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sldIdLst>
    <p:sldId id="4037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403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83EFC-EE17-4ECC-95B6-BDD28E2D613C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BAE72-FE8A-40FE-9006-94A3683C93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307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E03ED2-F1F4-44B8-8F6A-62D13AE295AE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31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pic>
        <p:nvPicPr>
          <p:cNvPr id="2052" name="Picture 4" descr="Picture 14">
            <a:extLst>
              <a:ext uri="{FF2B5EF4-FFF2-40B4-BE49-F238E27FC236}">
                <a16:creationId xmlns:a16="http://schemas.microsoft.com/office/drawing/2014/main" id="{63E162D9-8669-A743-09CB-C95B00FB426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35" y="243288"/>
            <a:ext cx="674450" cy="51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وكالة تطوير الأعمال">
            <a:extLst>
              <a:ext uri="{FF2B5EF4-FFF2-40B4-BE49-F238E27FC236}">
                <a16:creationId xmlns:a16="http://schemas.microsoft.com/office/drawing/2014/main" id="{0C27ADF4-20F8-C0F2-7FB2-C61A98CD5558}"/>
              </a:ext>
            </a:extLst>
          </p:cNvPr>
          <p:cNvSpPr txBox="1"/>
          <p:nvPr userDrawn="1"/>
        </p:nvSpPr>
        <p:spPr>
          <a:xfrm>
            <a:off x="7660729" y="165455"/>
            <a:ext cx="1483271" cy="337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12858" tIns="12858" rIns="12858" bIns="12858">
            <a:spAutoFit/>
          </a:bodyPr>
          <a:lstStyle>
            <a:defPPr>
              <a:defRPr lang="en-US"/>
            </a:defPPr>
            <a:lvl1pPr marL="0" algn="l" defTabSz="457200" rtl="1" eaLnBrk="1" latinLnBrk="0" hangingPunct="1">
              <a:spcBef>
                <a:spcPts val="0"/>
              </a:spcBef>
              <a:defRPr sz="6100" kern="1200">
                <a:solidFill>
                  <a:srgbClr val="2F6F63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257175">
              <a:tabLst>
                <a:tab pos="741701" algn="ctr"/>
                <a:tab pos="1483400" algn="r"/>
              </a:tabLst>
            </a:pPr>
            <a:r>
              <a:rPr lang="en-US" sz="675" b="1" dirty="0">
                <a:solidFill>
                  <a:srgbClr val="17365D"/>
                </a:solidFill>
                <a:latin typeface="Bodoni MT" panose="02070603080606020203" pitchFamily="18" charset="0"/>
                <a:ea typeface="Calibri" panose="020F0502020204030204" pitchFamily="34" charset="0"/>
              </a:rPr>
              <a:t>College of Business &amp; Tourism</a:t>
            </a:r>
            <a:endParaRPr lang="en-US" sz="788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 defTabSz="257175">
              <a:tabLst>
                <a:tab pos="741701" algn="ctr"/>
                <a:tab pos="1483400" algn="r"/>
              </a:tabLst>
            </a:pPr>
            <a:r>
              <a:rPr lang="en-US" sz="675" b="1" dirty="0">
                <a:solidFill>
                  <a:srgbClr val="17365D"/>
                </a:solidFill>
                <a:latin typeface="Bodoni MT" panose="02070603080606020203" pitchFamily="18" charset="0"/>
                <a:cs typeface="Times New Roman" panose="02020603050405020304" pitchFamily="18" charset="0"/>
              </a:rPr>
              <a:t>Accounting &amp; Finance</a:t>
            </a:r>
          </a:p>
          <a:p>
            <a:pPr algn="ctr" defTabSz="257175"/>
            <a:r>
              <a:rPr lang="en-US" sz="675" b="1" dirty="0">
                <a:solidFill>
                  <a:srgbClr val="17365D"/>
                </a:solidFill>
                <a:latin typeface="Bodoni MT" panose="020706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ECON 101</a:t>
            </a:r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وكالة تطوير الأعمال">
            <a:extLst>
              <a:ext uri="{FF2B5EF4-FFF2-40B4-BE49-F238E27FC236}">
                <a16:creationId xmlns:a16="http://schemas.microsoft.com/office/drawing/2014/main" id="{627402AF-2A59-DE05-D23C-E4950D070E14}"/>
              </a:ext>
            </a:extLst>
          </p:cNvPr>
          <p:cNvSpPr txBox="1"/>
          <p:nvPr userDrawn="1"/>
        </p:nvSpPr>
        <p:spPr>
          <a:xfrm>
            <a:off x="7660729" y="165455"/>
            <a:ext cx="1483271" cy="337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12858" tIns="12858" rIns="12858" bIns="12858">
            <a:spAutoFit/>
          </a:bodyPr>
          <a:lstStyle>
            <a:defPPr>
              <a:defRPr lang="en-US"/>
            </a:defPPr>
            <a:lvl1pPr marL="0" algn="l" defTabSz="457200" rtl="1" eaLnBrk="1" latinLnBrk="0" hangingPunct="1">
              <a:spcBef>
                <a:spcPts val="0"/>
              </a:spcBef>
              <a:defRPr sz="6100" kern="1200">
                <a:solidFill>
                  <a:srgbClr val="2F6F63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257175">
              <a:tabLst>
                <a:tab pos="741701" algn="ctr"/>
                <a:tab pos="1483400" algn="r"/>
              </a:tabLst>
            </a:pPr>
            <a:r>
              <a:rPr lang="en-US" sz="675" b="1" dirty="0">
                <a:solidFill>
                  <a:srgbClr val="17365D"/>
                </a:solidFill>
                <a:latin typeface="Bodoni MT" panose="02070603080606020203" pitchFamily="18" charset="0"/>
                <a:ea typeface="Calibri" panose="020F0502020204030204" pitchFamily="34" charset="0"/>
              </a:rPr>
              <a:t>College of Business &amp; Tourism</a:t>
            </a:r>
            <a:endParaRPr lang="en-US" sz="788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 defTabSz="257175">
              <a:tabLst>
                <a:tab pos="741701" algn="ctr"/>
                <a:tab pos="1483400" algn="r"/>
              </a:tabLst>
            </a:pPr>
            <a:r>
              <a:rPr lang="en-US" sz="675" b="1" dirty="0">
                <a:solidFill>
                  <a:srgbClr val="17365D"/>
                </a:solidFill>
                <a:latin typeface="Bodoni MT" panose="02070603080606020203" pitchFamily="18" charset="0"/>
                <a:cs typeface="Times New Roman" panose="02020603050405020304" pitchFamily="18" charset="0"/>
              </a:rPr>
              <a:t>Accounting &amp; Finance</a:t>
            </a:r>
          </a:p>
          <a:p>
            <a:pPr algn="ctr" defTabSz="257175"/>
            <a:r>
              <a:rPr lang="en-US" sz="675" b="1" dirty="0">
                <a:solidFill>
                  <a:srgbClr val="17365D"/>
                </a:solidFill>
                <a:latin typeface="Bodoni MT" panose="020706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ECON 101</a:t>
            </a:r>
          </a:p>
        </p:txBody>
      </p:sp>
      <p:pic>
        <p:nvPicPr>
          <p:cNvPr id="1028" name="Picture 4" descr="Picture 14">
            <a:extLst>
              <a:ext uri="{FF2B5EF4-FFF2-40B4-BE49-F238E27FC236}">
                <a16:creationId xmlns:a16="http://schemas.microsoft.com/office/drawing/2014/main" id="{9F7AE395-60E5-06DD-692A-A899ADC66A7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16" y="121985"/>
            <a:ext cx="760576" cy="57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39139456-C39E-49AC-ACAA-6AA06F58C27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" y="0"/>
            <a:ext cx="3586006" cy="6858000"/>
          </a:xfrm>
          <a:custGeom>
            <a:avLst/>
            <a:gdLst>
              <a:gd name="connsiteX0" fmla="*/ 9870 w 4781341"/>
              <a:gd name="connsiteY0" fmla="*/ 0 h 6858000"/>
              <a:gd name="connsiteX1" fmla="*/ 1521325 w 4781341"/>
              <a:gd name="connsiteY1" fmla="*/ 0 h 6858000"/>
              <a:gd name="connsiteX2" fmla="*/ 4654351 w 4781341"/>
              <a:gd name="connsiteY2" fmla="*/ 3134996 h 6858000"/>
              <a:gd name="connsiteX3" fmla="*/ 4654351 w 4781341"/>
              <a:gd name="connsiteY3" fmla="*/ 3723007 h 6858000"/>
              <a:gd name="connsiteX4" fmla="*/ 1691690 w 4781341"/>
              <a:gd name="connsiteY4" fmla="*/ 6687530 h 6858000"/>
              <a:gd name="connsiteX5" fmla="*/ 1521327 w 4781341"/>
              <a:gd name="connsiteY5" fmla="*/ 6858000 h 6858000"/>
              <a:gd name="connsiteX6" fmla="*/ 9869 w 4781341"/>
              <a:gd name="connsiteY6" fmla="*/ 6858000 h 6858000"/>
              <a:gd name="connsiteX7" fmla="*/ 0 w 4781341"/>
              <a:gd name="connsiteY7" fmla="*/ 6848098 h 6858000"/>
              <a:gd name="connsiteX8" fmla="*/ 0 w 4781341"/>
              <a:gd name="connsiteY8" fmla="*/ 99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1341" h="6858000">
                <a:moveTo>
                  <a:pt x="9870" y="0"/>
                </a:moveTo>
                <a:lnTo>
                  <a:pt x="1521325" y="0"/>
                </a:lnTo>
                <a:lnTo>
                  <a:pt x="4654351" y="3134996"/>
                </a:lnTo>
                <a:cubicBezTo>
                  <a:pt x="4823671" y="3294456"/>
                  <a:pt x="4823671" y="3553580"/>
                  <a:pt x="4654351" y="3723007"/>
                </a:cubicBezTo>
                <a:cubicBezTo>
                  <a:pt x="4654351" y="3723007"/>
                  <a:pt x="4654351" y="3723007"/>
                  <a:pt x="1691690" y="6687530"/>
                </a:cubicBezTo>
                <a:lnTo>
                  <a:pt x="1521327" y="6858000"/>
                </a:lnTo>
                <a:lnTo>
                  <a:pt x="9869" y="6858000"/>
                </a:lnTo>
                <a:lnTo>
                  <a:pt x="0" y="6848098"/>
                </a:lnTo>
                <a:lnTo>
                  <a:pt x="0" y="9904"/>
                </a:ln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4792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4" descr="Picture 14">
            <a:extLst>
              <a:ext uri="{FF2B5EF4-FFF2-40B4-BE49-F238E27FC236}">
                <a16:creationId xmlns:a16="http://schemas.microsoft.com/office/drawing/2014/main" id="{B314B4C0-5438-4514-BD89-F4E46AE5B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6660" y="37616"/>
            <a:ext cx="1346066" cy="1031181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id="{76D4E488-CB04-B22D-64C3-41BF93D1980B}"/>
              </a:ext>
            </a:extLst>
          </p:cNvPr>
          <p:cNvSpPr>
            <a:spLocks/>
          </p:cNvSpPr>
          <p:nvPr/>
        </p:nvSpPr>
        <p:spPr bwMode="auto">
          <a:xfrm flipH="1" flipV="1">
            <a:off x="744344" y="857250"/>
            <a:ext cx="2616777" cy="3219411"/>
          </a:xfrm>
          <a:custGeom>
            <a:avLst/>
            <a:gdLst>
              <a:gd name="connsiteX0" fmla="*/ 2485107 w 4971756"/>
              <a:gd name="connsiteY0" fmla="*/ 0 h 4292551"/>
              <a:gd name="connsiteX1" fmla="*/ 2664874 w 4971756"/>
              <a:gd name="connsiteY1" fmla="*/ 74113 h 4292551"/>
              <a:gd name="connsiteX2" fmla="*/ 4893060 w 4971756"/>
              <a:gd name="connsiteY2" fmla="*/ 2303699 h 4292551"/>
              <a:gd name="connsiteX3" fmla="*/ 4893060 w 4971756"/>
              <a:gd name="connsiteY3" fmla="*/ 2668091 h 4292551"/>
              <a:gd name="connsiteX4" fmla="*/ 3400350 w 4971756"/>
              <a:gd name="connsiteY4" fmla="*/ 4161739 h 4292551"/>
              <a:gd name="connsiteX5" fmla="*/ 3269619 w 4971756"/>
              <a:gd name="connsiteY5" fmla="*/ 4292551 h 4292551"/>
              <a:gd name="connsiteX6" fmla="*/ 1697641 w 4971756"/>
              <a:gd name="connsiteY6" fmla="*/ 4292551 h 4292551"/>
              <a:gd name="connsiteX7" fmla="*/ 1672718 w 4971756"/>
              <a:gd name="connsiteY7" fmla="*/ 4267543 h 4292551"/>
              <a:gd name="connsiteX8" fmla="*/ 78697 w 4971756"/>
              <a:gd name="connsiteY8" fmla="*/ 2668091 h 4292551"/>
              <a:gd name="connsiteX9" fmla="*/ 78697 w 4971756"/>
              <a:gd name="connsiteY9" fmla="*/ 2303699 h 4292551"/>
              <a:gd name="connsiteX10" fmla="*/ 2300711 w 4971756"/>
              <a:gd name="connsiteY10" fmla="*/ 74113 h 4292551"/>
              <a:gd name="connsiteX11" fmla="*/ 2485107 w 4971756"/>
              <a:gd name="connsiteY11" fmla="*/ 0 h 4292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971756" h="4292551">
                <a:moveTo>
                  <a:pt x="2485107" y="0"/>
                </a:moveTo>
                <a:cubicBezTo>
                  <a:pt x="2550687" y="0"/>
                  <a:pt x="2615496" y="24704"/>
                  <a:pt x="2664874" y="74113"/>
                </a:cubicBezTo>
                <a:lnTo>
                  <a:pt x="4893060" y="2303699"/>
                </a:lnTo>
                <a:cubicBezTo>
                  <a:pt x="4997989" y="2402517"/>
                  <a:pt x="4997989" y="2563096"/>
                  <a:pt x="4893060" y="2668091"/>
                </a:cubicBezTo>
                <a:cubicBezTo>
                  <a:pt x="4893060" y="2668091"/>
                  <a:pt x="4893060" y="2668091"/>
                  <a:pt x="3400350" y="4161739"/>
                </a:cubicBezTo>
                <a:lnTo>
                  <a:pt x="3269619" y="4292551"/>
                </a:lnTo>
                <a:lnTo>
                  <a:pt x="1697641" y="4292551"/>
                </a:lnTo>
                <a:lnTo>
                  <a:pt x="1672718" y="4267543"/>
                </a:lnTo>
                <a:cubicBezTo>
                  <a:pt x="1343770" y="3937474"/>
                  <a:pt x="842514" y="3434511"/>
                  <a:pt x="78697" y="2668091"/>
                </a:cubicBezTo>
                <a:cubicBezTo>
                  <a:pt x="-26232" y="2563096"/>
                  <a:pt x="-26232" y="2402517"/>
                  <a:pt x="78697" y="2303699"/>
                </a:cubicBezTo>
                <a:cubicBezTo>
                  <a:pt x="78697" y="2303699"/>
                  <a:pt x="78697" y="2303699"/>
                  <a:pt x="2300711" y="74113"/>
                </a:cubicBezTo>
                <a:cubicBezTo>
                  <a:pt x="2353175" y="24704"/>
                  <a:pt x="2419527" y="0"/>
                  <a:pt x="2485107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pPr defTabSz="171450">
              <a:defRPr/>
            </a:pPr>
            <a:endParaRPr lang="en-ID" sz="270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6" name="عنصر نائب للصورة 4" descr="صورة تحتوي على عشب, مبنى, خارجي, طريق&#10;&#10;تم إنشاء الوصف تلقائياً">
            <a:extLst>
              <a:ext uri="{FF2B5EF4-FFF2-40B4-BE49-F238E27FC236}">
                <a16:creationId xmlns:a16="http://schemas.microsoft.com/office/drawing/2014/main" id="{DCC12490-3059-BBC6-AD76-C127215E49D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9" r="13559"/>
          <a:stretch>
            <a:fillRect/>
          </a:stretch>
        </p:blipFill>
        <p:spPr>
          <a:xfrm>
            <a:off x="0" y="857250"/>
            <a:ext cx="4107809" cy="5143500"/>
          </a:xfrm>
        </p:spPr>
      </p:pic>
      <p:sp>
        <p:nvSpPr>
          <p:cNvPr id="2" name="وكالة تطوير الأعمال">
            <a:extLst>
              <a:ext uri="{FF2B5EF4-FFF2-40B4-BE49-F238E27FC236}">
                <a16:creationId xmlns:a16="http://schemas.microsoft.com/office/drawing/2014/main" id="{06C31BF0-E155-F834-5501-D29A4548C6CA}"/>
              </a:ext>
            </a:extLst>
          </p:cNvPr>
          <p:cNvSpPr txBox="1"/>
          <p:nvPr/>
        </p:nvSpPr>
        <p:spPr>
          <a:xfrm>
            <a:off x="5052726" y="2706392"/>
            <a:ext cx="4219832" cy="10649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12858" tIns="12858" rIns="12858" bIns="12858">
            <a:spAutoFit/>
          </a:bodyPr>
          <a:lstStyle>
            <a:lvl1pPr defTabSz="457200" rtl="1">
              <a:spcBef>
                <a:spcPts val="0"/>
              </a:spcBef>
              <a:defRPr sz="6100">
                <a:solidFill>
                  <a:srgbClr val="2F6F63"/>
                </a:solidFill>
              </a:defRPr>
            </a:lvl1pPr>
          </a:lstStyle>
          <a:p>
            <a:pPr algn="ctr" defTabSz="128588"/>
            <a:r>
              <a:rPr lang="en-US" sz="1688" b="1" cap="all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ECON 101</a:t>
            </a:r>
            <a:endParaRPr lang="en-US" sz="1125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 defTabSz="128588"/>
            <a:r>
              <a:rPr lang="en-US" sz="1688" b="1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Introduction to microeconomics </a:t>
            </a:r>
          </a:p>
          <a:p>
            <a:pPr algn="ctr" defTabSz="128588"/>
            <a:r>
              <a:rPr lang="en-US" sz="1688" b="1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Fall 2025</a:t>
            </a:r>
            <a:endParaRPr lang="en-US" sz="1125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 defTabSz="128588"/>
            <a:r>
              <a:rPr lang="en-US" sz="1688" b="1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Assistant Prof. Abeer Alqayidi</a:t>
            </a:r>
            <a:endParaRPr lang="en-US" sz="1125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" name="وكالة تطوير الأعمال">
            <a:extLst>
              <a:ext uri="{FF2B5EF4-FFF2-40B4-BE49-F238E27FC236}">
                <a16:creationId xmlns:a16="http://schemas.microsoft.com/office/drawing/2014/main" id="{627402AF-2A59-DE05-D23C-E4950D070E14}"/>
              </a:ext>
            </a:extLst>
          </p:cNvPr>
          <p:cNvSpPr txBox="1"/>
          <p:nvPr/>
        </p:nvSpPr>
        <p:spPr>
          <a:xfrm>
            <a:off x="7514223" y="215615"/>
            <a:ext cx="1483271" cy="337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12858" tIns="12858" rIns="12858" bIns="12858">
            <a:spAutoFit/>
          </a:bodyPr>
          <a:lstStyle>
            <a:lvl1pPr defTabSz="457200" rtl="1">
              <a:spcBef>
                <a:spcPts val="0"/>
              </a:spcBef>
              <a:defRPr sz="6100">
                <a:solidFill>
                  <a:srgbClr val="2F6F63"/>
                </a:solidFill>
              </a:defRPr>
            </a:lvl1pPr>
          </a:lstStyle>
          <a:p>
            <a:pPr algn="ctr" defTabSz="257175">
              <a:tabLst>
                <a:tab pos="741701" algn="ctr"/>
                <a:tab pos="1483400" algn="r"/>
              </a:tabLst>
            </a:pPr>
            <a:r>
              <a:rPr lang="en-US" sz="675" b="1">
                <a:solidFill>
                  <a:srgbClr val="17365D"/>
                </a:solidFill>
                <a:latin typeface="Bodoni MT" panose="02070603080606020203" pitchFamily="18" charset="0"/>
                <a:ea typeface="Calibri" panose="020F0502020204030204" pitchFamily="34" charset="0"/>
              </a:rPr>
              <a:t>College of Business &amp; Tourism</a:t>
            </a:r>
            <a:endParaRPr lang="en-US" sz="788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 defTabSz="257175">
              <a:tabLst>
                <a:tab pos="741701" algn="ctr"/>
                <a:tab pos="1483400" algn="r"/>
              </a:tabLst>
            </a:pPr>
            <a:r>
              <a:rPr lang="en-US" sz="675" b="1">
                <a:solidFill>
                  <a:srgbClr val="17365D"/>
                </a:solidFill>
                <a:latin typeface="Bodoni MT" panose="02070603080606020203" pitchFamily="18" charset="0"/>
                <a:cs typeface="Times New Roman" panose="02020603050405020304" pitchFamily="18" charset="0"/>
              </a:rPr>
              <a:t>Accounting &amp; Finance</a:t>
            </a:r>
          </a:p>
          <a:p>
            <a:pPr algn="ctr" defTabSz="257175"/>
            <a:r>
              <a:rPr lang="en-US" sz="675" b="1">
                <a:solidFill>
                  <a:srgbClr val="17365D"/>
                </a:solidFill>
                <a:latin typeface="Bodoni MT" panose="020706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ECON 101</a:t>
            </a:r>
          </a:p>
        </p:txBody>
      </p:sp>
      <p:pic>
        <p:nvPicPr>
          <p:cNvPr id="7" name="عنصر نائب للصورة 4" descr="صورة تحتوي على عشب, مبنى, خارجي, طريق&#10;&#10;تم إنشاء الوصف تلقائياً">
            <a:extLst>
              <a:ext uri="{FF2B5EF4-FFF2-40B4-BE49-F238E27FC236}">
                <a16:creationId xmlns:a16="http://schemas.microsoft.com/office/drawing/2014/main" id="{CADC63AE-5E5C-BCE1-7313-4F6C69D69DA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rgbClr val="065887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9" r="13559"/>
          <a:stretch>
            <a:fillRect/>
          </a:stretch>
        </p:blipFill>
        <p:spPr>
          <a:xfrm>
            <a:off x="0" y="0"/>
            <a:ext cx="5477078" cy="6858000"/>
          </a:xfrm>
          <a:custGeom>
            <a:avLst/>
            <a:gdLst>
              <a:gd name="connsiteX0" fmla="*/ 9870 w 4781341"/>
              <a:gd name="connsiteY0" fmla="*/ 0 h 6858000"/>
              <a:gd name="connsiteX1" fmla="*/ 1521325 w 4781341"/>
              <a:gd name="connsiteY1" fmla="*/ 0 h 6858000"/>
              <a:gd name="connsiteX2" fmla="*/ 4654351 w 4781341"/>
              <a:gd name="connsiteY2" fmla="*/ 3134996 h 6858000"/>
              <a:gd name="connsiteX3" fmla="*/ 4654351 w 4781341"/>
              <a:gd name="connsiteY3" fmla="*/ 3723007 h 6858000"/>
              <a:gd name="connsiteX4" fmla="*/ 1691690 w 4781341"/>
              <a:gd name="connsiteY4" fmla="*/ 6687530 h 6858000"/>
              <a:gd name="connsiteX5" fmla="*/ 1521327 w 4781341"/>
              <a:gd name="connsiteY5" fmla="*/ 6858000 h 6858000"/>
              <a:gd name="connsiteX6" fmla="*/ 9869 w 4781341"/>
              <a:gd name="connsiteY6" fmla="*/ 6858000 h 6858000"/>
              <a:gd name="connsiteX7" fmla="*/ 0 w 4781341"/>
              <a:gd name="connsiteY7" fmla="*/ 6848098 h 6858000"/>
              <a:gd name="connsiteX8" fmla="*/ 0 w 4781341"/>
              <a:gd name="connsiteY8" fmla="*/ 99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1341" h="6858000">
                <a:moveTo>
                  <a:pt x="9870" y="0"/>
                </a:moveTo>
                <a:lnTo>
                  <a:pt x="1521325" y="0"/>
                </a:lnTo>
                <a:lnTo>
                  <a:pt x="4654351" y="3134996"/>
                </a:lnTo>
                <a:cubicBezTo>
                  <a:pt x="4823671" y="3294456"/>
                  <a:pt x="4823671" y="3553580"/>
                  <a:pt x="4654351" y="3723007"/>
                </a:cubicBezTo>
                <a:cubicBezTo>
                  <a:pt x="4654351" y="3723007"/>
                  <a:pt x="4654351" y="3723007"/>
                  <a:pt x="1691690" y="6687530"/>
                </a:cubicBezTo>
                <a:lnTo>
                  <a:pt x="1521327" y="6858000"/>
                </a:lnTo>
                <a:lnTo>
                  <a:pt x="9869" y="6858000"/>
                </a:lnTo>
                <a:lnTo>
                  <a:pt x="0" y="6848098"/>
                </a:lnTo>
                <a:lnTo>
                  <a:pt x="0" y="9904"/>
                </a:lnTo>
                <a:close/>
              </a:path>
            </a:pathLst>
          </a:custGeom>
          <a:pattFill prst="pct20">
            <a:fgClr>
              <a:srgbClr val="8FCDC0"/>
            </a:fgClr>
            <a:bgClr>
              <a:sysClr val="window" lastClr="FFFFFF"/>
            </a:bgClr>
          </a:pattFill>
        </p:spPr>
      </p:pic>
    </p:spTree>
    <p:extLst>
      <p:ext uri="{BB962C8B-B14F-4D97-AF65-F5344CB8AC3E}">
        <p14:creationId xmlns:p14="http://schemas.microsoft.com/office/powerpoint/2010/main" val="3368115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2130425"/>
            <a:ext cx="8458200" cy="1470025"/>
          </a:xfrm>
        </p:spPr>
        <p:txBody>
          <a:bodyPr>
            <a:normAutofit/>
          </a:bodyPr>
          <a:lstStyle/>
          <a:p>
            <a:r>
              <a:rPr sz="3500" dirty="0"/>
              <a:t>Equilibrium Price Determination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Definition of Equilibrium Price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b="1" dirty="0">
                <a:solidFill>
                  <a:schemeClr val="accent2">
                    <a:lumMod val="75000"/>
                  </a:schemeClr>
                </a:solidFill>
              </a:rPr>
              <a:t>Equilibrium Price: </a:t>
            </a:r>
            <a:endParaRPr lang="en-GB" b="1" dirty="0">
              <a:solidFill>
                <a:schemeClr val="accent2">
                  <a:lumMod val="75000"/>
                </a:schemeClr>
              </a:solidFill>
            </a:endParaRPr>
          </a:p>
          <a:p>
            <a:pPr marL="400050" lvl="1" indent="0">
              <a:lnSpc>
                <a:spcPct val="200000"/>
              </a:lnSpc>
              <a:buNone/>
            </a:pPr>
            <a:r>
              <a:rPr dirty="0"/>
              <a:t>The price at which quantity demanded equals quantity supplied.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Also known as the Market-Clearing Price.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At this price, there is no shortage and no surplus in the market.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Equilibrium Quantity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dirty="0"/>
              <a:t>The amount of goods/services exchanged at the equilibrium price.</a:t>
            </a:r>
          </a:p>
          <a:p>
            <a:pPr marL="0" indent="0">
              <a:lnSpc>
                <a:spcPct val="150000"/>
              </a:lnSpc>
              <a:buNone/>
            </a:pPr>
            <a:r>
              <a:rPr dirty="0"/>
              <a:t>Determined at the intersection of demand and supply.</a:t>
            </a:r>
          </a:p>
          <a:p>
            <a:pPr marL="0" indent="0">
              <a:lnSpc>
                <a:spcPct val="150000"/>
              </a:lnSpc>
              <a:buNone/>
            </a:pPr>
            <a:r>
              <a:rPr dirty="0"/>
              <a:t>Both buyers and sellers are satisfied at this point.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Graphical Representation of Equilibrium</a:t>
            </a:r>
          </a:p>
        </p:txBody>
      </p:sp>
      <p:pic>
        <p:nvPicPr>
          <p:cNvPr id="3074" name="Picture 2" descr="Economic Equilibrium - Overview, Example, Types">
            <a:extLst>
              <a:ext uri="{FF2B5EF4-FFF2-40B4-BE49-F238E27FC236}">
                <a16:creationId xmlns:a16="http://schemas.microsoft.com/office/drawing/2014/main" id="{17B4D059-E30E-AD6E-54A8-364CE12A0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212" y="1929081"/>
            <a:ext cx="4943192" cy="320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Importance of Equilibrium Price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dirty="0"/>
              <a:t>Ensures efficient resource allocation.</a:t>
            </a:r>
          </a:p>
          <a:p>
            <a:pPr marL="0" indent="0">
              <a:lnSpc>
                <a:spcPct val="150000"/>
              </a:lnSpc>
              <a:buNone/>
            </a:pPr>
            <a:r>
              <a:rPr dirty="0"/>
              <a:t>Balances interests of buyers (consumers) and sellers (producers).</a:t>
            </a:r>
          </a:p>
          <a:p>
            <a:pPr marL="0" indent="0">
              <a:lnSpc>
                <a:spcPct val="150000"/>
              </a:lnSpc>
              <a:buNone/>
            </a:pPr>
            <a:r>
              <a:rPr dirty="0"/>
              <a:t>Provides stability in the market.</a:t>
            </a:r>
          </a:p>
          <a:p>
            <a:pPr marL="0" indent="0">
              <a:lnSpc>
                <a:spcPct val="150000"/>
              </a:lnSpc>
              <a:buNone/>
            </a:pPr>
            <a:r>
              <a:rPr dirty="0"/>
              <a:t>Acts as a signal for production and consumption decisions.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Disequilibrium: Surplus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 Occurs when market price is set above equilibrium.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dirty="0"/>
              <a:t>Quantity supplied &gt; Quantity demanded.</a:t>
            </a:r>
          </a:p>
          <a:p>
            <a:pPr marL="0" indent="0">
              <a:buNone/>
            </a:pPr>
            <a:r>
              <a:rPr dirty="0"/>
              <a:t> Unsold goods accumulate; sellers lower price to restore balance.</a:t>
            </a:r>
          </a:p>
        </p:txBody>
      </p:sp>
      <p:pic>
        <p:nvPicPr>
          <p:cNvPr id="4098" name="Picture 2" descr="Difference Between Surplus and Shortage ...">
            <a:extLst>
              <a:ext uri="{FF2B5EF4-FFF2-40B4-BE49-F238E27FC236}">
                <a16:creationId xmlns:a16="http://schemas.microsoft.com/office/drawing/2014/main" id="{4D2DDE84-9142-4466-5AE9-485F377084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84" r="-2328"/>
          <a:stretch>
            <a:fillRect/>
          </a:stretch>
        </p:blipFill>
        <p:spPr bwMode="auto">
          <a:xfrm>
            <a:off x="2718938" y="3005750"/>
            <a:ext cx="3310669" cy="2925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Disequilibrium: Shortage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 Occurs when market price is set below equilibrium.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dirty="0"/>
              <a:t>Quantity demanded &gt; Quantity supplied.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dirty="0"/>
              <a:t>Results in queues, waiting lists, or price bidding.</a:t>
            </a:r>
          </a:p>
          <a:p>
            <a:pPr marL="0" indent="0">
              <a:buNone/>
            </a:pPr>
            <a:r>
              <a:rPr dirty="0"/>
              <a:t> Drives price upward until equilibrium is reached.</a:t>
            </a:r>
          </a:p>
        </p:txBody>
      </p:sp>
      <p:pic>
        <p:nvPicPr>
          <p:cNvPr id="5124" name="Picture 4" descr="Market Disequilibrium of Market Surplus or Excess Supply and market shortage  or Excess Demand 42401656 Vector Art at Vecteezy">
            <a:extLst>
              <a:ext uri="{FF2B5EF4-FFF2-40B4-BE49-F238E27FC236}">
                <a16:creationId xmlns:a16="http://schemas.microsoft.com/office/drawing/2014/main" id="{DDFC6FE2-0250-24A8-3CB8-7AC6E83DD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68" t="23447" b="11940"/>
          <a:stretch>
            <a:fillRect/>
          </a:stretch>
        </p:blipFill>
        <p:spPr bwMode="auto">
          <a:xfrm>
            <a:off x="2951430" y="3398573"/>
            <a:ext cx="2996885" cy="291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Market Forces Toward Equilibrium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644" y="1726948"/>
            <a:ext cx="7202032" cy="452596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dirty="0"/>
              <a:t> Surpluses push prices down.</a:t>
            </a:r>
          </a:p>
          <a:p>
            <a:pPr marL="0" indent="0">
              <a:lnSpc>
                <a:spcPct val="150000"/>
              </a:lnSpc>
              <a:buNone/>
            </a:pPr>
            <a:r>
              <a:rPr dirty="0"/>
              <a:t> Shortages push prices up.</a:t>
            </a:r>
          </a:p>
          <a:p>
            <a:pPr marL="0" indent="0">
              <a:lnSpc>
                <a:spcPct val="150000"/>
              </a:lnSpc>
              <a:buNone/>
            </a:pPr>
            <a:r>
              <a:rPr dirty="0"/>
              <a:t> Invisible hand of the market guides adjustment toward equilibrium.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Shifts in Demand and New Equilibrium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8556" y="1606990"/>
            <a:ext cx="7346887" cy="4525963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dirty="0"/>
              <a:t> Increase in demand → Equilibrium price rises, quantity rises.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Decrease in demand → Equilibrium price falls, quantity falls.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Example: New product popularity raising demand curve.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Shifts in Supply and New Equilibrium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6992" y="1745056"/>
            <a:ext cx="7030016" cy="4525963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dirty="0"/>
              <a:t> Increase in supply → Equilibrium price falls, quantity rises.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Decrease in supply → Equilibrium price rises, quantity falls.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Example: Bad harvest shifting supply curve left.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Real-World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072" y="1600200"/>
            <a:ext cx="8229600" cy="4525963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dirty="0"/>
              <a:t> Oil market: Geopolitical shocks reduce supply → higher prices.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Housing market: Population growth increases demand → higher prices.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Agricultural markets: Weather impacts supply and shifts equilibrium.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Government Intervention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3495" y="1600200"/>
            <a:ext cx="7537010" cy="4525963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dirty="0"/>
              <a:t> Price Ceiling (maximum price) → below equilibrium, creates shortage.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Price Floor (minimum price) → above equilibrium, creates surplus.</a:t>
            </a:r>
          </a:p>
          <a:p>
            <a:pPr marL="0" indent="0">
              <a:lnSpc>
                <a:spcPct val="200000"/>
              </a:lnSpc>
              <a:buNone/>
            </a:pPr>
            <a:r>
              <a:rPr dirty="0"/>
              <a:t> Examples: Rent control, minimum wage.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483" y="1573040"/>
            <a:ext cx="8229600" cy="4525963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dirty="0"/>
              <a:t> Equilibrium price is where demand equals supply.</a:t>
            </a:r>
          </a:p>
          <a:p>
            <a:pPr>
              <a:lnSpc>
                <a:spcPct val="200000"/>
              </a:lnSpc>
            </a:pPr>
            <a:r>
              <a:rPr dirty="0"/>
              <a:t> It stabilizes markets and ensures efficiency.</a:t>
            </a:r>
          </a:p>
          <a:p>
            <a:pPr>
              <a:lnSpc>
                <a:spcPct val="200000"/>
              </a:lnSpc>
            </a:pPr>
            <a:r>
              <a:rPr dirty="0"/>
              <a:t> Changes in demand or supply create new equilibriums.</a:t>
            </a:r>
          </a:p>
          <a:p>
            <a:pPr>
              <a:lnSpc>
                <a:spcPct val="200000"/>
              </a:lnSpc>
            </a:pPr>
            <a:r>
              <a:rPr dirty="0"/>
              <a:t> Understanding equilibrium is key to analyzing markets.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Class Exercises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7200" y="1314796"/>
            <a:ext cx="9402024" cy="3951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demand and supply schedules: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25F2213-01B7-B52A-B7B4-FBC7275216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920834"/>
              </p:ext>
            </p:extLst>
          </p:nvPr>
        </p:nvGraphicFramePr>
        <p:xfrm>
          <a:off x="1629624" y="2072853"/>
          <a:ext cx="6002448" cy="198341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</a:tblPr>
              <a:tblGrid>
                <a:gridCol w="1611368">
                  <a:extLst>
                    <a:ext uri="{9D8B030D-6E8A-4147-A177-3AD203B41FA5}">
                      <a16:colId xmlns:a16="http://schemas.microsoft.com/office/drawing/2014/main" val="3060284616"/>
                    </a:ext>
                  </a:extLst>
                </a:gridCol>
                <a:gridCol w="2370319">
                  <a:extLst>
                    <a:ext uri="{9D8B030D-6E8A-4147-A177-3AD203B41FA5}">
                      <a16:colId xmlns:a16="http://schemas.microsoft.com/office/drawing/2014/main" val="3435902372"/>
                    </a:ext>
                  </a:extLst>
                </a:gridCol>
                <a:gridCol w="2020761">
                  <a:extLst>
                    <a:ext uri="{9D8B030D-6E8A-4147-A177-3AD203B41FA5}">
                      <a16:colId xmlns:a16="http://schemas.microsoft.com/office/drawing/2014/main" val="112805902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b="0" cap="none" spc="0">
                          <a:solidFill>
                            <a:schemeClr val="bg1"/>
                          </a:solidFill>
                        </a:rPr>
                        <a:t>Price (SAR)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b="0" cap="none" spc="0" dirty="0">
                          <a:solidFill>
                            <a:schemeClr val="bg1"/>
                          </a:solidFill>
                        </a:rPr>
                        <a:t>Quantity Demanded</a:t>
                      </a:r>
                    </a:p>
                  </a:txBody>
                  <a:tcPr marL="158784" marR="122141" marT="122141" marB="12214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b="0" cap="none" spc="0">
                          <a:solidFill>
                            <a:schemeClr val="bg1"/>
                          </a:solidFill>
                        </a:rPr>
                        <a:t>Quantity Supplied</a:t>
                      </a:r>
                    </a:p>
                  </a:txBody>
                  <a:tcPr marL="158784" marR="122141" marT="122141" marB="12214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7928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58877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1998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63999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000" cap="none" spc="0" dirty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 marL="158784" marR="122141" marT="122141" marB="122141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8878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994408E-5864-BA17-38C5-76F59043832F}"/>
              </a:ext>
            </a:extLst>
          </p:cNvPr>
          <p:cNvSpPr txBox="1"/>
          <p:nvPr/>
        </p:nvSpPr>
        <p:spPr>
          <a:xfrm>
            <a:off x="1070573" y="4388312"/>
            <a:ext cx="492961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Plot the demand and supply curves.</a:t>
            </a:r>
          </a:p>
          <a:p>
            <a:pPr>
              <a:buFont typeface="+mj-lt"/>
              <a:buAutoNum type="arabicPeriod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equilibrium price and quantity.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01CFF-145E-8EE7-358D-1691EAA91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0C120-9752-E439-8DF1-0EA7391EED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2CB63C-1B86-826A-B985-E9D736BA5B9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CC1A28-5E94-5AF1-DCD5-FF56E516DD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943DBC-8035-B749-4A97-14C6A18F4FB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11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3ECE422C061548807B6138705A98A8" ma:contentTypeVersion="3" ma:contentTypeDescription="Create a new document." ma:contentTypeScope="" ma:versionID="29df0c4b3cec07c5ef3fdca0193cebb4">
  <xsd:schema xmlns:xsd="http://www.w3.org/2001/XMLSchema" xmlns:xs="http://www.w3.org/2001/XMLSchema" xmlns:p="http://schemas.microsoft.com/office/2006/metadata/properties" xmlns:ns2="357ece8c-3991-47f0-a6a7-cd802b819fcc" targetNamespace="http://schemas.microsoft.com/office/2006/metadata/properties" ma:root="true" ma:fieldsID="aecfc934bae230fc0ecd3bca60f2bf8c" ns2:_="">
    <xsd:import namespace="357ece8c-3991-47f0-a6a7-cd802b819fc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7ece8c-3991-47f0-a6a7-cd802b819f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8DC26A-415F-4C00-9943-65D74D50E81F}">
  <ds:schemaRefs>
    <ds:schemaRef ds:uri="http://schemas.microsoft.com/office/2006/metadata/properties"/>
    <ds:schemaRef ds:uri="http://www.w3.org/2000/xmlns/"/>
  </ds:schemaRefs>
</ds:datastoreItem>
</file>

<file path=customXml/itemProps2.xml><?xml version="1.0" encoding="utf-8"?>
<ds:datastoreItem xmlns:ds="http://schemas.openxmlformats.org/officeDocument/2006/customXml" ds:itemID="{6154AF5E-E1F2-4DB1-AEAF-BB13CDD989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6A685E-F9D0-4632-81EF-6BAE62F09C58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357ece8c-3991-47f0-a6a7-cd802b819fc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476</Words>
  <Application>Microsoft Office PowerPoint</Application>
  <PresentationFormat>On-screen Show (4:3)</PresentationFormat>
  <Paragraphs>77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Equilibrium Price Determination</vt:lpstr>
      <vt:lpstr>Definition of Equilibrium Price</vt:lpstr>
      <vt:lpstr>Equilibrium Quantity</vt:lpstr>
      <vt:lpstr>Graphical Representation of Equilibrium</vt:lpstr>
      <vt:lpstr>Importance of Equilibrium Price</vt:lpstr>
      <vt:lpstr>Disequilibrium: Surplus</vt:lpstr>
      <vt:lpstr>Disequilibrium: Shortage</vt:lpstr>
      <vt:lpstr>Market Forces Toward Equilibrium</vt:lpstr>
      <vt:lpstr>Shifts in Demand and New Equilibrium</vt:lpstr>
      <vt:lpstr>Shifts in Supply and New Equilibrium</vt:lpstr>
      <vt:lpstr>Real-World Examples</vt:lpstr>
      <vt:lpstr>Government Intervention</vt:lpstr>
      <vt:lpstr>Conclusion</vt:lpstr>
      <vt:lpstr>Class Exercises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>generated using python-pptx</dc:description>
  <cp:lastModifiedBy>baraahmm@outlook.com</cp:lastModifiedBy>
  <cp:revision>15</cp:revision>
  <dcterms:created xsi:type="dcterms:W3CDTF">2013-01-27T09:14:16Z</dcterms:created>
  <dcterms:modified xsi:type="dcterms:W3CDTF">2025-10-17T16:29:24Z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0x010100203ECE422C061548807B6138705A98A8</vt:lpwstr>
  </property>
</Properties>
</file>