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handoutMasterIdLst>
    <p:handoutMasterId r:id="rId51"/>
  </p:handoutMasterIdLst>
  <p:sldIdLst>
    <p:sldId id="256" r:id="rId2"/>
    <p:sldId id="257" r:id="rId3"/>
    <p:sldId id="258" r:id="rId4"/>
    <p:sldId id="259" r:id="rId5"/>
    <p:sldId id="260" r:id="rId6"/>
    <p:sldId id="261" r:id="rId7"/>
    <p:sldId id="262" r:id="rId8"/>
    <p:sldId id="26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96" r:id="rId32"/>
    <p:sldId id="297" r:id="rId33"/>
    <p:sldId id="298" r:id="rId34"/>
    <p:sldId id="299" r:id="rId35"/>
    <p:sldId id="301" r:id="rId36"/>
    <p:sldId id="302" r:id="rId37"/>
    <p:sldId id="303" r:id="rId38"/>
    <p:sldId id="304" r:id="rId39"/>
    <p:sldId id="305" r:id="rId40"/>
    <p:sldId id="306" r:id="rId41"/>
    <p:sldId id="307" r:id="rId42"/>
    <p:sldId id="308" r:id="rId43"/>
    <p:sldId id="309" r:id="rId44"/>
    <p:sldId id="310" r:id="rId45"/>
    <p:sldId id="311" r:id="rId46"/>
    <p:sldId id="312" r:id="rId47"/>
    <p:sldId id="313" r:id="rId48"/>
    <p:sldId id="31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6" d="100"/>
          <a:sy n="66" d="100"/>
        </p:scale>
        <p:origin x="668" y="22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A664AB0-7213-45FB-BA8C-E502ACDF1E13}" type="datetimeFigureOut">
              <a:rPr lang="en-US" smtClean="0"/>
              <a:t>2/15/2024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BF0E393-05DE-4815-8764-6E8E2384FA53}" type="slidenum">
              <a:rPr lang="en-US" smtClean="0"/>
              <a:t>‹#›</a:t>
            </a:fld>
            <a:endParaRPr lang="en-US"/>
          </a:p>
        </p:txBody>
      </p:sp>
    </p:spTree>
    <p:extLst>
      <p:ext uri="{BB962C8B-B14F-4D97-AF65-F5344CB8AC3E}">
        <p14:creationId xmlns:p14="http://schemas.microsoft.com/office/powerpoint/2010/main" val="13611453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2971800" cy="458788"/>
          </a:xfrm>
          <a:prstGeom prst="rect">
            <a:avLst/>
          </a:prstGeom>
        </p:spPr>
        <p:txBody>
          <a:bodyPr vert="horz" lIns="91440" tIns="45720" rIns="91440" bIns="45720" rtlCol="0"/>
          <a:lstStyle>
            <a:lvl1pPr algn="l">
              <a:defRPr sz="1200"/>
            </a:lvl1pPr>
          </a:lstStyle>
          <a:p>
            <a:endParaRPr lang="en-MY"/>
          </a:p>
        </p:txBody>
      </p:sp>
      <p:sp>
        <p:nvSpPr>
          <p:cNvPr id="3" name="Date Placeholder 2"/>
          <p:cNvSpPr>
            <a:spLocks noGrp="1"/>
          </p:cNvSpPr>
          <p:nvPr>
            <p:ph type="dt" idx="1"/>
          </p:nvPr>
        </p:nvSpPr>
        <p:spPr>
          <a:xfrm>
            <a:off x="3884613" y="2"/>
            <a:ext cx="2971800" cy="458788"/>
          </a:xfrm>
          <a:prstGeom prst="rect">
            <a:avLst/>
          </a:prstGeom>
        </p:spPr>
        <p:txBody>
          <a:bodyPr vert="horz" lIns="91440" tIns="45720" rIns="91440" bIns="45720" rtlCol="0"/>
          <a:lstStyle>
            <a:lvl1pPr algn="r">
              <a:defRPr sz="1200"/>
            </a:lvl1pPr>
          </a:lstStyle>
          <a:p>
            <a:fld id="{7EBDBB8E-4A4D-4971-9853-8B0776FFB1EF}" type="datetimeFigureOut">
              <a:rPr lang="en-MY" smtClean="0"/>
              <a:t>15/2/2024</a:t>
            </a:fld>
            <a:endParaRPr lang="en-MY"/>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MY"/>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MY"/>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F30B5B-A805-4EFD-8D52-4B92E92FE300}" type="slidenum">
              <a:rPr lang="en-MY" smtClean="0"/>
              <a:t>‹#›</a:t>
            </a:fld>
            <a:endParaRPr lang="en-MY"/>
          </a:p>
        </p:txBody>
      </p:sp>
    </p:spTree>
    <p:extLst>
      <p:ext uri="{BB962C8B-B14F-4D97-AF65-F5344CB8AC3E}">
        <p14:creationId xmlns:p14="http://schemas.microsoft.com/office/powerpoint/2010/main" val="15693833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a:t>
            </a:fld>
            <a:endParaRPr lang="en-MY"/>
          </a:p>
        </p:txBody>
      </p:sp>
    </p:spTree>
    <p:extLst>
      <p:ext uri="{BB962C8B-B14F-4D97-AF65-F5344CB8AC3E}">
        <p14:creationId xmlns:p14="http://schemas.microsoft.com/office/powerpoint/2010/main" val="3364516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a:t>
            </a:fld>
            <a:endParaRPr lang="en-MY"/>
          </a:p>
        </p:txBody>
      </p:sp>
    </p:spTree>
    <p:extLst>
      <p:ext uri="{BB962C8B-B14F-4D97-AF65-F5344CB8AC3E}">
        <p14:creationId xmlns:p14="http://schemas.microsoft.com/office/powerpoint/2010/main" val="26570081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3</a:t>
            </a:fld>
            <a:endParaRPr lang="en-MY"/>
          </a:p>
        </p:txBody>
      </p:sp>
    </p:spTree>
    <p:extLst>
      <p:ext uri="{BB962C8B-B14F-4D97-AF65-F5344CB8AC3E}">
        <p14:creationId xmlns:p14="http://schemas.microsoft.com/office/powerpoint/2010/main" val="3843060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4</a:t>
            </a:fld>
            <a:endParaRPr lang="en-MY"/>
          </a:p>
        </p:txBody>
      </p:sp>
    </p:spTree>
    <p:extLst>
      <p:ext uri="{BB962C8B-B14F-4D97-AF65-F5344CB8AC3E}">
        <p14:creationId xmlns:p14="http://schemas.microsoft.com/office/powerpoint/2010/main" val="24901701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5</a:t>
            </a:fld>
            <a:endParaRPr lang="en-MY"/>
          </a:p>
        </p:txBody>
      </p:sp>
    </p:spTree>
    <p:extLst>
      <p:ext uri="{BB962C8B-B14F-4D97-AF65-F5344CB8AC3E}">
        <p14:creationId xmlns:p14="http://schemas.microsoft.com/office/powerpoint/2010/main" val="8086191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9B99B12-207F-4B04-B8F3-0F2944E55936}" type="slidenum">
              <a:rPr lang="en-US" altLang="en-US" sz="1200">
                <a:latin typeface="Arial" panose="020B0604020202020204" pitchFamily="34" charset="0"/>
              </a:rPr>
              <a:pPr/>
              <a:t>6</a:t>
            </a:fld>
            <a:endParaRPr lang="en-US" altLang="en-US" sz="1200">
              <a:latin typeface="Arial" panose="020B0604020202020204" pitchFamily="34"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extLst>
      <p:ext uri="{BB962C8B-B14F-4D97-AF65-F5344CB8AC3E}">
        <p14:creationId xmlns:p14="http://schemas.microsoft.com/office/powerpoint/2010/main" val="4083741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0C0F513C-40BB-4D93-82F4-A6BCC5027B4B}" type="slidenum">
              <a:rPr lang="en-US" altLang="en-US" sz="1200">
                <a:latin typeface="Arial" panose="020B0604020202020204" pitchFamily="34" charset="0"/>
              </a:rPr>
              <a:pPr/>
              <a:t>7</a:t>
            </a:fld>
            <a:endParaRPr lang="en-US" altLang="en-US" sz="1200">
              <a:latin typeface="Arial" panose="020B0604020202020204" pitchFamily="34"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extLst>
      <p:ext uri="{BB962C8B-B14F-4D97-AF65-F5344CB8AC3E}">
        <p14:creationId xmlns:p14="http://schemas.microsoft.com/office/powerpoint/2010/main" val="21076491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37D8B629-056B-4109-9332-7DEB2C75C372}" type="slidenum">
              <a:rPr lang="en-US" altLang="en-US" sz="1200">
                <a:latin typeface="Arial" panose="020B0604020202020204" pitchFamily="34" charset="0"/>
              </a:rPr>
              <a:pPr/>
              <a:t>8</a:t>
            </a:fld>
            <a:endParaRPr lang="en-US" altLang="en-US" sz="1200">
              <a:latin typeface="Arial" panose="020B0604020202020204" pitchFamily="34"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Times New Roman" panose="02020603050405020304" pitchFamily="18" charset="0"/>
            </a:endParaRPr>
          </a:p>
        </p:txBody>
      </p:sp>
    </p:spTree>
    <p:extLst>
      <p:ext uri="{BB962C8B-B14F-4D97-AF65-F5344CB8AC3E}">
        <p14:creationId xmlns:p14="http://schemas.microsoft.com/office/powerpoint/2010/main" val="13477023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9</a:t>
            </a:fld>
            <a:endParaRPr lang="en-MY"/>
          </a:p>
        </p:txBody>
      </p:sp>
    </p:spTree>
    <p:extLst>
      <p:ext uri="{BB962C8B-B14F-4D97-AF65-F5344CB8AC3E}">
        <p14:creationId xmlns:p14="http://schemas.microsoft.com/office/powerpoint/2010/main" val="21997530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10</a:t>
            </a:fld>
            <a:endParaRPr lang="en-MY"/>
          </a:p>
        </p:txBody>
      </p:sp>
    </p:spTree>
    <p:extLst>
      <p:ext uri="{BB962C8B-B14F-4D97-AF65-F5344CB8AC3E}">
        <p14:creationId xmlns:p14="http://schemas.microsoft.com/office/powerpoint/2010/main" val="2533791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11</a:t>
            </a:fld>
            <a:endParaRPr lang="en-MY"/>
          </a:p>
        </p:txBody>
      </p:sp>
    </p:spTree>
    <p:extLst>
      <p:ext uri="{BB962C8B-B14F-4D97-AF65-F5344CB8AC3E}">
        <p14:creationId xmlns:p14="http://schemas.microsoft.com/office/powerpoint/2010/main" val="23800174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12</a:t>
            </a:fld>
            <a:endParaRPr lang="en-MY"/>
          </a:p>
        </p:txBody>
      </p:sp>
    </p:spTree>
    <p:extLst>
      <p:ext uri="{BB962C8B-B14F-4D97-AF65-F5344CB8AC3E}">
        <p14:creationId xmlns:p14="http://schemas.microsoft.com/office/powerpoint/2010/main" val="1954678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13</a:t>
            </a:fld>
            <a:endParaRPr lang="en-MY"/>
          </a:p>
        </p:txBody>
      </p:sp>
    </p:spTree>
    <p:extLst>
      <p:ext uri="{BB962C8B-B14F-4D97-AF65-F5344CB8AC3E}">
        <p14:creationId xmlns:p14="http://schemas.microsoft.com/office/powerpoint/2010/main" val="37144282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14</a:t>
            </a:fld>
            <a:endParaRPr lang="en-MY"/>
          </a:p>
        </p:txBody>
      </p:sp>
    </p:spTree>
    <p:extLst>
      <p:ext uri="{BB962C8B-B14F-4D97-AF65-F5344CB8AC3E}">
        <p14:creationId xmlns:p14="http://schemas.microsoft.com/office/powerpoint/2010/main" val="30915746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15</a:t>
            </a:fld>
            <a:endParaRPr lang="en-MY"/>
          </a:p>
        </p:txBody>
      </p:sp>
    </p:spTree>
    <p:extLst>
      <p:ext uri="{BB962C8B-B14F-4D97-AF65-F5344CB8AC3E}">
        <p14:creationId xmlns:p14="http://schemas.microsoft.com/office/powerpoint/2010/main" val="12837097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16</a:t>
            </a:fld>
            <a:endParaRPr lang="en-MY"/>
          </a:p>
        </p:txBody>
      </p:sp>
    </p:spTree>
    <p:extLst>
      <p:ext uri="{BB962C8B-B14F-4D97-AF65-F5344CB8AC3E}">
        <p14:creationId xmlns:p14="http://schemas.microsoft.com/office/powerpoint/2010/main" val="30195910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17</a:t>
            </a:fld>
            <a:endParaRPr lang="en-MY"/>
          </a:p>
        </p:txBody>
      </p:sp>
    </p:spTree>
    <p:extLst>
      <p:ext uri="{BB962C8B-B14F-4D97-AF65-F5344CB8AC3E}">
        <p14:creationId xmlns:p14="http://schemas.microsoft.com/office/powerpoint/2010/main" val="25211351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18</a:t>
            </a:fld>
            <a:endParaRPr lang="en-MY"/>
          </a:p>
        </p:txBody>
      </p:sp>
    </p:spTree>
    <p:extLst>
      <p:ext uri="{BB962C8B-B14F-4D97-AF65-F5344CB8AC3E}">
        <p14:creationId xmlns:p14="http://schemas.microsoft.com/office/powerpoint/2010/main" val="1941715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19</a:t>
            </a:fld>
            <a:endParaRPr lang="en-MY"/>
          </a:p>
        </p:txBody>
      </p:sp>
    </p:spTree>
    <p:extLst>
      <p:ext uri="{BB962C8B-B14F-4D97-AF65-F5344CB8AC3E}">
        <p14:creationId xmlns:p14="http://schemas.microsoft.com/office/powerpoint/2010/main" val="8595790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20</a:t>
            </a:fld>
            <a:endParaRPr lang="en-MY"/>
          </a:p>
        </p:txBody>
      </p:sp>
    </p:spTree>
    <p:extLst>
      <p:ext uri="{BB962C8B-B14F-4D97-AF65-F5344CB8AC3E}">
        <p14:creationId xmlns:p14="http://schemas.microsoft.com/office/powerpoint/2010/main" val="5454178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21</a:t>
            </a:fld>
            <a:endParaRPr lang="en-MY"/>
          </a:p>
        </p:txBody>
      </p:sp>
    </p:spTree>
    <p:extLst>
      <p:ext uri="{BB962C8B-B14F-4D97-AF65-F5344CB8AC3E}">
        <p14:creationId xmlns:p14="http://schemas.microsoft.com/office/powerpoint/2010/main" val="38130969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22</a:t>
            </a:fld>
            <a:endParaRPr lang="en-MY"/>
          </a:p>
        </p:txBody>
      </p:sp>
    </p:spTree>
    <p:extLst>
      <p:ext uri="{BB962C8B-B14F-4D97-AF65-F5344CB8AC3E}">
        <p14:creationId xmlns:p14="http://schemas.microsoft.com/office/powerpoint/2010/main" val="9824412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23</a:t>
            </a:fld>
            <a:endParaRPr lang="en-MY"/>
          </a:p>
        </p:txBody>
      </p:sp>
    </p:spTree>
    <p:extLst>
      <p:ext uri="{BB962C8B-B14F-4D97-AF65-F5344CB8AC3E}">
        <p14:creationId xmlns:p14="http://schemas.microsoft.com/office/powerpoint/2010/main" val="3941031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24</a:t>
            </a:fld>
            <a:endParaRPr lang="en-MY"/>
          </a:p>
        </p:txBody>
      </p:sp>
    </p:spTree>
    <p:extLst>
      <p:ext uri="{BB962C8B-B14F-4D97-AF65-F5344CB8AC3E}">
        <p14:creationId xmlns:p14="http://schemas.microsoft.com/office/powerpoint/2010/main" val="21633473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25</a:t>
            </a:fld>
            <a:endParaRPr lang="en-MY"/>
          </a:p>
        </p:txBody>
      </p:sp>
    </p:spTree>
    <p:extLst>
      <p:ext uri="{BB962C8B-B14F-4D97-AF65-F5344CB8AC3E}">
        <p14:creationId xmlns:p14="http://schemas.microsoft.com/office/powerpoint/2010/main" val="1136744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26</a:t>
            </a:fld>
            <a:endParaRPr lang="en-MY"/>
          </a:p>
        </p:txBody>
      </p:sp>
    </p:spTree>
    <p:extLst>
      <p:ext uri="{BB962C8B-B14F-4D97-AF65-F5344CB8AC3E}">
        <p14:creationId xmlns:p14="http://schemas.microsoft.com/office/powerpoint/2010/main" val="4215460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27</a:t>
            </a:fld>
            <a:endParaRPr lang="en-MY"/>
          </a:p>
        </p:txBody>
      </p:sp>
    </p:spTree>
    <p:extLst>
      <p:ext uri="{BB962C8B-B14F-4D97-AF65-F5344CB8AC3E}">
        <p14:creationId xmlns:p14="http://schemas.microsoft.com/office/powerpoint/2010/main" val="36029707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28</a:t>
            </a:fld>
            <a:endParaRPr lang="en-MY"/>
          </a:p>
        </p:txBody>
      </p:sp>
    </p:spTree>
    <p:extLst>
      <p:ext uri="{BB962C8B-B14F-4D97-AF65-F5344CB8AC3E}">
        <p14:creationId xmlns:p14="http://schemas.microsoft.com/office/powerpoint/2010/main" val="3848434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29</a:t>
            </a:fld>
            <a:endParaRPr lang="en-MY"/>
          </a:p>
        </p:txBody>
      </p:sp>
    </p:spTree>
    <p:extLst>
      <p:ext uri="{BB962C8B-B14F-4D97-AF65-F5344CB8AC3E}">
        <p14:creationId xmlns:p14="http://schemas.microsoft.com/office/powerpoint/2010/main" val="10330662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30</a:t>
            </a:fld>
            <a:endParaRPr lang="en-MY"/>
          </a:p>
        </p:txBody>
      </p:sp>
    </p:spTree>
    <p:extLst>
      <p:ext uri="{BB962C8B-B14F-4D97-AF65-F5344CB8AC3E}">
        <p14:creationId xmlns:p14="http://schemas.microsoft.com/office/powerpoint/2010/main" val="36365487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31</a:t>
            </a:fld>
            <a:endParaRPr lang="en-MY"/>
          </a:p>
        </p:txBody>
      </p:sp>
    </p:spTree>
    <p:extLst>
      <p:ext uri="{BB962C8B-B14F-4D97-AF65-F5344CB8AC3E}">
        <p14:creationId xmlns:p14="http://schemas.microsoft.com/office/powerpoint/2010/main" val="42734927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32</a:t>
            </a:fld>
            <a:endParaRPr lang="en-MY"/>
          </a:p>
        </p:txBody>
      </p:sp>
    </p:spTree>
    <p:extLst>
      <p:ext uri="{BB962C8B-B14F-4D97-AF65-F5344CB8AC3E}">
        <p14:creationId xmlns:p14="http://schemas.microsoft.com/office/powerpoint/2010/main" val="10897861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33</a:t>
            </a:fld>
            <a:endParaRPr lang="en-MY"/>
          </a:p>
        </p:txBody>
      </p:sp>
    </p:spTree>
    <p:extLst>
      <p:ext uri="{BB962C8B-B14F-4D97-AF65-F5344CB8AC3E}">
        <p14:creationId xmlns:p14="http://schemas.microsoft.com/office/powerpoint/2010/main" val="34489446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66F30B5B-A805-4EFD-8D52-4B92E92FE300}" type="slidenum">
              <a:rPr lang="en-MY" smtClean="0"/>
              <a:t>34</a:t>
            </a:fld>
            <a:endParaRPr lang="en-MY"/>
          </a:p>
        </p:txBody>
      </p:sp>
    </p:spTree>
    <p:extLst>
      <p:ext uri="{BB962C8B-B14F-4D97-AF65-F5344CB8AC3E}">
        <p14:creationId xmlns:p14="http://schemas.microsoft.com/office/powerpoint/2010/main" val="27238561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27FF9D4E-8112-4538-B2AA-A1A05C124391}" type="slidenum">
              <a:rPr lang="zh-TW" altLang="en-US" sz="1200"/>
              <a:pPr/>
              <a:t>36</a:t>
            </a:fld>
            <a:endParaRPr lang="en-US" altLang="zh-TW" sz="120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Tree>
    <p:extLst>
      <p:ext uri="{BB962C8B-B14F-4D97-AF65-F5344CB8AC3E}">
        <p14:creationId xmlns:p14="http://schemas.microsoft.com/office/powerpoint/2010/main" val="9299725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5EAB1264-D69A-4639-8492-3B4E7AE27AB3}" type="slidenum">
              <a:rPr lang="zh-TW" altLang="en-US" sz="1200"/>
              <a:pPr/>
              <a:t>37</a:t>
            </a:fld>
            <a:endParaRPr lang="en-US" altLang="zh-TW" sz="1200"/>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Tree>
    <p:extLst>
      <p:ext uri="{BB962C8B-B14F-4D97-AF65-F5344CB8AC3E}">
        <p14:creationId xmlns:p14="http://schemas.microsoft.com/office/powerpoint/2010/main" val="25951524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95FF4023-47B1-4130-90CE-541199FB69D8}" type="slidenum">
              <a:rPr lang="zh-TW" altLang="en-US" sz="1200"/>
              <a:pPr/>
              <a:t>38</a:t>
            </a:fld>
            <a:endParaRPr lang="en-US" altLang="zh-TW" sz="1200"/>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Tree>
    <p:extLst>
      <p:ext uri="{BB962C8B-B14F-4D97-AF65-F5344CB8AC3E}">
        <p14:creationId xmlns:p14="http://schemas.microsoft.com/office/powerpoint/2010/main" val="15597465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CEB2AF6E-E176-4607-BA42-81B7C72CCBDB}" type="slidenum">
              <a:rPr lang="zh-TW" altLang="en-US" sz="1200"/>
              <a:pPr/>
              <a:t>44</a:t>
            </a:fld>
            <a:endParaRPr lang="en-US" altLang="zh-TW" sz="120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Tree>
    <p:extLst>
      <p:ext uri="{BB962C8B-B14F-4D97-AF65-F5344CB8AC3E}">
        <p14:creationId xmlns:p14="http://schemas.microsoft.com/office/powerpoint/2010/main" val="25955324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BE305D99-B850-453B-A942-0EA1A73DDFB7}" type="slidenum">
              <a:rPr lang="zh-TW" altLang="en-US" sz="1200"/>
              <a:pPr/>
              <a:t>47</a:t>
            </a:fld>
            <a:endParaRPr lang="en-US" altLang="zh-TW" sz="120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Tree>
    <p:extLst>
      <p:ext uri="{BB962C8B-B14F-4D97-AF65-F5344CB8AC3E}">
        <p14:creationId xmlns:p14="http://schemas.microsoft.com/office/powerpoint/2010/main" val="12228326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fld id="{65D9D07C-7AD9-41EA-81AD-E337E2FA8A5F}" type="slidenum">
              <a:rPr lang="zh-TW" altLang="en-US" sz="1200"/>
              <a:pPr/>
              <a:t>48</a:t>
            </a:fld>
            <a:endParaRPr lang="en-US" altLang="zh-TW" sz="120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tLang="en-US"/>
          </a:p>
        </p:txBody>
      </p:sp>
    </p:spTree>
    <p:extLst>
      <p:ext uri="{BB962C8B-B14F-4D97-AF65-F5344CB8AC3E}">
        <p14:creationId xmlns:p14="http://schemas.microsoft.com/office/powerpoint/2010/main" val="1663091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MY"/>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MY"/>
          </a:p>
        </p:txBody>
      </p:sp>
      <p:sp>
        <p:nvSpPr>
          <p:cNvPr id="4" name="Date Placeholder 3"/>
          <p:cNvSpPr>
            <a:spLocks noGrp="1"/>
          </p:cNvSpPr>
          <p:nvPr>
            <p:ph type="dt" sz="half" idx="10"/>
          </p:nvPr>
        </p:nvSpPr>
        <p:spPr/>
        <p:txBody>
          <a:bodyPr/>
          <a:lstStyle/>
          <a:p>
            <a:fld id="{91B5E9A3-CB1D-454A-BC3B-CCCC707CB22B}" type="datetimeFigureOut">
              <a:rPr lang="en-MY" smtClean="0"/>
              <a:t>15/2/2024</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6251349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MY"/>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4" name="Date Placeholder 3"/>
          <p:cNvSpPr>
            <a:spLocks noGrp="1"/>
          </p:cNvSpPr>
          <p:nvPr>
            <p:ph type="dt" sz="half" idx="10"/>
          </p:nvPr>
        </p:nvSpPr>
        <p:spPr/>
        <p:txBody>
          <a:bodyPr/>
          <a:lstStyle/>
          <a:p>
            <a:fld id="{91B5E9A3-CB1D-454A-BC3B-CCCC707CB22B}" type="datetimeFigureOut">
              <a:rPr lang="en-MY" smtClean="0"/>
              <a:t>15/2/2024</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83454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MY"/>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1B5E9A3-CB1D-454A-BC3B-CCCC707CB22B}" type="datetimeFigureOut">
              <a:rPr lang="en-MY" smtClean="0"/>
              <a:t>15/2/2024</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1619003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MY"/>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5" name="Date Placeholder 4"/>
          <p:cNvSpPr>
            <a:spLocks noGrp="1"/>
          </p:cNvSpPr>
          <p:nvPr>
            <p:ph type="dt" sz="half" idx="10"/>
          </p:nvPr>
        </p:nvSpPr>
        <p:spPr/>
        <p:txBody>
          <a:bodyPr/>
          <a:lstStyle/>
          <a:p>
            <a:fld id="{91B5E9A3-CB1D-454A-BC3B-CCCC707CB22B}" type="datetimeFigureOut">
              <a:rPr lang="en-MY" smtClean="0"/>
              <a:t>15/2/2024</a:t>
            </a:fld>
            <a:endParaRPr lang="en-MY"/>
          </a:p>
        </p:txBody>
      </p:sp>
      <p:sp>
        <p:nvSpPr>
          <p:cNvPr id="6" name="Footer Placeholder 5"/>
          <p:cNvSpPr>
            <a:spLocks noGrp="1"/>
          </p:cNvSpPr>
          <p:nvPr>
            <p:ph type="ftr" sz="quarter" idx="11"/>
          </p:nvPr>
        </p:nvSpPr>
        <p:spPr/>
        <p:txBody>
          <a:bodyPr/>
          <a:lstStyle/>
          <a:p>
            <a:endParaRPr lang="en-MY"/>
          </a:p>
        </p:txBody>
      </p:sp>
      <p:sp>
        <p:nvSpPr>
          <p:cNvPr id="7" name="Slide Number Placeholder 6"/>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2581444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MY"/>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7" name="Date Placeholder 6"/>
          <p:cNvSpPr>
            <a:spLocks noGrp="1"/>
          </p:cNvSpPr>
          <p:nvPr>
            <p:ph type="dt" sz="half" idx="10"/>
          </p:nvPr>
        </p:nvSpPr>
        <p:spPr/>
        <p:txBody>
          <a:bodyPr/>
          <a:lstStyle/>
          <a:p>
            <a:fld id="{91B5E9A3-CB1D-454A-BC3B-CCCC707CB22B}" type="datetimeFigureOut">
              <a:rPr lang="en-MY" smtClean="0"/>
              <a:t>15/2/2024</a:t>
            </a:fld>
            <a:endParaRPr lang="en-MY"/>
          </a:p>
        </p:txBody>
      </p:sp>
      <p:sp>
        <p:nvSpPr>
          <p:cNvPr id="8" name="Footer Placeholder 7"/>
          <p:cNvSpPr>
            <a:spLocks noGrp="1"/>
          </p:cNvSpPr>
          <p:nvPr>
            <p:ph type="ftr" sz="quarter" idx="11"/>
          </p:nvPr>
        </p:nvSpPr>
        <p:spPr/>
        <p:txBody>
          <a:bodyPr/>
          <a:lstStyle/>
          <a:p>
            <a:endParaRPr lang="en-MY"/>
          </a:p>
        </p:txBody>
      </p:sp>
      <p:sp>
        <p:nvSpPr>
          <p:cNvPr id="9" name="Slide Number Placeholder 8"/>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4156355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MY"/>
          </a:p>
        </p:txBody>
      </p:sp>
      <p:sp>
        <p:nvSpPr>
          <p:cNvPr id="3" name="Date Placeholder 2"/>
          <p:cNvSpPr>
            <a:spLocks noGrp="1"/>
          </p:cNvSpPr>
          <p:nvPr>
            <p:ph type="dt" sz="half" idx="10"/>
          </p:nvPr>
        </p:nvSpPr>
        <p:spPr/>
        <p:txBody>
          <a:bodyPr/>
          <a:lstStyle/>
          <a:p>
            <a:fld id="{91B5E9A3-CB1D-454A-BC3B-CCCC707CB22B}" type="datetimeFigureOut">
              <a:rPr lang="en-MY" smtClean="0"/>
              <a:t>15/2/2024</a:t>
            </a:fld>
            <a:endParaRPr lang="en-MY"/>
          </a:p>
        </p:txBody>
      </p:sp>
      <p:sp>
        <p:nvSpPr>
          <p:cNvPr id="4" name="Footer Placeholder 3"/>
          <p:cNvSpPr>
            <a:spLocks noGrp="1"/>
          </p:cNvSpPr>
          <p:nvPr>
            <p:ph type="ftr" sz="quarter" idx="11"/>
          </p:nvPr>
        </p:nvSpPr>
        <p:spPr/>
        <p:txBody>
          <a:bodyPr/>
          <a:lstStyle/>
          <a:p>
            <a:endParaRPr lang="en-MY"/>
          </a:p>
        </p:txBody>
      </p:sp>
      <p:sp>
        <p:nvSpPr>
          <p:cNvPr id="5" name="Slide Number Placeholder 4"/>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513163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B5E9A3-CB1D-454A-BC3B-CCCC707CB22B}" type="datetimeFigureOut">
              <a:rPr lang="en-MY" smtClean="0"/>
              <a:t>15/2/2024</a:t>
            </a:fld>
            <a:endParaRPr lang="en-MY"/>
          </a:p>
        </p:txBody>
      </p:sp>
      <p:sp>
        <p:nvSpPr>
          <p:cNvPr id="3" name="Footer Placeholder 2"/>
          <p:cNvSpPr>
            <a:spLocks noGrp="1"/>
          </p:cNvSpPr>
          <p:nvPr>
            <p:ph type="ftr" sz="quarter" idx="11"/>
          </p:nvPr>
        </p:nvSpPr>
        <p:spPr/>
        <p:txBody>
          <a:bodyPr/>
          <a:lstStyle/>
          <a:p>
            <a:endParaRPr lang="en-MY"/>
          </a:p>
        </p:txBody>
      </p:sp>
      <p:sp>
        <p:nvSpPr>
          <p:cNvPr id="4" name="Slide Number Placeholder 3"/>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922388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MY"/>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B5E9A3-CB1D-454A-BC3B-CCCC707CB22B}" type="datetimeFigureOut">
              <a:rPr lang="en-MY" smtClean="0"/>
              <a:t>15/2/2024</a:t>
            </a:fld>
            <a:endParaRPr lang="en-MY"/>
          </a:p>
        </p:txBody>
      </p:sp>
      <p:sp>
        <p:nvSpPr>
          <p:cNvPr id="6" name="Footer Placeholder 5"/>
          <p:cNvSpPr>
            <a:spLocks noGrp="1"/>
          </p:cNvSpPr>
          <p:nvPr>
            <p:ph type="ftr" sz="quarter" idx="11"/>
          </p:nvPr>
        </p:nvSpPr>
        <p:spPr/>
        <p:txBody>
          <a:bodyPr/>
          <a:lstStyle/>
          <a:p>
            <a:endParaRPr lang="en-MY"/>
          </a:p>
        </p:txBody>
      </p:sp>
      <p:sp>
        <p:nvSpPr>
          <p:cNvPr id="7" name="Slide Number Placeholder 6"/>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3208082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MY"/>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MY"/>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1B5E9A3-CB1D-454A-BC3B-CCCC707CB22B}" type="datetimeFigureOut">
              <a:rPr lang="en-MY" smtClean="0"/>
              <a:t>15/2/2024</a:t>
            </a:fld>
            <a:endParaRPr lang="en-MY"/>
          </a:p>
        </p:txBody>
      </p:sp>
      <p:sp>
        <p:nvSpPr>
          <p:cNvPr id="6" name="Footer Placeholder 5"/>
          <p:cNvSpPr>
            <a:spLocks noGrp="1"/>
          </p:cNvSpPr>
          <p:nvPr>
            <p:ph type="ftr" sz="quarter" idx="11"/>
          </p:nvPr>
        </p:nvSpPr>
        <p:spPr/>
        <p:txBody>
          <a:bodyPr/>
          <a:lstStyle/>
          <a:p>
            <a:endParaRPr lang="en-MY"/>
          </a:p>
        </p:txBody>
      </p:sp>
      <p:sp>
        <p:nvSpPr>
          <p:cNvPr id="7" name="Slide Number Placeholder 6"/>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3159505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MY"/>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4" name="Date Placeholder 3"/>
          <p:cNvSpPr>
            <a:spLocks noGrp="1"/>
          </p:cNvSpPr>
          <p:nvPr>
            <p:ph type="dt" sz="half" idx="10"/>
          </p:nvPr>
        </p:nvSpPr>
        <p:spPr/>
        <p:txBody>
          <a:bodyPr/>
          <a:lstStyle/>
          <a:p>
            <a:fld id="{91B5E9A3-CB1D-454A-BC3B-CCCC707CB22B}" type="datetimeFigureOut">
              <a:rPr lang="en-MY" smtClean="0"/>
              <a:t>15/2/2024</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3507102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MY"/>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4" name="Date Placeholder 3"/>
          <p:cNvSpPr>
            <a:spLocks noGrp="1"/>
          </p:cNvSpPr>
          <p:nvPr>
            <p:ph type="dt" sz="half" idx="10"/>
          </p:nvPr>
        </p:nvSpPr>
        <p:spPr/>
        <p:txBody>
          <a:bodyPr/>
          <a:lstStyle/>
          <a:p>
            <a:fld id="{91B5E9A3-CB1D-454A-BC3B-CCCC707CB22B}" type="datetimeFigureOut">
              <a:rPr lang="en-MY" smtClean="0"/>
              <a:t>15/2/2024</a:t>
            </a:fld>
            <a:endParaRPr lang="en-MY"/>
          </a:p>
        </p:txBody>
      </p:sp>
      <p:sp>
        <p:nvSpPr>
          <p:cNvPr id="5" name="Footer Placeholder 4"/>
          <p:cNvSpPr>
            <a:spLocks noGrp="1"/>
          </p:cNvSpPr>
          <p:nvPr>
            <p:ph type="ftr" sz="quarter" idx="11"/>
          </p:nvPr>
        </p:nvSpPr>
        <p:spPr/>
        <p:txBody>
          <a:bodyPr/>
          <a:lstStyle/>
          <a:p>
            <a:endParaRPr lang="en-MY"/>
          </a:p>
        </p:txBody>
      </p:sp>
      <p:sp>
        <p:nvSpPr>
          <p:cNvPr id="6" name="Slide Number Placeholder 5"/>
          <p:cNvSpPr>
            <a:spLocks noGrp="1"/>
          </p:cNvSpPr>
          <p:nvPr>
            <p:ph type="sldNum" sz="quarter" idx="12"/>
          </p:nvPr>
        </p:nvSpPr>
        <p:spPr/>
        <p:txBody>
          <a:bodyPr/>
          <a:lstStyle/>
          <a:p>
            <a:fld id="{4173F631-2E22-4CA5-A300-23758AB29316}" type="slidenum">
              <a:rPr lang="en-MY" smtClean="0"/>
              <a:t>‹#›</a:t>
            </a:fld>
            <a:endParaRPr lang="en-MY"/>
          </a:p>
        </p:txBody>
      </p:sp>
    </p:spTree>
    <p:extLst>
      <p:ext uri="{BB962C8B-B14F-4D97-AF65-F5344CB8AC3E}">
        <p14:creationId xmlns:p14="http://schemas.microsoft.com/office/powerpoint/2010/main" val="3102177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41867" y="152400"/>
            <a:ext cx="10938933" cy="838200"/>
          </a:xfrm>
        </p:spPr>
        <p:txBody>
          <a:bodyPr/>
          <a:lstStyle/>
          <a:p>
            <a:r>
              <a:rPr lang="en-US"/>
              <a:t>Click to edit Master title style</a:t>
            </a:r>
          </a:p>
        </p:txBody>
      </p:sp>
      <p:sp>
        <p:nvSpPr>
          <p:cNvPr id="3" name="Text Placeholder 2"/>
          <p:cNvSpPr>
            <a:spLocks noGrp="1"/>
          </p:cNvSpPr>
          <p:nvPr>
            <p:ph type="body" sz="half" idx="1"/>
          </p:nvPr>
        </p:nvSpPr>
        <p:spPr>
          <a:xfrm>
            <a:off x="609600" y="1066800"/>
            <a:ext cx="5350933" cy="563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63734" y="1066800"/>
            <a:ext cx="5350933" cy="5638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sldNum" sz="quarter" idx="10"/>
          </p:nvPr>
        </p:nvSpPr>
        <p:spPr>
          <a:ln/>
        </p:spPr>
        <p:txBody>
          <a:bodyPr/>
          <a:lstStyle>
            <a:lvl1pPr>
              <a:defRPr/>
            </a:lvl1pPr>
          </a:lstStyle>
          <a:p>
            <a:fld id="{39D3AB27-D8A3-42A7-9DEB-BDFF1C58A465}" type="slidenum">
              <a:rPr lang="en-GB" altLang="en-US"/>
              <a:pPr/>
              <a:t>‹#›</a:t>
            </a:fld>
            <a:endParaRPr lang="en-GB" altLang="en-US"/>
          </a:p>
        </p:txBody>
      </p:sp>
    </p:spTree>
    <p:extLst>
      <p:ext uri="{BB962C8B-B14F-4D97-AF65-F5344CB8AC3E}">
        <p14:creationId xmlns:p14="http://schemas.microsoft.com/office/powerpoint/2010/main" val="2472999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MY"/>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MY"/>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B5E9A3-CB1D-454A-BC3B-CCCC707CB22B}" type="datetimeFigureOut">
              <a:rPr lang="en-MY" smtClean="0"/>
              <a:t>15/2/2024</a:t>
            </a:fld>
            <a:endParaRPr lang="en-MY"/>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MY"/>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73F631-2E22-4CA5-A300-23758AB29316}" type="slidenum">
              <a:rPr lang="en-MY" smtClean="0"/>
              <a:t>‹#›</a:t>
            </a:fld>
            <a:endParaRPr lang="en-MY"/>
          </a:p>
        </p:txBody>
      </p:sp>
    </p:spTree>
    <p:extLst>
      <p:ext uri="{BB962C8B-B14F-4D97-AF65-F5344CB8AC3E}">
        <p14:creationId xmlns:p14="http://schemas.microsoft.com/office/powerpoint/2010/main" val="22572308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Radix_point"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en.wikipedia.org/wiki/Scientific_notation" TargetMode="External"/><Relationship Id="rId4" Type="http://schemas.openxmlformats.org/officeDocument/2006/relationships/hyperlink" Target="https://en.wikipedia.org/wiki/Significant_digits"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w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8.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16.png"/><Relationship Id="rId2" Type="http://schemas.openxmlformats.org/officeDocument/2006/relationships/notesSlide" Target="../notesSlides/notesSlide40.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oleObject" Target="../embeddings/oleObject6.bin"/><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a:solidFill>
                  <a:srgbClr val="FF0000"/>
                </a:solidFill>
              </a:rPr>
              <a:t>Floating Point Numbers</a:t>
            </a:r>
            <a:endParaRPr lang="en-MY" b="1" dirty="0">
              <a:solidFill>
                <a:srgbClr val="FF0000"/>
              </a:solidFill>
            </a:endParaRPr>
          </a:p>
        </p:txBody>
      </p:sp>
      <p:sp>
        <p:nvSpPr>
          <p:cNvPr id="3" name="TextBox 2"/>
          <p:cNvSpPr txBox="1"/>
          <p:nvPr/>
        </p:nvSpPr>
        <p:spPr>
          <a:xfrm>
            <a:off x="345057" y="439947"/>
            <a:ext cx="2656935" cy="523220"/>
          </a:xfrm>
          <a:prstGeom prst="rect">
            <a:avLst/>
          </a:prstGeom>
          <a:solidFill>
            <a:srgbClr val="FFFF00"/>
          </a:solidFill>
        </p:spPr>
        <p:txBody>
          <a:bodyPr wrap="square" rtlCol="1">
            <a:spAutoFit/>
          </a:bodyPr>
          <a:lstStyle/>
          <a:p>
            <a:r>
              <a:rPr lang="en-US" sz="2800" dirty="0">
                <a:solidFill>
                  <a:srgbClr val="FF0000"/>
                </a:solidFill>
              </a:rPr>
              <a:t>Week 3</a:t>
            </a:r>
            <a:endParaRPr lang="ar-SA" sz="2800" dirty="0">
              <a:solidFill>
                <a:srgbClr val="FF0000"/>
              </a:solidFill>
            </a:endParaRPr>
          </a:p>
        </p:txBody>
      </p:sp>
      <p:sp>
        <p:nvSpPr>
          <p:cNvPr id="4" name="TextBox 3"/>
          <p:cNvSpPr txBox="1"/>
          <p:nvPr/>
        </p:nvSpPr>
        <p:spPr>
          <a:xfrm>
            <a:off x="1457864" y="963167"/>
            <a:ext cx="1544128" cy="523220"/>
          </a:xfrm>
          <a:prstGeom prst="rect">
            <a:avLst/>
          </a:prstGeom>
          <a:solidFill>
            <a:srgbClr val="FFFF00"/>
          </a:solidFill>
        </p:spPr>
        <p:txBody>
          <a:bodyPr wrap="square" rtlCol="1">
            <a:spAutoFit/>
          </a:bodyPr>
          <a:lstStyle/>
          <a:p>
            <a:r>
              <a:rPr lang="en-US" sz="2800">
                <a:solidFill>
                  <a:srgbClr val="FF0000"/>
                </a:solidFill>
              </a:rPr>
              <a:t>Part 1,2</a:t>
            </a:r>
            <a:endParaRPr lang="ar-SA" sz="2800" dirty="0">
              <a:solidFill>
                <a:srgbClr val="FF0000"/>
              </a:solidFill>
            </a:endParaRPr>
          </a:p>
        </p:txBody>
      </p:sp>
    </p:spTree>
    <p:extLst>
      <p:ext uri="{BB962C8B-B14F-4D97-AF65-F5344CB8AC3E}">
        <p14:creationId xmlns:p14="http://schemas.microsoft.com/office/powerpoint/2010/main" val="1126835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Floating Point Number - Introduction</a:t>
            </a:r>
            <a:endParaRPr lang="en-MY" b="1" dirty="0">
              <a:solidFill>
                <a:srgbClr val="FF0000"/>
              </a:solidFill>
            </a:endParaRPr>
          </a:p>
        </p:txBody>
      </p:sp>
      <p:sp>
        <p:nvSpPr>
          <p:cNvPr id="3" name="Content Placeholder 2"/>
          <p:cNvSpPr>
            <a:spLocks noGrp="1"/>
          </p:cNvSpPr>
          <p:nvPr>
            <p:ph idx="1"/>
          </p:nvPr>
        </p:nvSpPr>
        <p:spPr/>
        <p:txBody>
          <a:bodyPr/>
          <a:lstStyle/>
          <a:p>
            <a:r>
              <a:rPr lang="en-MY" dirty="0"/>
              <a:t>The term </a:t>
            </a:r>
            <a:r>
              <a:rPr lang="en-MY" i="1" dirty="0"/>
              <a:t>floating point</a:t>
            </a:r>
            <a:r>
              <a:rPr lang="en-MY" dirty="0"/>
              <a:t> refers to the fact that a number's </a:t>
            </a:r>
            <a:r>
              <a:rPr lang="en-MY" dirty="0">
                <a:hlinkClick r:id="rId3" tooltip="Radix point"/>
              </a:rPr>
              <a:t>radix point</a:t>
            </a:r>
            <a:r>
              <a:rPr lang="en-MY" dirty="0"/>
              <a:t> (</a:t>
            </a:r>
            <a:r>
              <a:rPr lang="en-MY" i="1" dirty="0"/>
              <a:t>decimal point</a:t>
            </a:r>
            <a:r>
              <a:rPr lang="en-MY" dirty="0"/>
              <a:t>, or, more commonly in computers, </a:t>
            </a:r>
            <a:r>
              <a:rPr lang="en-MY" i="1" dirty="0"/>
              <a:t>binary point</a:t>
            </a:r>
            <a:r>
              <a:rPr lang="en-MY" dirty="0"/>
              <a:t>) can "float"; that is, it can be placed anywhere relative to the </a:t>
            </a:r>
            <a:r>
              <a:rPr lang="en-MY" dirty="0">
                <a:hlinkClick r:id="rId4" tooltip="Significant digits"/>
              </a:rPr>
              <a:t>significant digits</a:t>
            </a:r>
            <a:r>
              <a:rPr lang="en-MY" dirty="0"/>
              <a:t> of the number. This position is indicated as the exponent component, and thus the floating-point representation can be thought of as a kind of </a:t>
            </a:r>
            <a:r>
              <a:rPr lang="en-MY" dirty="0">
                <a:hlinkClick r:id="rId5" tooltip="Scientific notation"/>
              </a:rPr>
              <a:t>scientific notation</a:t>
            </a:r>
            <a:r>
              <a:rPr lang="en-MY" dirty="0"/>
              <a:t>.</a:t>
            </a:r>
          </a:p>
        </p:txBody>
      </p:sp>
    </p:spTree>
    <p:extLst>
      <p:ext uri="{BB962C8B-B14F-4D97-AF65-F5344CB8AC3E}">
        <p14:creationId xmlns:p14="http://schemas.microsoft.com/office/powerpoint/2010/main" val="3071900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Floating Point - Examples</a:t>
            </a:r>
            <a:endParaRPr lang="en-MY" b="1" dirty="0">
              <a:solidFill>
                <a:srgbClr val="FF0000"/>
              </a:solidFill>
            </a:endParaRPr>
          </a:p>
        </p:txBody>
      </p:sp>
      <p:sp>
        <p:nvSpPr>
          <p:cNvPr id="3" name="Content Placeholder 2"/>
          <p:cNvSpPr>
            <a:spLocks noGrp="1"/>
          </p:cNvSpPr>
          <p:nvPr>
            <p:ph idx="1"/>
          </p:nvPr>
        </p:nvSpPr>
        <p:spPr/>
        <p:txBody>
          <a:bodyPr/>
          <a:lstStyle/>
          <a:p>
            <a:r>
              <a:rPr lang="en-US" dirty="0"/>
              <a:t>Consider a decimal number 256.38</a:t>
            </a:r>
          </a:p>
          <a:p>
            <a:r>
              <a:rPr lang="en-US" dirty="0"/>
              <a:t>It can be expressed in different forms as shown below</a:t>
            </a:r>
          </a:p>
          <a:p>
            <a:pPr marL="0" indent="0">
              <a:buNone/>
            </a:pPr>
            <a:r>
              <a:rPr lang="en-US" dirty="0"/>
              <a:t>256.38 = 25638.0 x 10</a:t>
            </a:r>
            <a:r>
              <a:rPr lang="en-US" baseline="30000" dirty="0"/>
              <a:t>-2</a:t>
            </a:r>
          </a:p>
          <a:p>
            <a:pPr marL="0" indent="0">
              <a:buNone/>
            </a:pPr>
            <a:r>
              <a:rPr lang="en-US" dirty="0"/>
              <a:t>256.38 = 2563.8 x 10</a:t>
            </a:r>
            <a:r>
              <a:rPr lang="en-US" baseline="30000" dirty="0"/>
              <a:t>-1</a:t>
            </a:r>
          </a:p>
          <a:p>
            <a:pPr marL="0" indent="0">
              <a:buNone/>
            </a:pPr>
            <a:r>
              <a:rPr lang="en-US" dirty="0"/>
              <a:t>256.38 = 256.38 x 10</a:t>
            </a:r>
            <a:r>
              <a:rPr lang="en-US" baseline="30000" dirty="0"/>
              <a:t>0</a:t>
            </a:r>
          </a:p>
          <a:p>
            <a:pPr marL="0" indent="0">
              <a:buNone/>
            </a:pPr>
            <a:r>
              <a:rPr lang="en-US" dirty="0"/>
              <a:t>256.38 = 25.638 x 10</a:t>
            </a:r>
            <a:r>
              <a:rPr lang="en-US" baseline="30000" dirty="0"/>
              <a:t>1</a:t>
            </a:r>
          </a:p>
          <a:p>
            <a:pPr marL="0" indent="0">
              <a:buNone/>
            </a:pPr>
            <a:r>
              <a:rPr lang="en-US" dirty="0"/>
              <a:t>256.38 = 2.5638 x 10</a:t>
            </a:r>
            <a:r>
              <a:rPr lang="en-US" baseline="30000" dirty="0"/>
              <a:t>2</a:t>
            </a:r>
          </a:p>
          <a:p>
            <a:pPr marL="0" indent="0">
              <a:buNone/>
            </a:pPr>
            <a:r>
              <a:rPr lang="en-US" dirty="0"/>
              <a:t>256.38 = .25638 x 10</a:t>
            </a:r>
            <a:r>
              <a:rPr lang="en-US" baseline="30000" dirty="0"/>
              <a:t>3</a:t>
            </a:r>
          </a:p>
          <a:p>
            <a:pPr marL="0" indent="0">
              <a:buNone/>
            </a:pPr>
            <a:endParaRPr lang="en-US" baseline="30000" dirty="0"/>
          </a:p>
          <a:p>
            <a:pPr marL="0" indent="0">
              <a:buNone/>
            </a:pPr>
            <a:endParaRPr lang="en-US" baseline="30000" dirty="0"/>
          </a:p>
          <a:p>
            <a:pPr marL="0" indent="0">
              <a:buNone/>
            </a:pPr>
            <a:endParaRPr lang="en-US" baseline="30000" dirty="0"/>
          </a:p>
          <a:p>
            <a:pPr marL="0" indent="0">
              <a:buNone/>
            </a:pPr>
            <a:endParaRPr lang="en-US" baseline="30000" dirty="0"/>
          </a:p>
          <a:p>
            <a:pPr marL="0" indent="0">
              <a:buNone/>
            </a:pPr>
            <a:endParaRPr lang="en-US" baseline="30000" dirty="0"/>
          </a:p>
          <a:p>
            <a:pPr marL="0" indent="0">
              <a:buNone/>
            </a:pPr>
            <a:endParaRPr lang="en-US" dirty="0"/>
          </a:p>
          <a:p>
            <a:pPr marL="0" indent="0">
              <a:buNone/>
            </a:pPr>
            <a:endParaRPr lang="en-MY" dirty="0"/>
          </a:p>
        </p:txBody>
      </p:sp>
    </p:spTree>
    <p:extLst>
      <p:ext uri="{BB962C8B-B14F-4D97-AF65-F5344CB8AC3E}">
        <p14:creationId xmlns:p14="http://schemas.microsoft.com/office/powerpoint/2010/main" val="6592479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Why use Floating Point?</a:t>
            </a:r>
            <a:endParaRPr lang="en-MY" b="1" dirty="0">
              <a:solidFill>
                <a:srgbClr val="FF0000"/>
              </a:solidFill>
            </a:endParaRPr>
          </a:p>
        </p:txBody>
      </p:sp>
      <p:sp>
        <p:nvSpPr>
          <p:cNvPr id="3" name="Content Placeholder 2"/>
          <p:cNvSpPr>
            <a:spLocks noGrp="1"/>
          </p:cNvSpPr>
          <p:nvPr>
            <p:ph idx="1"/>
          </p:nvPr>
        </p:nvSpPr>
        <p:spPr/>
        <p:txBody>
          <a:bodyPr/>
          <a:lstStyle/>
          <a:p>
            <a:r>
              <a:rPr lang="en-US" dirty="0"/>
              <a:t>Represent a wide range of numbers</a:t>
            </a:r>
          </a:p>
          <a:p>
            <a:pPr lvl="1"/>
            <a:r>
              <a:rPr lang="en-US" dirty="0"/>
              <a:t>Smallest to Largest</a:t>
            </a:r>
          </a:p>
          <a:p>
            <a:pPr lvl="2"/>
            <a:r>
              <a:rPr lang="en-US" dirty="0"/>
              <a:t>Avogadro's number    </a:t>
            </a:r>
            <a:r>
              <a:rPr lang="en-MY" dirty="0"/>
              <a:t>6.022140857 × 10 </a:t>
            </a:r>
            <a:r>
              <a:rPr lang="en-MY" baseline="30000" dirty="0"/>
              <a:t>23</a:t>
            </a:r>
            <a:endParaRPr lang="en-US" dirty="0"/>
          </a:p>
          <a:p>
            <a:pPr lvl="2"/>
            <a:r>
              <a:rPr lang="en-US" dirty="0"/>
              <a:t>Diameter of the nucleus	      1.75 x 10</a:t>
            </a:r>
            <a:r>
              <a:rPr lang="en-US" baseline="30000" dirty="0"/>
              <a:t>-15</a:t>
            </a:r>
            <a:r>
              <a:rPr lang="en-US" dirty="0"/>
              <a:t> m</a:t>
            </a:r>
          </a:p>
          <a:p>
            <a:pPr lvl="2"/>
            <a:r>
              <a:rPr lang="en-US" dirty="0"/>
              <a:t>Distance between sun and earth  </a:t>
            </a:r>
          </a:p>
          <a:p>
            <a:pPr lvl="2"/>
            <a:r>
              <a:rPr lang="en-US" dirty="0"/>
              <a:t>Population of India and China together</a:t>
            </a:r>
          </a:p>
          <a:p>
            <a:pPr lvl="2"/>
            <a:endParaRPr lang="en-US" dirty="0"/>
          </a:p>
          <a:p>
            <a:pPr lvl="2"/>
            <a:endParaRPr lang="en-US" dirty="0"/>
          </a:p>
          <a:p>
            <a:r>
              <a:rPr lang="en-US" dirty="0"/>
              <a:t>How to use scientific notation in computers?</a:t>
            </a:r>
          </a:p>
          <a:p>
            <a:pPr lvl="1"/>
            <a:r>
              <a:rPr lang="en-US" dirty="0"/>
              <a:t>8-bit, 16 bit, 32 bit……</a:t>
            </a:r>
          </a:p>
          <a:p>
            <a:pPr lvl="2"/>
            <a:endParaRPr lang="en-MY" dirty="0"/>
          </a:p>
        </p:txBody>
      </p:sp>
    </p:spTree>
    <p:extLst>
      <p:ext uri="{BB962C8B-B14F-4D97-AF65-F5344CB8AC3E}">
        <p14:creationId xmlns:p14="http://schemas.microsoft.com/office/powerpoint/2010/main" val="3423251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FP – Binary Example </a:t>
            </a:r>
            <a:br>
              <a:rPr lang="en-US" b="1" dirty="0">
                <a:solidFill>
                  <a:srgbClr val="FF0000"/>
                </a:solidFill>
              </a:rPr>
            </a:br>
            <a:r>
              <a:rPr lang="en-US" sz="2000" b="1" dirty="0">
                <a:solidFill>
                  <a:srgbClr val="FF0000"/>
                </a:solidFill>
              </a:rPr>
              <a:t>0101=5</a:t>
            </a:r>
            <a:endParaRPr lang="en-MY" sz="2000" b="1" dirty="0">
              <a:solidFill>
                <a:srgbClr val="FF0000"/>
              </a:solidFill>
            </a:endParaRPr>
          </a:p>
        </p:txBody>
      </p:sp>
      <p:sp>
        <p:nvSpPr>
          <p:cNvPr id="3" name="Content Placeholder 2"/>
          <p:cNvSpPr>
            <a:spLocks noGrp="1"/>
          </p:cNvSpPr>
          <p:nvPr>
            <p:ph idx="1"/>
          </p:nvPr>
        </p:nvSpPr>
        <p:spPr/>
        <p:txBody>
          <a:bodyPr/>
          <a:lstStyle/>
          <a:p>
            <a:pPr lvl="1"/>
            <a:r>
              <a:rPr lang="en-US" altLang="en-US" dirty="0">
                <a:solidFill>
                  <a:srgbClr val="000000"/>
                </a:solidFill>
              </a:rPr>
              <a:t>0.1010	=	5 x 2</a:t>
            </a:r>
            <a:r>
              <a:rPr lang="en-US" altLang="en-US" baseline="30000" dirty="0">
                <a:solidFill>
                  <a:srgbClr val="000000"/>
                </a:solidFill>
              </a:rPr>
              <a:t>-3</a:t>
            </a:r>
            <a:endParaRPr lang="en-US" altLang="en-US" dirty="0"/>
          </a:p>
          <a:p>
            <a:pPr lvl="1"/>
            <a:r>
              <a:rPr lang="en-US" altLang="en-US" dirty="0">
                <a:solidFill>
                  <a:srgbClr val="000000"/>
                </a:solidFill>
              </a:rPr>
              <a:t>01.010	=	5 x 2</a:t>
            </a:r>
            <a:r>
              <a:rPr lang="en-US" altLang="en-US" baseline="30000" dirty="0">
                <a:solidFill>
                  <a:srgbClr val="000000"/>
                </a:solidFill>
              </a:rPr>
              <a:t>-2</a:t>
            </a:r>
          </a:p>
          <a:p>
            <a:pPr lvl="1"/>
            <a:r>
              <a:rPr lang="en-US" altLang="en-US" dirty="0">
                <a:solidFill>
                  <a:srgbClr val="000000"/>
                </a:solidFill>
              </a:rPr>
              <a:t>010.10	=	5 x 2</a:t>
            </a:r>
            <a:r>
              <a:rPr lang="en-US" altLang="en-US" baseline="30000" dirty="0">
                <a:solidFill>
                  <a:srgbClr val="000000"/>
                </a:solidFill>
              </a:rPr>
              <a:t>-1</a:t>
            </a:r>
          </a:p>
          <a:p>
            <a:pPr lvl="1"/>
            <a:r>
              <a:rPr lang="en-US" altLang="en-US" u="sng" dirty="0">
                <a:solidFill>
                  <a:srgbClr val="000000"/>
                </a:solidFill>
              </a:rPr>
              <a:t>0101.0	=	5 x 2</a:t>
            </a:r>
            <a:r>
              <a:rPr lang="en-US" altLang="en-US" u="sng" baseline="30000" dirty="0">
                <a:solidFill>
                  <a:srgbClr val="000000"/>
                </a:solidFill>
              </a:rPr>
              <a:t>0</a:t>
            </a:r>
            <a:endParaRPr lang="en-US" altLang="en-US" u="sng" dirty="0"/>
          </a:p>
          <a:p>
            <a:pPr lvl="1"/>
            <a:r>
              <a:rPr lang="en-US" altLang="en-US" dirty="0">
                <a:solidFill>
                  <a:srgbClr val="000000"/>
                </a:solidFill>
              </a:rPr>
              <a:t>01010.	=	5 x 2</a:t>
            </a:r>
            <a:r>
              <a:rPr lang="en-US" altLang="en-US" baseline="30000" dirty="0">
                <a:solidFill>
                  <a:srgbClr val="000000"/>
                </a:solidFill>
              </a:rPr>
              <a:t>1</a:t>
            </a:r>
          </a:p>
          <a:p>
            <a:pPr lvl="1"/>
            <a:r>
              <a:rPr lang="en-US" altLang="en-US" dirty="0">
                <a:solidFill>
                  <a:srgbClr val="000000"/>
                </a:solidFill>
              </a:rPr>
              <a:t>010100.	=	5 x 2</a:t>
            </a:r>
            <a:r>
              <a:rPr lang="en-US" altLang="en-US" baseline="30000" dirty="0">
                <a:solidFill>
                  <a:srgbClr val="000000"/>
                </a:solidFill>
              </a:rPr>
              <a:t>2</a:t>
            </a:r>
          </a:p>
          <a:p>
            <a:pPr lvl="1"/>
            <a:endParaRPr lang="en-US" baseline="30000" dirty="0">
              <a:solidFill>
                <a:srgbClr val="000000"/>
              </a:solidFill>
            </a:endParaRPr>
          </a:p>
          <a:p>
            <a:pPr lvl="1"/>
            <a:r>
              <a:rPr lang="en-US" dirty="0">
                <a:solidFill>
                  <a:srgbClr val="000000"/>
                </a:solidFill>
              </a:rPr>
              <a:t>Hence 101.0 = 10.10 x 2</a:t>
            </a:r>
            <a:r>
              <a:rPr lang="en-US" baseline="30000" dirty="0">
                <a:solidFill>
                  <a:srgbClr val="000000"/>
                </a:solidFill>
              </a:rPr>
              <a:t>1</a:t>
            </a:r>
            <a:r>
              <a:rPr lang="en-US" dirty="0">
                <a:solidFill>
                  <a:srgbClr val="000000"/>
                </a:solidFill>
              </a:rPr>
              <a:t> = 1.010 x 2</a:t>
            </a:r>
            <a:r>
              <a:rPr lang="en-US" baseline="30000" dirty="0">
                <a:solidFill>
                  <a:srgbClr val="000000"/>
                </a:solidFill>
              </a:rPr>
              <a:t>2 </a:t>
            </a:r>
            <a:r>
              <a:rPr lang="en-US" dirty="0">
                <a:solidFill>
                  <a:srgbClr val="000000"/>
                </a:solidFill>
              </a:rPr>
              <a:t>= 0.1010 x 2</a:t>
            </a:r>
            <a:r>
              <a:rPr lang="en-US" baseline="30000" dirty="0">
                <a:solidFill>
                  <a:srgbClr val="000000"/>
                </a:solidFill>
              </a:rPr>
              <a:t>3 </a:t>
            </a:r>
          </a:p>
          <a:p>
            <a:pPr lvl="1"/>
            <a:r>
              <a:rPr lang="en-US" dirty="0">
                <a:solidFill>
                  <a:srgbClr val="000000"/>
                </a:solidFill>
              </a:rPr>
              <a:t>Hence 101.0 = 1010 x 2</a:t>
            </a:r>
            <a:r>
              <a:rPr lang="en-US" baseline="30000" dirty="0">
                <a:solidFill>
                  <a:srgbClr val="000000"/>
                </a:solidFill>
              </a:rPr>
              <a:t>-1</a:t>
            </a:r>
            <a:r>
              <a:rPr lang="en-US" dirty="0">
                <a:solidFill>
                  <a:srgbClr val="000000"/>
                </a:solidFill>
              </a:rPr>
              <a:t> = 10100 x 2</a:t>
            </a:r>
            <a:r>
              <a:rPr lang="en-US" baseline="30000" dirty="0">
                <a:solidFill>
                  <a:srgbClr val="000000"/>
                </a:solidFill>
              </a:rPr>
              <a:t>-2 </a:t>
            </a:r>
            <a:r>
              <a:rPr lang="en-US" dirty="0">
                <a:solidFill>
                  <a:srgbClr val="000000"/>
                </a:solidFill>
              </a:rPr>
              <a:t>= 10100 x 2</a:t>
            </a:r>
            <a:r>
              <a:rPr lang="en-US" baseline="30000" dirty="0">
                <a:solidFill>
                  <a:srgbClr val="000000"/>
                </a:solidFill>
              </a:rPr>
              <a:t>-3 </a:t>
            </a:r>
            <a:endParaRPr lang="en-MY" dirty="0"/>
          </a:p>
          <a:p>
            <a:pPr marL="457200" lvl="1" indent="0">
              <a:buNone/>
            </a:pPr>
            <a:endParaRPr lang="en-MY" dirty="0"/>
          </a:p>
        </p:txBody>
      </p:sp>
    </p:spTree>
    <p:extLst>
      <p:ext uri="{BB962C8B-B14F-4D97-AF65-F5344CB8AC3E}">
        <p14:creationId xmlns:p14="http://schemas.microsoft.com/office/powerpoint/2010/main" val="2438028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idx="1"/>
          </p:nvPr>
        </p:nvSpPr>
        <p:spPr>
          <a:xfrm>
            <a:off x="2133600" y="1143000"/>
            <a:ext cx="8001000" cy="1905000"/>
          </a:xfrm>
          <a:extLst>
            <a:ext uri="{909E8E84-426E-40DD-AFC4-6F175D3DCCD1}">
              <a14:hiddenFill xmlns:a14="http://schemas.microsoft.com/office/drawing/2010/main">
                <a:solidFill>
                  <a:srgbClr val="E4F5FF"/>
                </a:solidFill>
              </a14:hiddenFill>
            </a:ext>
          </a:extLst>
        </p:spPr>
        <p:txBody>
          <a:bodyPr/>
          <a:lstStyle/>
          <a:p>
            <a:pPr>
              <a:spcBef>
                <a:spcPct val="40000"/>
              </a:spcBef>
            </a:pPr>
            <a:r>
              <a:rPr lang="en-US" altLang="en-US" sz="2600">
                <a:latin typeface="Arial" panose="020B0604020202020204" pitchFamily="34" charset="0"/>
              </a:rPr>
              <a:t>Computers use a form of scientific notation for floating-point representation </a:t>
            </a:r>
          </a:p>
          <a:p>
            <a:pPr>
              <a:spcBef>
                <a:spcPct val="40000"/>
              </a:spcBef>
            </a:pPr>
            <a:r>
              <a:rPr lang="en-US" altLang="en-US" sz="2600">
                <a:latin typeface="Arial" panose="020B0604020202020204" pitchFamily="34" charset="0"/>
              </a:rPr>
              <a:t>Numbers written in scientific notation have three components:</a:t>
            </a:r>
          </a:p>
        </p:txBody>
      </p:sp>
      <p:pic>
        <p:nvPicPr>
          <p:cNvPr id="7171" name="Picture 6" descr="16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1" y="3124200"/>
            <a:ext cx="5173663" cy="207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8"/>
          <p:cNvSpPr>
            <a:spLocks noGrp="1" noChangeArrowheads="1"/>
          </p:cNvSpPr>
          <p:nvPr>
            <p:ph type="title"/>
          </p:nvPr>
        </p:nvSpPr>
        <p:spPr>
          <a:xfrm>
            <a:off x="2667000" y="304800"/>
            <a:ext cx="6858000" cy="547688"/>
          </a:xfrm>
          <a:noFill/>
        </p:spPr>
        <p:txBody>
          <a:bodyPr>
            <a:normAutofit fontScale="90000"/>
          </a:bodyPr>
          <a:lstStyle/>
          <a:p>
            <a:r>
              <a:rPr lang="en-US" altLang="en-US"/>
              <a:t>Floating-Point Representation</a:t>
            </a:r>
          </a:p>
        </p:txBody>
      </p:sp>
    </p:spTree>
    <p:extLst>
      <p:ext uri="{BB962C8B-B14F-4D97-AF65-F5344CB8AC3E}">
        <p14:creationId xmlns:p14="http://schemas.microsoft.com/office/powerpoint/2010/main" val="15262875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type="body" idx="1"/>
          </p:nvPr>
        </p:nvSpPr>
        <p:spPr>
          <a:xfrm>
            <a:off x="2133600" y="1066800"/>
            <a:ext cx="8001000" cy="4419600"/>
          </a:xfrm>
          <a:extLst>
            <a:ext uri="{909E8E84-426E-40DD-AFC4-6F175D3DCCD1}">
              <a14:hiddenFill xmlns:a14="http://schemas.microsoft.com/office/drawing/2010/main">
                <a:solidFill>
                  <a:srgbClr val="E4F5FF"/>
                </a:solidFill>
              </a14:hiddenFill>
            </a:ext>
          </a:extLst>
        </p:spPr>
        <p:txBody>
          <a:bodyPr/>
          <a:lstStyle/>
          <a:p>
            <a:pPr>
              <a:spcBef>
                <a:spcPct val="40000"/>
              </a:spcBef>
            </a:pPr>
            <a:r>
              <a:rPr lang="en-US" altLang="en-US" sz="2600">
                <a:latin typeface="Arial" panose="020B0604020202020204" pitchFamily="34" charset="0"/>
              </a:rPr>
              <a:t>Computer representation of a floating-point number consists of three fixed-size fields:</a:t>
            </a:r>
          </a:p>
          <a:p>
            <a:pPr>
              <a:spcBef>
                <a:spcPct val="40000"/>
              </a:spcBef>
            </a:pPr>
            <a:endParaRPr lang="en-US" altLang="en-US" sz="2600">
              <a:latin typeface="Arial" panose="020B0604020202020204" pitchFamily="34" charset="0"/>
            </a:endParaRPr>
          </a:p>
          <a:p>
            <a:pPr>
              <a:spcBef>
                <a:spcPct val="40000"/>
              </a:spcBef>
            </a:pPr>
            <a:endParaRPr lang="en-US" altLang="en-US" sz="2600">
              <a:latin typeface="Arial" panose="020B0604020202020204" pitchFamily="34" charset="0"/>
            </a:endParaRPr>
          </a:p>
          <a:p>
            <a:pPr>
              <a:spcBef>
                <a:spcPct val="40000"/>
              </a:spcBef>
            </a:pPr>
            <a:endParaRPr lang="en-US" altLang="en-US" sz="2600">
              <a:latin typeface="Arial" panose="020B0604020202020204" pitchFamily="34" charset="0"/>
            </a:endParaRPr>
          </a:p>
          <a:p>
            <a:pPr>
              <a:spcBef>
                <a:spcPct val="40000"/>
              </a:spcBef>
            </a:pPr>
            <a:endParaRPr lang="en-US" altLang="en-US" sz="2600">
              <a:latin typeface="Arial" panose="020B0604020202020204" pitchFamily="34" charset="0"/>
            </a:endParaRPr>
          </a:p>
          <a:p>
            <a:pPr>
              <a:spcBef>
                <a:spcPct val="40000"/>
              </a:spcBef>
            </a:pPr>
            <a:r>
              <a:rPr lang="en-US" altLang="en-US" sz="2600">
                <a:latin typeface="Arial" panose="020B0604020202020204" pitchFamily="34" charset="0"/>
              </a:rPr>
              <a:t>This is the standard arrangement of these fields.</a:t>
            </a:r>
            <a:endParaRPr lang="en-US" altLang="en-US"/>
          </a:p>
        </p:txBody>
      </p:sp>
      <p:pic>
        <p:nvPicPr>
          <p:cNvPr id="8195" name="Picture 4" descr="17"/>
          <p:cNvPicPr>
            <a:picLocks noChangeAspect="1" noChangeArrowheads="1"/>
          </p:cNvPicPr>
          <p:nvPr/>
        </p:nvPicPr>
        <p:blipFill>
          <a:blip r:embed="rId3">
            <a:extLst>
              <a:ext uri="{28A0092B-C50C-407E-A947-70E740481C1C}">
                <a14:useLocalDpi xmlns:a14="http://schemas.microsoft.com/office/drawing/2010/main" val="0"/>
              </a:ext>
            </a:extLst>
          </a:blip>
          <a:srcRect t="7423" b="10144"/>
          <a:stretch>
            <a:fillRect/>
          </a:stretch>
        </p:blipFill>
        <p:spPr bwMode="auto">
          <a:xfrm>
            <a:off x="2590800" y="2133600"/>
            <a:ext cx="6718300" cy="182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Rectangle 6"/>
          <p:cNvSpPr>
            <a:spLocks noChangeArrowheads="1"/>
          </p:cNvSpPr>
          <p:nvPr/>
        </p:nvSpPr>
        <p:spPr bwMode="auto">
          <a:xfrm>
            <a:off x="2438400" y="4953000"/>
            <a:ext cx="7391400" cy="838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20000"/>
              </a:spcBef>
            </a:pPr>
            <a:r>
              <a:rPr lang="en-US" altLang="en-US" sz="1600" b="1" i="1">
                <a:solidFill>
                  <a:srgbClr val="CC3300"/>
                </a:solidFill>
              </a:rPr>
              <a:t>Note: Although “significand” and “mantissa” do not technically mean the same thing, many people use these terms interchangeably.  We use the term “significand” to refer to the fractional part of a floating point number.</a:t>
            </a:r>
          </a:p>
        </p:txBody>
      </p:sp>
      <p:sp>
        <p:nvSpPr>
          <p:cNvPr id="8197" name="Rectangle 8"/>
          <p:cNvSpPr>
            <a:spLocks noGrp="1" noChangeArrowheads="1"/>
          </p:cNvSpPr>
          <p:nvPr>
            <p:ph type="title"/>
          </p:nvPr>
        </p:nvSpPr>
        <p:spPr>
          <a:xfrm>
            <a:off x="2667000" y="304800"/>
            <a:ext cx="6858000" cy="547688"/>
          </a:xfrm>
          <a:noFill/>
        </p:spPr>
        <p:txBody>
          <a:bodyPr>
            <a:normAutofit fontScale="90000"/>
          </a:bodyPr>
          <a:lstStyle/>
          <a:p>
            <a:r>
              <a:rPr lang="en-US" altLang="en-US"/>
              <a:t>Floating-Point Representation</a:t>
            </a:r>
          </a:p>
        </p:txBody>
      </p:sp>
    </p:spTree>
    <p:extLst>
      <p:ext uri="{BB962C8B-B14F-4D97-AF65-F5344CB8AC3E}">
        <p14:creationId xmlns:p14="http://schemas.microsoft.com/office/powerpoint/2010/main" val="278400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body" idx="1"/>
          </p:nvPr>
        </p:nvSpPr>
        <p:spPr>
          <a:xfrm>
            <a:off x="2133600" y="3124200"/>
            <a:ext cx="8153400" cy="2286000"/>
          </a:xfrm>
          <a:extLst>
            <a:ext uri="{909E8E84-426E-40DD-AFC4-6F175D3DCCD1}">
              <a14:hiddenFill xmlns:a14="http://schemas.microsoft.com/office/drawing/2010/main">
                <a:solidFill>
                  <a:srgbClr val="E4F5FF"/>
                </a:solidFill>
              </a14:hiddenFill>
            </a:ext>
          </a:extLst>
        </p:spPr>
        <p:txBody>
          <a:bodyPr>
            <a:normAutofit fontScale="92500" lnSpcReduction="20000"/>
          </a:bodyPr>
          <a:lstStyle/>
          <a:p>
            <a:pPr>
              <a:spcBef>
                <a:spcPct val="40000"/>
              </a:spcBef>
            </a:pPr>
            <a:r>
              <a:rPr lang="en-US" altLang="en-US" sz="2600" dirty="0">
                <a:latin typeface="Arial" panose="020B0604020202020204" pitchFamily="34" charset="0"/>
              </a:rPr>
              <a:t>The one-bit sign field is the sign of the stored value.</a:t>
            </a:r>
          </a:p>
          <a:p>
            <a:pPr>
              <a:spcBef>
                <a:spcPct val="40000"/>
              </a:spcBef>
            </a:pPr>
            <a:r>
              <a:rPr lang="en-US" altLang="en-US" sz="2600" dirty="0">
                <a:latin typeface="Arial" panose="020B0604020202020204" pitchFamily="34" charset="0"/>
              </a:rPr>
              <a:t>The size of the exponent field determines the range of values that can be represented.</a:t>
            </a:r>
          </a:p>
          <a:p>
            <a:pPr>
              <a:spcBef>
                <a:spcPct val="40000"/>
              </a:spcBef>
            </a:pPr>
            <a:r>
              <a:rPr lang="en-US" altLang="en-US" sz="2600" dirty="0">
                <a:latin typeface="Arial" panose="020B0604020202020204" pitchFamily="34" charset="0"/>
              </a:rPr>
              <a:t>The size of the significand determines the precision of the representation.</a:t>
            </a:r>
          </a:p>
          <a:p>
            <a:pPr>
              <a:spcBef>
                <a:spcPct val="40000"/>
              </a:spcBef>
            </a:pPr>
            <a:r>
              <a:rPr lang="en-US" dirty="0"/>
              <a:t>Single </a:t>
            </a:r>
            <a:r>
              <a:rPr lang="en-US" b="1" dirty="0"/>
              <a:t>precision</a:t>
            </a:r>
            <a:r>
              <a:rPr lang="en-US" dirty="0"/>
              <a:t>: 8 </a:t>
            </a:r>
            <a:r>
              <a:rPr lang="en-US" dirty="0" err="1"/>
              <a:t>exp</a:t>
            </a:r>
            <a:r>
              <a:rPr lang="en-US" dirty="0"/>
              <a:t> bits, 23 </a:t>
            </a:r>
            <a:r>
              <a:rPr lang="en-US" dirty="0" err="1"/>
              <a:t>frac</a:t>
            </a:r>
            <a:r>
              <a:rPr lang="en-US"/>
              <a:t> bits, for 32 bits total.</a:t>
            </a:r>
            <a:endParaRPr lang="en-US" altLang="en-US"/>
          </a:p>
        </p:txBody>
      </p:sp>
      <p:pic>
        <p:nvPicPr>
          <p:cNvPr id="9219" name="Picture 4" descr="17"/>
          <p:cNvPicPr>
            <a:picLocks noChangeAspect="1" noChangeArrowheads="1"/>
          </p:cNvPicPr>
          <p:nvPr/>
        </p:nvPicPr>
        <p:blipFill>
          <a:blip r:embed="rId3">
            <a:extLst>
              <a:ext uri="{28A0092B-C50C-407E-A947-70E740481C1C}">
                <a14:useLocalDpi xmlns:a14="http://schemas.microsoft.com/office/drawing/2010/main" val="0"/>
              </a:ext>
            </a:extLst>
          </a:blip>
          <a:srcRect t="7423" b="10144"/>
          <a:stretch>
            <a:fillRect/>
          </a:stretch>
        </p:blipFill>
        <p:spPr bwMode="auto">
          <a:xfrm>
            <a:off x="2971801" y="1228726"/>
            <a:ext cx="6143625"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6"/>
          <p:cNvSpPr>
            <a:spLocks noGrp="1" noChangeArrowheads="1"/>
          </p:cNvSpPr>
          <p:nvPr>
            <p:ph type="title"/>
          </p:nvPr>
        </p:nvSpPr>
        <p:spPr>
          <a:xfrm>
            <a:off x="2667000" y="304800"/>
            <a:ext cx="6858000" cy="547688"/>
          </a:xfrm>
          <a:noFill/>
        </p:spPr>
        <p:txBody>
          <a:bodyPr>
            <a:normAutofit fontScale="90000"/>
          </a:bodyPr>
          <a:lstStyle/>
          <a:p>
            <a:r>
              <a:rPr lang="en-US" altLang="en-US"/>
              <a:t>Floating-Point Representation</a:t>
            </a:r>
          </a:p>
        </p:txBody>
      </p:sp>
    </p:spTree>
    <p:extLst>
      <p:ext uri="{BB962C8B-B14F-4D97-AF65-F5344CB8AC3E}">
        <p14:creationId xmlns:p14="http://schemas.microsoft.com/office/powerpoint/2010/main" val="2714986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US" altLang="en-US" dirty="0"/>
              <a:t>So what is the Problem?</a:t>
            </a:r>
          </a:p>
        </p:txBody>
      </p:sp>
      <p:sp>
        <p:nvSpPr>
          <p:cNvPr id="11267" name="Rectangle 3"/>
          <p:cNvSpPr>
            <a:spLocks noGrp="1" noChangeArrowheads="1"/>
          </p:cNvSpPr>
          <p:nvPr>
            <p:ph type="body" idx="1"/>
          </p:nvPr>
        </p:nvSpPr>
        <p:spPr/>
        <p:txBody>
          <a:bodyPr/>
          <a:lstStyle/>
          <a:p>
            <a:pPr eaLnBrk="1" hangingPunct="1">
              <a:lnSpc>
                <a:spcPct val="90000"/>
              </a:lnSpc>
              <a:buFont typeface="Wingdings" panose="05000000000000000000" pitchFamily="2" charset="2"/>
              <a:buNone/>
            </a:pPr>
            <a:r>
              <a:rPr lang="en-US" altLang="en-US" dirty="0">
                <a:solidFill>
                  <a:srgbClr val="000000"/>
                </a:solidFill>
              </a:rPr>
              <a:t>Given the following binary representation:</a:t>
            </a:r>
          </a:p>
          <a:p>
            <a:pPr eaLnBrk="1" hangingPunct="1">
              <a:lnSpc>
                <a:spcPct val="90000"/>
              </a:lnSpc>
              <a:buFont typeface="Wingdings" panose="05000000000000000000" pitchFamily="2" charset="2"/>
              <a:buNone/>
            </a:pPr>
            <a:r>
              <a:rPr lang="en-US" altLang="en-US" dirty="0">
                <a:solidFill>
                  <a:srgbClr val="000000"/>
                </a:solidFill>
              </a:rPr>
              <a:t>37.25</a:t>
            </a:r>
            <a:r>
              <a:rPr lang="en-US" altLang="en-US" baseline="-25000" dirty="0">
                <a:solidFill>
                  <a:srgbClr val="000000"/>
                </a:solidFill>
              </a:rPr>
              <a:t>10</a:t>
            </a:r>
            <a:r>
              <a:rPr lang="en-US" altLang="en-US" dirty="0">
                <a:solidFill>
                  <a:srgbClr val="000000"/>
                </a:solidFill>
              </a:rPr>
              <a:t> = 100101.01</a:t>
            </a:r>
            <a:r>
              <a:rPr lang="en-US" altLang="en-US" baseline="-25000" dirty="0">
                <a:solidFill>
                  <a:srgbClr val="000000"/>
                </a:solidFill>
              </a:rPr>
              <a:t>2</a:t>
            </a:r>
            <a:r>
              <a:rPr lang="en-US" altLang="en-US" dirty="0"/>
              <a:t> </a:t>
            </a:r>
          </a:p>
          <a:p>
            <a:pPr eaLnBrk="1" hangingPunct="1">
              <a:lnSpc>
                <a:spcPct val="90000"/>
              </a:lnSpc>
              <a:buFont typeface="Wingdings" panose="05000000000000000000" pitchFamily="2" charset="2"/>
              <a:buNone/>
            </a:pPr>
            <a:endParaRPr lang="en-US" altLang="en-US" dirty="0"/>
          </a:p>
          <a:p>
            <a:pPr eaLnBrk="1" hangingPunct="1">
              <a:lnSpc>
                <a:spcPct val="90000"/>
              </a:lnSpc>
              <a:buFont typeface="Wingdings" panose="05000000000000000000" pitchFamily="2" charset="2"/>
              <a:buNone/>
            </a:pPr>
            <a:r>
              <a:rPr lang="en-US" altLang="en-US" dirty="0">
                <a:solidFill>
                  <a:srgbClr val="000000"/>
                </a:solidFill>
              </a:rPr>
              <a:t>7.625</a:t>
            </a:r>
            <a:r>
              <a:rPr lang="en-US" altLang="en-US" baseline="-25000" dirty="0">
                <a:solidFill>
                  <a:srgbClr val="000000"/>
                </a:solidFill>
              </a:rPr>
              <a:t>10</a:t>
            </a:r>
            <a:r>
              <a:rPr lang="en-US" altLang="en-US" dirty="0">
                <a:solidFill>
                  <a:srgbClr val="000000"/>
                </a:solidFill>
              </a:rPr>
              <a:t> = 111.101</a:t>
            </a:r>
            <a:r>
              <a:rPr lang="en-US" altLang="en-US" baseline="-25000" dirty="0">
                <a:solidFill>
                  <a:srgbClr val="000000"/>
                </a:solidFill>
              </a:rPr>
              <a:t>2</a:t>
            </a:r>
            <a:r>
              <a:rPr lang="en-US" altLang="en-US" dirty="0">
                <a:solidFill>
                  <a:srgbClr val="000000"/>
                </a:solidFill>
              </a:rPr>
              <a:t> </a:t>
            </a:r>
          </a:p>
          <a:p>
            <a:pPr eaLnBrk="1" hangingPunct="1">
              <a:lnSpc>
                <a:spcPct val="90000"/>
              </a:lnSpc>
              <a:buFont typeface="Wingdings" panose="05000000000000000000" pitchFamily="2" charset="2"/>
              <a:buNone/>
            </a:pPr>
            <a:endParaRPr lang="en-US" altLang="en-US" dirty="0">
              <a:solidFill>
                <a:srgbClr val="000000"/>
              </a:solidFill>
            </a:endParaRPr>
          </a:p>
          <a:p>
            <a:pPr eaLnBrk="1" hangingPunct="1">
              <a:lnSpc>
                <a:spcPct val="90000"/>
              </a:lnSpc>
              <a:buFont typeface="Wingdings" panose="05000000000000000000" pitchFamily="2" charset="2"/>
              <a:buNone/>
            </a:pPr>
            <a:r>
              <a:rPr lang="en-US" altLang="en-US" dirty="0">
                <a:solidFill>
                  <a:srgbClr val="000000"/>
                </a:solidFill>
              </a:rPr>
              <a:t>0.3125</a:t>
            </a:r>
            <a:r>
              <a:rPr lang="en-US" altLang="en-US" baseline="-25000" dirty="0">
                <a:solidFill>
                  <a:srgbClr val="000000"/>
                </a:solidFill>
              </a:rPr>
              <a:t>10</a:t>
            </a:r>
            <a:r>
              <a:rPr lang="en-US" altLang="en-US" dirty="0">
                <a:solidFill>
                  <a:srgbClr val="000000"/>
                </a:solidFill>
              </a:rPr>
              <a:t> = 0.0101</a:t>
            </a:r>
            <a:r>
              <a:rPr lang="en-US" altLang="en-US" baseline="-25000" dirty="0">
                <a:solidFill>
                  <a:srgbClr val="000000"/>
                </a:solidFill>
              </a:rPr>
              <a:t>2</a:t>
            </a:r>
          </a:p>
          <a:p>
            <a:pPr eaLnBrk="1" hangingPunct="1">
              <a:lnSpc>
                <a:spcPct val="90000"/>
              </a:lnSpc>
              <a:buFont typeface="Wingdings" panose="05000000000000000000" pitchFamily="2" charset="2"/>
              <a:buNone/>
            </a:pPr>
            <a:endParaRPr lang="en-US" altLang="en-US" baseline="-25000" dirty="0">
              <a:solidFill>
                <a:srgbClr val="000000"/>
              </a:solidFill>
            </a:endParaRPr>
          </a:p>
          <a:p>
            <a:pPr eaLnBrk="1" hangingPunct="1">
              <a:lnSpc>
                <a:spcPct val="90000"/>
              </a:lnSpc>
              <a:buClrTx/>
              <a:buFont typeface="Wingdings" panose="05000000000000000000" pitchFamily="2" charset="2"/>
              <a:buNone/>
            </a:pPr>
            <a:r>
              <a:rPr lang="en-US" altLang="en-US" dirty="0">
                <a:solidFill>
                  <a:srgbClr val="A50021"/>
                </a:solidFill>
              </a:rPr>
              <a:t>	How we can represent the integer and fraction part of the binary rep. in 4 bytes?</a:t>
            </a:r>
          </a:p>
        </p:txBody>
      </p:sp>
    </p:spTree>
    <p:extLst>
      <p:ext uri="{BB962C8B-B14F-4D97-AF65-F5344CB8AC3E}">
        <p14:creationId xmlns:p14="http://schemas.microsoft.com/office/powerpoint/2010/main" val="1230142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en-US"/>
              <a:t>Solution is Normalization</a:t>
            </a:r>
          </a:p>
        </p:txBody>
      </p:sp>
      <p:sp>
        <p:nvSpPr>
          <p:cNvPr id="12291" name="Rectangle 3"/>
          <p:cNvSpPr>
            <a:spLocks noGrp="1" noChangeArrowheads="1"/>
          </p:cNvSpPr>
          <p:nvPr>
            <p:ph type="body" idx="1"/>
          </p:nvPr>
        </p:nvSpPr>
        <p:spPr/>
        <p:txBody>
          <a:bodyPr/>
          <a:lstStyle/>
          <a:p>
            <a:pPr eaLnBrk="1" hangingPunct="1">
              <a:buFont typeface="Wingdings" panose="05000000000000000000" pitchFamily="2" charset="2"/>
              <a:buNone/>
            </a:pPr>
            <a:r>
              <a:rPr lang="en-US" altLang="en-US" dirty="0">
                <a:solidFill>
                  <a:srgbClr val="000000"/>
                </a:solidFill>
              </a:rPr>
              <a:t>	Every binary number, </a:t>
            </a:r>
            <a:r>
              <a:rPr lang="en-US" altLang="en-US" b="1" dirty="0">
                <a:solidFill>
                  <a:srgbClr val="000000"/>
                </a:solidFill>
              </a:rPr>
              <a:t>except the one corresponding to the number zero</a:t>
            </a:r>
            <a:r>
              <a:rPr lang="en-US" altLang="en-US" dirty="0">
                <a:solidFill>
                  <a:srgbClr val="000000"/>
                </a:solidFill>
              </a:rPr>
              <a:t>, can be normalized by choosing the exponent so that the radix point falls to the right of the leftmost 1 bit. </a:t>
            </a:r>
          </a:p>
          <a:p>
            <a:pPr eaLnBrk="1" hangingPunct="1">
              <a:buFont typeface="Wingdings" panose="05000000000000000000" pitchFamily="2" charset="2"/>
              <a:buNone/>
            </a:pPr>
            <a:r>
              <a:rPr lang="en-US" altLang="en-US" dirty="0">
                <a:solidFill>
                  <a:srgbClr val="000000"/>
                </a:solidFill>
              </a:rPr>
              <a:t>	37.25</a:t>
            </a:r>
            <a:r>
              <a:rPr lang="en-US" altLang="en-US" sz="2900" baseline="-25000" dirty="0">
                <a:solidFill>
                  <a:srgbClr val="000000"/>
                </a:solidFill>
              </a:rPr>
              <a:t>10</a:t>
            </a:r>
            <a:r>
              <a:rPr lang="en-US" altLang="en-US" dirty="0">
                <a:solidFill>
                  <a:srgbClr val="000000"/>
                </a:solidFill>
              </a:rPr>
              <a:t> = 100101.01</a:t>
            </a:r>
            <a:r>
              <a:rPr lang="en-US" altLang="en-US" sz="2900" baseline="-25000" dirty="0">
                <a:solidFill>
                  <a:srgbClr val="000000"/>
                </a:solidFill>
              </a:rPr>
              <a:t>2</a:t>
            </a:r>
            <a:r>
              <a:rPr lang="en-US" altLang="en-US" dirty="0"/>
              <a:t>  = </a:t>
            </a:r>
            <a:r>
              <a:rPr lang="en-US" altLang="en-US" dirty="0">
                <a:solidFill>
                  <a:srgbClr val="000000"/>
                </a:solidFill>
              </a:rPr>
              <a:t>1.</a:t>
            </a:r>
            <a:r>
              <a:rPr lang="en-US" altLang="en-US" dirty="0">
                <a:solidFill>
                  <a:srgbClr val="FF0000"/>
                </a:solidFill>
              </a:rPr>
              <a:t>0010101</a:t>
            </a:r>
            <a:r>
              <a:rPr lang="en-US" altLang="en-US" dirty="0">
                <a:solidFill>
                  <a:srgbClr val="000000"/>
                </a:solidFill>
              </a:rPr>
              <a:t> x 2</a:t>
            </a:r>
            <a:r>
              <a:rPr lang="en-US" altLang="en-US" sz="2900" baseline="30000" dirty="0">
                <a:solidFill>
                  <a:srgbClr val="FF0000"/>
                </a:solidFill>
              </a:rPr>
              <a:t>5</a:t>
            </a:r>
          </a:p>
          <a:p>
            <a:pPr eaLnBrk="1" hangingPunct="1">
              <a:buFont typeface="Wingdings" panose="05000000000000000000" pitchFamily="2" charset="2"/>
              <a:buNone/>
            </a:pPr>
            <a:endParaRPr lang="en-US" altLang="en-US" dirty="0">
              <a:solidFill>
                <a:srgbClr val="000000"/>
              </a:solidFill>
            </a:endParaRPr>
          </a:p>
          <a:p>
            <a:pPr eaLnBrk="1" hangingPunct="1">
              <a:buFont typeface="Wingdings" panose="05000000000000000000" pitchFamily="2" charset="2"/>
              <a:buNone/>
            </a:pPr>
            <a:r>
              <a:rPr lang="en-US" altLang="en-US" dirty="0">
                <a:solidFill>
                  <a:srgbClr val="000000"/>
                </a:solidFill>
              </a:rPr>
              <a:t>	7.625</a:t>
            </a:r>
            <a:r>
              <a:rPr lang="en-US" altLang="en-US" sz="2900" baseline="-25000" dirty="0">
                <a:solidFill>
                  <a:srgbClr val="000000"/>
                </a:solidFill>
              </a:rPr>
              <a:t>10</a:t>
            </a:r>
            <a:r>
              <a:rPr lang="en-US" altLang="en-US" dirty="0">
                <a:solidFill>
                  <a:srgbClr val="000000"/>
                </a:solidFill>
              </a:rPr>
              <a:t> = 111.101</a:t>
            </a:r>
            <a:r>
              <a:rPr lang="en-US" altLang="en-US" sz="2900" baseline="-25000" dirty="0">
                <a:solidFill>
                  <a:srgbClr val="000000"/>
                </a:solidFill>
              </a:rPr>
              <a:t>2</a:t>
            </a:r>
            <a:r>
              <a:rPr lang="en-US" altLang="en-US" dirty="0">
                <a:solidFill>
                  <a:srgbClr val="000000"/>
                </a:solidFill>
              </a:rPr>
              <a:t>  = 1.</a:t>
            </a:r>
            <a:r>
              <a:rPr lang="en-US" altLang="en-US" dirty="0">
                <a:solidFill>
                  <a:srgbClr val="FF0000"/>
                </a:solidFill>
              </a:rPr>
              <a:t>11101</a:t>
            </a:r>
            <a:r>
              <a:rPr lang="en-US" altLang="en-US" dirty="0">
                <a:solidFill>
                  <a:srgbClr val="000000"/>
                </a:solidFill>
              </a:rPr>
              <a:t> x 2</a:t>
            </a:r>
            <a:r>
              <a:rPr lang="en-US" altLang="en-US" sz="2900" baseline="30000" dirty="0">
                <a:solidFill>
                  <a:srgbClr val="FF0000"/>
                </a:solidFill>
              </a:rPr>
              <a:t>2</a:t>
            </a:r>
          </a:p>
          <a:p>
            <a:pPr eaLnBrk="1" hangingPunct="1">
              <a:buFont typeface="Wingdings" panose="05000000000000000000" pitchFamily="2" charset="2"/>
              <a:buNone/>
            </a:pPr>
            <a:endParaRPr lang="en-US" altLang="en-US" dirty="0">
              <a:solidFill>
                <a:srgbClr val="000000"/>
              </a:solidFill>
            </a:endParaRPr>
          </a:p>
          <a:p>
            <a:pPr eaLnBrk="1" hangingPunct="1">
              <a:buFont typeface="Wingdings" panose="05000000000000000000" pitchFamily="2" charset="2"/>
              <a:buNone/>
            </a:pPr>
            <a:r>
              <a:rPr lang="en-US" altLang="en-US" dirty="0">
                <a:solidFill>
                  <a:srgbClr val="000000"/>
                </a:solidFill>
              </a:rPr>
              <a:t>	0.3125</a:t>
            </a:r>
            <a:r>
              <a:rPr lang="en-US" altLang="en-US" sz="2900" baseline="-25000" dirty="0">
                <a:solidFill>
                  <a:srgbClr val="000000"/>
                </a:solidFill>
              </a:rPr>
              <a:t>10</a:t>
            </a:r>
            <a:r>
              <a:rPr lang="en-US" altLang="en-US" dirty="0">
                <a:solidFill>
                  <a:srgbClr val="000000"/>
                </a:solidFill>
              </a:rPr>
              <a:t> = 0.0101</a:t>
            </a:r>
            <a:r>
              <a:rPr lang="en-US" altLang="en-US" sz="2900" baseline="-25000" dirty="0">
                <a:solidFill>
                  <a:srgbClr val="000000"/>
                </a:solidFill>
              </a:rPr>
              <a:t>2  </a:t>
            </a:r>
            <a:r>
              <a:rPr lang="en-US" altLang="en-US" dirty="0">
                <a:solidFill>
                  <a:srgbClr val="000000"/>
                </a:solidFill>
              </a:rPr>
              <a:t>= 1.</a:t>
            </a:r>
            <a:r>
              <a:rPr lang="en-US" altLang="en-US" dirty="0">
                <a:solidFill>
                  <a:srgbClr val="FF0000"/>
                </a:solidFill>
              </a:rPr>
              <a:t>01</a:t>
            </a:r>
            <a:r>
              <a:rPr lang="en-US" altLang="en-US" dirty="0">
                <a:solidFill>
                  <a:srgbClr val="000000"/>
                </a:solidFill>
              </a:rPr>
              <a:t> x 2</a:t>
            </a:r>
            <a:r>
              <a:rPr lang="en-US" altLang="en-US" sz="2900" baseline="30000" dirty="0">
                <a:solidFill>
                  <a:srgbClr val="FF0000"/>
                </a:solidFill>
              </a:rPr>
              <a:t>-2</a:t>
            </a:r>
            <a:endParaRPr lang="en-US" altLang="en-US" dirty="0">
              <a:solidFill>
                <a:srgbClr val="A50021"/>
              </a:solidFill>
            </a:endParaRPr>
          </a:p>
        </p:txBody>
      </p:sp>
      <p:sp>
        <p:nvSpPr>
          <p:cNvPr id="12292" name="Freeform 5"/>
          <p:cNvSpPr>
            <a:spLocks/>
          </p:cNvSpPr>
          <p:nvPr/>
        </p:nvSpPr>
        <p:spPr bwMode="auto">
          <a:xfrm>
            <a:off x="5039090" y="3479800"/>
            <a:ext cx="957263" cy="244475"/>
          </a:xfrm>
          <a:custGeom>
            <a:avLst/>
            <a:gdLst>
              <a:gd name="T0" fmla="*/ 957263 w 603"/>
              <a:gd name="T1" fmla="*/ 0 h 154"/>
              <a:gd name="T2" fmla="*/ 857250 w 603"/>
              <a:gd name="T3" fmla="*/ 114300 h 154"/>
              <a:gd name="T4" fmla="*/ 814388 w 603"/>
              <a:gd name="T5" fmla="*/ 157163 h 154"/>
              <a:gd name="T6" fmla="*/ 557213 w 603"/>
              <a:gd name="T7" fmla="*/ 242888 h 154"/>
              <a:gd name="T8" fmla="*/ 285750 w 603"/>
              <a:gd name="T9" fmla="*/ 214313 h 154"/>
              <a:gd name="T10" fmla="*/ 157163 w 603"/>
              <a:gd name="T11" fmla="*/ 171450 h 154"/>
              <a:gd name="T12" fmla="*/ 114300 w 603"/>
              <a:gd name="T13" fmla="*/ 157163 h 154"/>
              <a:gd name="T14" fmla="*/ 0 w 603"/>
              <a:gd name="T15" fmla="*/ 42863 h 1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3" h="154">
                <a:moveTo>
                  <a:pt x="603" y="0"/>
                </a:moveTo>
                <a:cubicBezTo>
                  <a:pt x="585" y="53"/>
                  <a:pt x="582" y="42"/>
                  <a:pt x="540" y="72"/>
                </a:cubicBezTo>
                <a:cubicBezTo>
                  <a:pt x="530" y="79"/>
                  <a:pt x="523" y="92"/>
                  <a:pt x="513" y="99"/>
                </a:cubicBezTo>
                <a:cubicBezTo>
                  <a:pt x="468" y="131"/>
                  <a:pt x="404" y="142"/>
                  <a:pt x="351" y="153"/>
                </a:cubicBezTo>
                <a:cubicBezTo>
                  <a:pt x="266" y="147"/>
                  <a:pt x="243" y="154"/>
                  <a:pt x="180" y="135"/>
                </a:cubicBezTo>
                <a:cubicBezTo>
                  <a:pt x="180" y="135"/>
                  <a:pt x="113" y="113"/>
                  <a:pt x="99" y="108"/>
                </a:cubicBezTo>
                <a:cubicBezTo>
                  <a:pt x="90" y="105"/>
                  <a:pt x="72" y="99"/>
                  <a:pt x="72" y="99"/>
                </a:cubicBezTo>
                <a:cubicBezTo>
                  <a:pt x="41" y="76"/>
                  <a:pt x="26" y="53"/>
                  <a:pt x="0" y="27"/>
                </a:cubicBezTo>
              </a:path>
            </a:pathLst>
          </a:custGeom>
          <a:noFill/>
          <a:ln w="158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
        <p:nvSpPr>
          <p:cNvPr id="12293" name="Freeform 6"/>
          <p:cNvSpPr>
            <a:spLocks/>
          </p:cNvSpPr>
          <p:nvPr/>
        </p:nvSpPr>
        <p:spPr bwMode="auto">
          <a:xfrm>
            <a:off x="4724400" y="4876800"/>
            <a:ext cx="381000" cy="228600"/>
          </a:xfrm>
          <a:custGeom>
            <a:avLst/>
            <a:gdLst>
              <a:gd name="T0" fmla="*/ 381000 w 603"/>
              <a:gd name="T1" fmla="*/ 0 h 154"/>
              <a:gd name="T2" fmla="*/ 341194 w 603"/>
              <a:gd name="T3" fmla="*/ 106878 h 154"/>
              <a:gd name="T4" fmla="*/ 324134 w 603"/>
              <a:gd name="T5" fmla="*/ 146957 h 154"/>
              <a:gd name="T6" fmla="*/ 221776 w 603"/>
              <a:gd name="T7" fmla="*/ 227116 h 154"/>
              <a:gd name="T8" fmla="*/ 113731 w 603"/>
              <a:gd name="T9" fmla="*/ 200396 h 154"/>
              <a:gd name="T10" fmla="*/ 62552 w 603"/>
              <a:gd name="T11" fmla="*/ 160317 h 154"/>
              <a:gd name="T12" fmla="*/ 45493 w 603"/>
              <a:gd name="T13" fmla="*/ 146957 h 154"/>
              <a:gd name="T14" fmla="*/ 0 w 603"/>
              <a:gd name="T15" fmla="*/ 40079 h 1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3" h="154">
                <a:moveTo>
                  <a:pt x="603" y="0"/>
                </a:moveTo>
                <a:cubicBezTo>
                  <a:pt x="585" y="53"/>
                  <a:pt x="582" y="42"/>
                  <a:pt x="540" y="72"/>
                </a:cubicBezTo>
                <a:cubicBezTo>
                  <a:pt x="530" y="79"/>
                  <a:pt x="523" y="92"/>
                  <a:pt x="513" y="99"/>
                </a:cubicBezTo>
                <a:cubicBezTo>
                  <a:pt x="468" y="131"/>
                  <a:pt x="404" y="142"/>
                  <a:pt x="351" y="153"/>
                </a:cubicBezTo>
                <a:cubicBezTo>
                  <a:pt x="266" y="147"/>
                  <a:pt x="243" y="154"/>
                  <a:pt x="180" y="135"/>
                </a:cubicBezTo>
                <a:cubicBezTo>
                  <a:pt x="180" y="135"/>
                  <a:pt x="113" y="113"/>
                  <a:pt x="99" y="108"/>
                </a:cubicBezTo>
                <a:cubicBezTo>
                  <a:pt x="90" y="105"/>
                  <a:pt x="72" y="99"/>
                  <a:pt x="72" y="99"/>
                </a:cubicBezTo>
                <a:cubicBezTo>
                  <a:pt x="41" y="76"/>
                  <a:pt x="26" y="53"/>
                  <a:pt x="0" y="27"/>
                </a:cubicBezTo>
              </a:path>
            </a:pathLst>
          </a:custGeom>
          <a:noFill/>
          <a:ln w="158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
        <p:nvSpPr>
          <p:cNvPr id="12294" name="Freeform 7"/>
          <p:cNvSpPr>
            <a:spLocks/>
          </p:cNvSpPr>
          <p:nvPr/>
        </p:nvSpPr>
        <p:spPr bwMode="auto">
          <a:xfrm>
            <a:off x="4953000" y="5867400"/>
            <a:ext cx="381000" cy="152400"/>
          </a:xfrm>
          <a:custGeom>
            <a:avLst/>
            <a:gdLst>
              <a:gd name="T0" fmla="*/ 381000 w 603"/>
              <a:gd name="T1" fmla="*/ 0 h 154"/>
              <a:gd name="T2" fmla="*/ 341194 w 603"/>
              <a:gd name="T3" fmla="*/ 71252 h 154"/>
              <a:gd name="T4" fmla="*/ 324134 w 603"/>
              <a:gd name="T5" fmla="*/ 97971 h 154"/>
              <a:gd name="T6" fmla="*/ 221776 w 603"/>
              <a:gd name="T7" fmla="*/ 151410 h 154"/>
              <a:gd name="T8" fmla="*/ 113731 w 603"/>
              <a:gd name="T9" fmla="*/ 133597 h 154"/>
              <a:gd name="T10" fmla="*/ 62552 w 603"/>
              <a:gd name="T11" fmla="*/ 106878 h 154"/>
              <a:gd name="T12" fmla="*/ 45493 w 603"/>
              <a:gd name="T13" fmla="*/ 97971 h 154"/>
              <a:gd name="T14" fmla="*/ 0 w 603"/>
              <a:gd name="T15" fmla="*/ 26719 h 1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3" h="154">
                <a:moveTo>
                  <a:pt x="603" y="0"/>
                </a:moveTo>
                <a:cubicBezTo>
                  <a:pt x="585" y="53"/>
                  <a:pt x="582" y="42"/>
                  <a:pt x="540" y="72"/>
                </a:cubicBezTo>
                <a:cubicBezTo>
                  <a:pt x="530" y="79"/>
                  <a:pt x="523" y="92"/>
                  <a:pt x="513" y="99"/>
                </a:cubicBezTo>
                <a:cubicBezTo>
                  <a:pt x="468" y="131"/>
                  <a:pt x="404" y="142"/>
                  <a:pt x="351" y="153"/>
                </a:cubicBezTo>
                <a:cubicBezTo>
                  <a:pt x="266" y="147"/>
                  <a:pt x="243" y="154"/>
                  <a:pt x="180" y="135"/>
                </a:cubicBezTo>
                <a:cubicBezTo>
                  <a:pt x="180" y="135"/>
                  <a:pt x="113" y="113"/>
                  <a:pt x="99" y="108"/>
                </a:cubicBezTo>
                <a:cubicBezTo>
                  <a:pt x="90" y="105"/>
                  <a:pt x="72" y="99"/>
                  <a:pt x="72" y="99"/>
                </a:cubicBezTo>
                <a:cubicBezTo>
                  <a:pt x="41" y="76"/>
                  <a:pt x="26" y="53"/>
                  <a:pt x="0" y="27"/>
                </a:cubicBezTo>
              </a:path>
            </a:pathLst>
          </a:custGeom>
          <a:noFill/>
          <a:ln w="158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Tree>
    <p:extLst>
      <p:ext uri="{BB962C8B-B14F-4D97-AF65-F5344CB8AC3E}">
        <p14:creationId xmlns:p14="http://schemas.microsoft.com/office/powerpoint/2010/main" val="3983651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en-US"/>
              <a:t>So what Happened ?</a:t>
            </a:r>
          </a:p>
        </p:txBody>
      </p:sp>
      <p:sp>
        <p:nvSpPr>
          <p:cNvPr id="13315" name="Rectangle 3"/>
          <p:cNvSpPr>
            <a:spLocks noGrp="1" noChangeArrowheads="1"/>
          </p:cNvSpPr>
          <p:nvPr>
            <p:ph type="body" idx="1"/>
          </p:nvPr>
        </p:nvSpPr>
        <p:spPr/>
        <p:txBody>
          <a:bodyPr>
            <a:normAutofit fontScale="92500" lnSpcReduction="10000"/>
          </a:bodyPr>
          <a:lstStyle/>
          <a:p>
            <a:pPr eaLnBrk="1" hangingPunct="1">
              <a:lnSpc>
                <a:spcPct val="90000"/>
              </a:lnSpc>
              <a:buFont typeface="Wingdings" panose="05000000000000000000" pitchFamily="2" charset="2"/>
              <a:buNone/>
            </a:pPr>
            <a:r>
              <a:rPr lang="en-US" altLang="en-US" dirty="0">
                <a:solidFill>
                  <a:srgbClr val="000000"/>
                </a:solidFill>
              </a:rPr>
              <a:t>	After normalizing, the numbers now have different mantissas and exponents. </a:t>
            </a:r>
          </a:p>
          <a:p>
            <a:pPr eaLnBrk="1" hangingPunct="1">
              <a:lnSpc>
                <a:spcPct val="90000"/>
              </a:lnSpc>
              <a:buFont typeface="Wingdings" panose="05000000000000000000" pitchFamily="2" charset="2"/>
              <a:buNone/>
            </a:pPr>
            <a:endParaRPr lang="en-US" altLang="en-US" dirty="0">
              <a:solidFill>
                <a:srgbClr val="000000"/>
              </a:solidFill>
            </a:endParaRPr>
          </a:p>
          <a:p>
            <a:pPr eaLnBrk="1" hangingPunct="1">
              <a:lnSpc>
                <a:spcPct val="90000"/>
              </a:lnSpc>
              <a:buFont typeface="Wingdings" panose="05000000000000000000" pitchFamily="2" charset="2"/>
              <a:buNone/>
            </a:pPr>
            <a:r>
              <a:rPr lang="en-US" altLang="en-US" dirty="0">
                <a:solidFill>
                  <a:srgbClr val="000000"/>
                </a:solidFill>
              </a:rPr>
              <a:t>37.25</a:t>
            </a:r>
            <a:r>
              <a:rPr lang="en-US" altLang="en-US" sz="2900" baseline="-25000" dirty="0">
                <a:solidFill>
                  <a:srgbClr val="000000"/>
                </a:solidFill>
              </a:rPr>
              <a:t>10</a:t>
            </a:r>
            <a:r>
              <a:rPr lang="en-US" altLang="en-US" dirty="0">
                <a:solidFill>
                  <a:srgbClr val="000000"/>
                </a:solidFill>
              </a:rPr>
              <a:t> = 100101.01</a:t>
            </a:r>
            <a:r>
              <a:rPr lang="en-US" altLang="en-US" sz="2900" baseline="-25000" dirty="0">
                <a:solidFill>
                  <a:srgbClr val="000000"/>
                </a:solidFill>
              </a:rPr>
              <a:t>2</a:t>
            </a:r>
            <a:r>
              <a:rPr lang="en-US" altLang="en-US" dirty="0"/>
              <a:t>  = </a:t>
            </a:r>
            <a:r>
              <a:rPr lang="en-US" altLang="en-US" dirty="0">
                <a:solidFill>
                  <a:srgbClr val="000000"/>
                </a:solidFill>
              </a:rPr>
              <a:t>1.</a:t>
            </a:r>
            <a:r>
              <a:rPr lang="en-US" altLang="en-US" dirty="0">
                <a:solidFill>
                  <a:srgbClr val="FF0000"/>
                </a:solidFill>
              </a:rPr>
              <a:t>0010101</a:t>
            </a:r>
            <a:r>
              <a:rPr lang="en-US" altLang="en-US" dirty="0">
                <a:solidFill>
                  <a:srgbClr val="000000"/>
                </a:solidFill>
              </a:rPr>
              <a:t> x 2</a:t>
            </a:r>
            <a:r>
              <a:rPr lang="en-US" altLang="en-US" sz="2900" baseline="30000" dirty="0">
                <a:solidFill>
                  <a:srgbClr val="FF0000"/>
                </a:solidFill>
              </a:rPr>
              <a:t>5</a:t>
            </a:r>
          </a:p>
          <a:p>
            <a:pPr eaLnBrk="1" hangingPunct="1">
              <a:lnSpc>
                <a:spcPct val="90000"/>
              </a:lnSpc>
              <a:buFont typeface="Wingdings" panose="05000000000000000000" pitchFamily="2" charset="2"/>
              <a:buNone/>
            </a:pPr>
            <a:endParaRPr lang="en-US" altLang="en-US" dirty="0">
              <a:solidFill>
                <a:srgbClr val="000000"/>
              </a:solidFill>
            </a:endParaRPr>
          </a:p>
          <a:p>
            <a:pPr eaLnBrk="1" hangingPunct="1">
              <a:lnSpc>
                <a:spcPct val="90000"/>
              </a:lnSpc>
              <a:buFont typeface="Wingdings" panose="05000000000000000000" pitchFamily="2" charset="2"/>
              <a:buNone/>
            </a:pPr>
            <a:r>
              <a:rPr lang="en-US" altLang="en-US" dirty="0">
                <a:solidFill>
                  <a:srgbClr val="000000"/>
                </a:solidFill>
              </a:rPr>
              <a:t>7.625</a:t>
            </a:r>
            <a:r>
              <a:rPr lang="en-US" altLang="en-US" sz="2900" baseline="-25000" dirty="0">
                <a:solidFill>
                  <a:srgbClr val="000000"/>
                </a:solidFill>
              </a:rPr>
              <a:t>10</a:t>
            </a:r>
            <a:r>
              <a:rPr lang="en-US" altLang="en-US" dirty="0">
                <a:solidFill>
                  <a:srgbClr val="000000"/>
                </a:solidFill>
              </a:rPr>
              <a:t> = 111.101</a:t>
            </a:r>
            <a:r>
              <a:rPr lang="en-US" altLang="en-US" sz="2900" baseline="-25000" dirty="0">
                <a:solidFill>
                  <a:srgbClr val="000000"/>
                </a:solidFill>
              </a:rPr>
              <a:t>2</a:t>
            </a:r>
            <a:r>
              <a:rPr lang="en-US" altLang="en-US" dirty="0">
                <a:solidFill>
                  <a:srgbClr val="000000"/>
                </a:solidFill>
              </a:rPr>
              <a:t>  = 1.</a:t>
            </a:r>
            <a:r>
              <a:rPr lang="en-US" altLang="en-US" dirty="0">
                <a:solidFill>
                  <a:srgbClr val="FF0000"/>
                </a:solidFill>
              </a:rPr>
              <a:t>11101</a:t>
            </a:r>
            <a:r>
              <a:rPr lang="en-US" altLang="en-US" dirty="0">
                <a:solidFill>
                  <a:srgbClr val="000000"/>
                </a:solidFill>
              </a:rPr>
              <a:t> x 2</a:t>
            </a:r>
            <a:r>
              <a:rPr lang="en-US" altLang="en-US" sz="2900" baseline="30000" dirty="0">
                <a:solidFill>
                  <a:srgbClr val="FF0000"/>
                </a:solidFill>
              </a:rPr>
              <a:t>2</a:t>
            </a:r>
          </a:p>
          <a:p>
            <a:pPr eaLnBrk="1" hangingPunct="1">
              <a:lnSpc>
                <a:spcPct val="90000"/>
              </a:lnSpc>
              <a:buFont typeface="Wingdings" panose="05000000000000000000" pitchFamily="2" charset="2"/>
              <a:buNone/>
            </a:pPr>
            <a:endParaRPr lang="en-US" altLang="en-US" dirty="0">
              <a:solidFill>
                <a:srgbClr val="000000"/>
              </a:solidFill>
            </a:endParaRPr>
          </a:p>
          <a:p>
            <a:pPr eaLnBrk="1" hangingPunct="1">
              <a:lnSpc>
                <a:spcPct val="90000"/>
              </a:lnSpc>
              <a:buFont typeface="Wingdings" panose="05000000000000000000" pitchFamily="2" charset="2"/>
              <a:buNone/>
            </a:pPr>
            <a:r>
              <a:rPr lang="en-US" altLang="en-US" dirty="0">
                <a:solidFill>
                  <a:srgbClr val="000000"/>
                </a:solidFill>
              </a:rPr>
              <a:t>0.3125</a:t>
            </a:r>
            <a:r>
              <a:rPr lang="en-US" altLang="en-US" sz="2900" baseline="-25000" dirty="0">
                <a:solidFill>
                  <a:srgbClr val="000000"/>
                </a:solidFill>
              </a:rPr>
              <a:t>10</a:t>
            </a:r>
            <a:r>
              <a:rPr lang="en-US" altLang="en-US" dirty="0">
                <a:solidFill>
                  <a:srgbClr val="000000"/>
                </a:solidFill>
              </a:rPr>
              <a:t> = 0.0101</a:t>
            </a:r>
            <a:r>
              <a:rPr lang="en-US" altLang="en-US" sz="2900" baseline="-25000" dirty="0">
                <a:solidFill>
                  <a:srgbClr val="000000"/>
                </a:solidFill>
              </a:rPr>
              <a:t>2  </a:t>
            </a:r>
            <a:r>
              <a:rPr lang="en-US" altLang="en-US" dirty="0">
                <a:solidFill>
                  <a:srgbClr val="000000"/>
                </a:solidFill>
              </a:rPr>
              <a:t>= 1.</a:t>
            </a:r>
            <a:r>
              <a:rPr lang="en-US" altLang="en-US" dirty="0">
                <a:solidFill>
                  <a:srgbClr val="FF0000"/>
                </a:solidFill>
              </a:rPr>
              <a:t>01</a:t>
            </a:r>
            <a:r>
              <a:rPr lang="en-US" altLang="en-US" dirty="0">
                <a:solidFill>
                  <a:srgbClr val="000000"/>
                </a:solidFill>
              </a:rPr>
              <a:t> x 2</a:t>
            </a:r>
            <a:r>
              <a:rPr lang="en-US" altLang="en-US" sz="2900" baseline="30000" dirty="0">
                <a:solidFill>
                  <a:srgbClr val="FF0000"/>
                </a:solidFill>
              </a:rPr>
              <a:t>-2</a:t>
            </a:r>
          </a:p>
          <a:p>
            <a:pPr eaLnBrk="1" hangingPunct="1">
              <a:lnSpc>
                <a:spcPct val="90000"/>
              </a:lnSpc>
              <a:buFont typeface="Wingdings" panose="05000000000000000000" pitchFamily="2" charset="2"/>
              <a:buNone/>
            </a:pPr>
            <a:endParaRPr lang="en-US" altLang="en-US" sz="2900" baseline="-25000" dirty="0">
              <a:solidFill>
                <a:srgbClr val="000000"/>
              </a:solidFill>
            </a:endParaRPr>
          </a:p>
          <a:p>
            <a:pPr eaLnBrk="1" hangingPunct="1">
              <a:lnSpc>
                <a:spcPct val="90000"/>
              </a:lnSpc>
              <a:buClrTx/>
              <a:buFont typeface="Wingdings" panose="05000000000000000000" pitchFamily="2" charset="2"/>
              <a:buNone/>
            </a:pPr>
            <a:r>
              <a:rPr lang="en-US" altLang="en-US" dirty="0">
                <a:solidFill>
                  <a:srgbClr val="A50021"/>
                </a:solidFill>
              </a:rPr>
              <a:t>	</a:t>
            </a:r>
          </a:p>
        </p:txBody>
      </p:sp>
      <p:sp>
        <p:nvSpPr>
          <p:cNvPr id="13316" name="Freeform 4"/>
          <p:cNvSpPr>
            <a:spLocks/>
          </p:cNvSpPr>
          <p:nvPr/>
        </p:nvSpPr>
        <p:spPr bwMode="auto">
          <a:xfrm>
            <a:off x="4505325" y="3335337"/>
            <a:ext cx="957263" cy="244475"/>
          </a:xfrm>
          <a:custGeom>
            <a:avLst/>
            <a:gdLst>
              <a:gd name="T0" fmla="*/ 957263 w 603"/>
              <a:gd name="T1" fmla="*/ 0 h 154"/>
              <a:gd name="T2" fmla="*/ 857250 w 603"/>
              <a:gd name="T3" fmla="*/ 114300 h 154"/>
              <a:gd name="T4" fmla="*/ 814388 w 603"/>
              <a:gd name="T5" fmla="*/ 157163 h 154"/>
              <a:gd name="T6" fmla="*/ 557213 w 603"/>
              <a:gd name="T7" fmla="*/ 242888 h 154"/>
              <a:gd name="T8" fmla="*/ 285750 w 603"/>
              <a:gd name="T9" fmla="*/ 214313 h 154"/>
              <a:gd name="T10" fmla="*/ 157163 w 603"/>
              <a:gd name="T11" fmla="*/ 171450 h 154"/>
              <a:gd name="T12" fmla="*/ 114300 w 603"/>
              <a:gd name="T13" fmla="*/ 157163 h 154"/>
              <a:gd name="T14" fmla="*/ 0 w 603"/>
              <a:gd name="T15" fmla="*/ 42863 h 1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3" h="154">
                <a:moveTo>
                  <a:pt x="603" y="0"/>
                </a:moveTo>
                <a:cubicBezTo>
                  <a:pt x="585" y="53"/>
                  <a:pt x="582" y="42"/>
                  <a:pt x="540" y="72"/>
                </a:cubicBezTo>
                <a:cubicBezTo>
                  <a:pt x="530" y="79"/>
                  <a:pt x="523" y="92"/>
                  <a:pt x="513" y="99"/>
                </a:cubicBezTo>
                <a:cubicBezTo>
                  <a:pt x="468" y="131"/>
                  <a:pt x="404" y="142"/>
                  <a:pt x="351" y="153"/>
                </a:cubicBezTo>
                <a:cubicBezTo>
                  <a:pt x="266" y="147"/>
                  <a:pt x="243" y="154"/>
                  <a:pt x="180" y="135"/>
                </a:cubicBezTo>
                <a:cubicBezTo>
                  <a:pt x="180" y="135"/>
                  <a:pt x="113" y="113"/>
                  <a:pt x="99" y="108"/>
                </a:cubicBezTo>
                <a:cubicBezTo>
                  <a:pt x="90" y="105"/>
                  <a:pt x="72" y="99"/>
                  <a:pt x="72" y="99"/>
                </a:cubicBezTo>
                <a:cubicBezTo>
                  <a:pt x="41" y="76"/>
                  <a:pt x="26" y="53"/>
                  <a:pt x="0" y="27"/>
                </a:cubicBezTo>
              </a:path>
            </a:pathLst>
          </a:custGeom>
          <a:noFill/>
          <a:ln w="158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
        <p:nvSpPr>
          <p:cNvPr id="13317" name="Freeform 5"/>
          <p:cNvSpPr>
            <a:spLocks/>
          </p:cNvSpPr>
          <p:nvPr/>
        </p:nvSpPr>
        <p:spPr bwMode="auto">
          <a:xfrm>
            <a:off x="4267200" y="4251325"/>
            <a:ext cx="533400" cy="244475"/>
          </a:xfrm>
          <a:custGeom>
            <a:avLst/>
            <a:gdLst>
              <a:gd name="T0" fmla="*/ 381000 w 603"/>
              <a:gd name="T1" fmla="*/ 0 h 154"/>
              <a:gd name="T2" fmla="*/ 341194 w 603"/>
              <a:gd name="T3" fmla="*/ 106878 h 154"/>
              <a:gd name="T4" fmla="*/ 324134 w 603"/>
              <a:gd name="T5" fmla="*/ 146957 h 154"/>
              <a:gd name="T6" fmla="*/ 221776 w 603"/>
              <a:gd name="T7" fmla="*/ 227116 h 154"/>
              <a:gd name="T8" fmla="*/ 113731 w 603"/>
              <a:gd name="T9" fmla="*/ 200396 h 154"/>
              <a:gd name="T10" fmla="*/ 62552 w 603"/>
              <a:gd name="T11" fmla="*/ 160317 h 154"/>
              <a:gd name="T12" fmla="*/ 45493 w 603"/>
              <a:gd name="T13" fmla="*/ 146957 h 154"/>
              <a:gd name="T14" fmla="*/ 0 w 603"/>
              <a:gd name="T15" fmla="*/ 40079 h 1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3" h="154">
                <a:moveTo>
                  <a:pt x="603" y="0"/>
                </a:moveTo>
                <a:cubicBezTo>
                  <a:pt x="585" y="53"/>
                  <a:pt x="582" y="42"/>
                  <a:pt x="540" y="72"/>
                </a:cubicBezTo>
                <a:cubicBezTo>
                  <a:pt x="530" y="79"/>
                  <a:pt x="523" y="92"/>
                  <a:pt x="513" y="99"/>
                </a:cubicBezTo>
                <a:cubicBezTo>
                  <a:pt x="468" y="131"/>
                  <a:pt x="404" y="142"/>
                  <a:pt x="351" y="153"/>
                </a:cubicBezTo>
                <a:cubicBezTo>
                  <a:pt x="266" y="147"/>
                  <a:pt x="243" y="154"/>
                  <a:pt x="180" y="135"/>
                </a:cubicBezTo>
                <a:cubicBezTo>
                  <a:pt x="180" y="135"/>
                  <a:pt x="113" y="113"/>
                  <a:pt x="99" y="108"/>
                </a:cubicBezTo>
                <a:cubicBezTo>
                  <a:pt x="90" y="105"/>
                  <a:pt x="72" y="99"/>
                  <a:pt x="72" y="99"/>
                </a:cubicBezTo>
                <a:cubicBezTo>
                  <a:pt x="41" y="76"/>
                  <a:pt x="26" y="53"/>
                  <a:pt x="0" y="27"/>
                </a:cubicBezTo>
              </a:path>
            </a:pathLst>
          </a:custGeom>
          <a:noFill/>
          <a:ln w="158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
        <p:nvSpPr>
          <p:cNvPr id="13318" name="Freeform 6"/>
          <p:cNvSpPr>
            <a:spLocks/>
          </p:cNvSpPr>
          <p:nvPr/>
        </p:nvSpPr>
        <p:spPr bwMode="auto">
          <a:xfrm>
            <a:off x="4010025" y="5167313"/>
            <a:ext cx="381000" cy="152400"/>
          </a:xfrm>
          <a:custGeom>
            <a:avLst/>
            <a:gdLst>
              <a:gd name="T0" fmla="*/ 381000 w 603"/>
              <a:gd name="T1" fmla="*/ 0 h 154"/>
              <a:gd name="T2" fmla="*/ 341194 w 603"/>
              <a:gd name="T3" fmla="*/ 71252 h 154"/>
              <a:gd name="T4" fmla="*/ 324134 w 603"/>
              <a:gd name="T5" fmla="*/ 97971 h 154"/>
              <a:gd name="T6" fmla="*/ 221776 w 603"/>
              <a:gd name="T7" fmla="*/ 151410 h 154"/>
              <a:gd name="T8" fmla="*/ 113731 w 603"/>
              <a:gd name="T9" fmla="*/ 133597 h 154"/>
              <a:gd name="T10" fmla="*/ 62552 w 603"/>
              <a:gd name="T11" fmla="*/ 106878 h 154"/>
              <a:gd name="T12" fmla="*/ 45493 w 603"/>
              <a:gd name="T13" fmla="*/ 97971 h 154"/>
              <a:gd name="T14" fmla="*/ 0 w 603"/>
              <a:gd name="T15" fmla="*/ 26719 h 15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03" h="154">
                <a:moveTo>
                  <a:pt x="603" y="0"/>
                </a:moveTo>
                <a:cubicBezTo>
                  <a:pt x="585" y="53"/>
                  <a:pt x="582" y="42"/>
                  <a:pt x="540" y="72"/>
                </a:cubicBezTo>
                <a:cubicBezTo>
                  <a:pt x="530" y="79"/>
                  <a:pt x="523" y="92"/>
                  <a:pt x="513" y="99"/>
                </a:cubicBezTo>
                <a:cubicBezTo>
                  <a:pt x="468" y="131"/>
                  <a:pt x="404" y="142"/>
                  <a:pt x="351" y="153"/>
                </a:cubicBezTo>
                <a:cubicBezTo>
                  <a:pt x="266" y="147"/>
                  <a:pt x="243" y="154"/>
                  <a:pt x="180" y="135"/>
                </a:cubicBezTo>
                <a:cubicBezTo>
                  <a:pt x="180" y="135"/>
                  <a:pt x="113" y="113"/>
                  <a:pt x="99" y="108"/>
                </a:cubicBezTo>
                <a:cubicBezTo>
                  <a:pt x="90" y="105"/>
                  <a:pt x="72" y="99"/>
                  <a:pt x="72" y="99"/>
                </a:cubicBezTo>
                <a:cubicBezTo>
                  <a:pt x="41" y="76"/>
                  <a:pt x="26" y="53"/>
                  <a:pt x="0" y="27"/>
                </a:cubicBezTo>
              </a:path>
            </a:pathLst>
          </a:custGeom>
          <a:noFill/>
          <a:ln w="158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Tree>
    <p:extLst>
      <p:ext uri="{BB962C8B-B14F-4D97-AF65-F5344CB8AC3E}">
        <p14:creationId xmlns:p14="http://schemas.microsoft.com/office/powerpoint/2010/main" val="26636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p:nvPr>
        </p:nvSpPr>
        <p:spPr/>
        <p:txBody>
          <a:bodyPr/>
          <a:lstStyle/>
          <a:p>
            <a:pPr eaLnBrk="1" hangingPunct="1"/>
            <a:r>
              <a:rPr lang="en-US" altLang="en-US" sz="3600" dirty="0"/>
              <a:t>IEEE Floating Point Representation</a:t>
            </a:r>
          </a:p>
        </p:txBody>
      </p:sp>
      <p:sp>
        <p:nvSpPr>
          <p:cNvPr id="14339" name="Rectangle 5"/>
          <p:cNvSpPr>
            <a:spLocks noGrp="1" noChangeArrowheads="1"/>
          </p:cNvSpPr>
          <p:nvPr>
            <p:ph type="body" idx="1"/>
          </p:nvPr>
        </p:nvSpPr>
        <p:spPr/>
        <p:txBody>
          <a:bodyPr/>
          <a:lstStyle/>
          <a:p>
            <a:pPr algn="just" eaLnBrk="1" hangingPunct="1"/>
            <a:r>
              <a:rPr lang="en-US" altLang="en-US" dirty="0">
                <a:solidFill>
                  <a:srgbClr val="000000"/>
                </a:solidFill>
              </a:rPr>
              <a:t>Floating point numbers can be represented by binary codes by dividing them into three parts:</a:t>
            </a:r>
          </a:p>
          <a:p>
            <a:pPr algn="just" eaLnBrk="1" hangingPunct="1">
              <a:buFont typeface="Wingdings" panose="05000000000000000000" pitchFamily="2" charset="2"/>
              <a:buNone/>
            </a:pPr>
            <a:r>
              <a:rPr lang="en-US" altLang="en-US" dirty="0">
                <a:solidFill>
                  <a:srgbClr val="000000"/>
                </a:solidFill>
              </a:rPr>
              <a:t> the </a:t>
            </a:r>
            <a:r>
              <a:rPr lang="en-US" altLang="en-US" b="1" dirty="0">
                <a:solidFill>
                  <a:srgbClr val="000000"/>
                </a:solidFill>
              </a:rPr>
              <a:t>sign-1bit</a:t>
            </a:r>
            <a:r>
              <a:rPr lang="en-US" altLang="en-US" dirty="0">
                <a:solidFill>
                  <a:srgbClr val="000000"/>
                </a:solidFill>
              </a:rPr>
              <a:t>, the </a:t>
            </a:r>
            <a:r>
              <a:rPr lang="en-US" altLang="en-US" b="1" dirty="0">
                <a:solidFill>
                  <a:srgbClr val="000000"/>
                </a:solidFill>
              </a:rPr>
              <a:t>exponent-8bits</a:t>
            </a:r>
            <a:r>
              <a:rPr lang="en-US" altLang="en-US" dirty="0">
                <a:solidFill>
                  <a:srgbClr val="000000"/>
                </a:solidFill>
              </a:rPr>
              <a:t>, and the </a:t>
            </a:r>
            <a:r>
              <a:rPr lang="en-US" altLang="en-US" b="1" dirty="0">
                <a:solidFill>
                  <a:srgbClr val="000000"/>
                </a:solidFill>
              </a:rPr>
              <a:t>mantissa-remaining 23bits.  </a:t>
            </a:r>
          </a:p>
          <a:p>
            <a:pPr algn="just" eaLnBrk="1" hangingPunct="1">
              <a:buFont typeface="Wingdings" panose="05000000000000000000" pitchFamily="2" charset="2"/>
              <a:buNone/>
            </a:pPr>
            <a:endParaRPr lang="en-US" altLang="en-US" b="1" dirty="0">
              <a:solidFill>
                <a:srgbClr val="000000"/>
              </a:solidFill>
            </a:endParaRPr>
          </a:p>
          <a:p>
            <a:pPr algn="just" eaLnBrk="1" hangingPunct="1">
              <a:buFont typeface="Wingdings" panose="05000000000000000000" pitchFamily="2" charset="2"/>
              <a:buNone/>
            </a:pP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a:p>
            <a:pPr eaLnBrk="1" hangingPunct="1">
              <a:buFont typeface="Wingdings" panose="05000000000000000000" pitchFamily="2" charset="2"/>
              <a:buNone/>
            </a:pPr>
            <a:endParaRPr lang="en-US" altLang="en-US" dirty="0">
              <a:solidFill>
                <a:srgbClr val="000000"/>
              </a:solidFill>
            </a:endParaRPr>
          </a:p>
        </p:txBody>
      </p:sp>
      <p:sp>
        <p:nvSpPr>
          <p:cNvPr id="14340" name="Rectangle 6"/>
          <p:cNvSpPr>
            <a:spLocks noChangeArrowheads="1"/>
          </p:cNvSpPr>
          <p:nvPr/>
        </p:nvSpPr>
        <p:spPr bwMode="auto">
          <a:xfrm>
            <a:off x="3200400" y="4419600"/>
            <a:ext cx="6705600" cy="609600"/>
          </a:xfrm>
          <a:prstGeom prst="rect">
            <a:avLst/>
          </a:prstGeom>
          <a:solidFill>
            <a:schemeClr val="accent1"/>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3200">
                <a:solidFill>
                  <a:srgbClr val="000000"/>
                </a:solidFill>
                <a:latin typeface="Times New Roman" panose="02020603050405020304" pitchFamily="18" charset="0"/>
                <a:cs typeface="Times New Roman" panose="02020603050405020304" pitchFamily="18" charset="0"/>
              </a:defRPr>
            </a:lvl1pPr>
            <a:lvl2pPr marL="742950" indent="-285750" eaLnBrk="0" hangingPunct="0">
              <a:defRPr kumimoji="1" sz="3200">
                <a:solidFill>
                  <a:srgbClr val="000000"/>
                </a:solidFill>
                <a:latin typeface="Times New Roman" panose="02020603050405020304" pitchFamily="18" charset="0"/>
                <a:cs typeface="Times New Roman" panose="02020603050405020304" pitchFamily="18" charset="0"/>
              </a:defRPr>
            </a:lvl2pPr>
            <a:lvl3pPr marL="1143000" indent="-228600" eaLnBrk="0" hangingPunct="0">
              <a:defRPr kumimoji="1" sz="3200">
                <a:solidFill>
                  <a:srgbClr val="000000"/>
                </a:solidFill>
                <a:latin typeface="Times New Roman" panose="02020603050405020304" pitchFamily="18" charset="0"/>
                <a:cs typeface="Times New Roman" panose="02020603050405020304" pitchFamily="18" charset="0"/>
              </a:defRPr>
            </a:lvl3pPr>
            <a:lvl4pPr marL="1600200" indent="-228600" eaLnBrk="0" hangingPunct="0">
              <a:defRPr kumimoji="1" sz="3200">
                <a:solidFill>
                  <a:srgbClr val="000000"/>
                </a:solidFill>
                <a:latin typeface="Times New Roman" panose="02020603050405020304" pitchFamily="18" charset="0"/>
                <a:cs typeface="Times New Roman" panose="02020603050405020304" pitchFamily="18" charset="0"/>
              </a:defRPr>
            </a:lvl4pPr>
            <a:lvl5pPr marL="2057400" indent="-228600" eaLnBrk="0" hangingPunct="0">
              <a:defRPr kumimoji="1" sz="3200">
                <a:solidFill>
                  <a:srgbClr val="000000"/>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9pPr>
          </a:lstStyle>
          <a:p>
            <a:pPr eaLnBrk="1" hangingPunct="1"/>
            <a:endParaRPr lang="en-US" altLang="en-US"/>
          </a:p>
        </p:txBody>
      </p:sp>
      <p:sp>
        <p:nvSpPr>
          <p:cNvPr id="14341" name="Line 7"/>
          <p:cNvSpPr>
            <a:spLocks noChangeShapeType="1"/>
          </p:cNvSpPr>
          <p:nvPr/>
        </p:nvSpPr>
        <p:spPr bwMode="auto">
          <a:xfrm>
            <a:off x="3581400" y="4419600"/>
            <a:ext cx="0" cy="609600"/>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
        <p:nvSpPr>
          <p:cNvPr id="14342" name="Line 8"/>
          <p:cNvSpPr>
            <a:spLocks noChangeShapeType="1"/>
          </p:cNvSpPr>
          <p:nvPr/>
        </p:nvSpPr>
        <p:spPr bwMode="auto">
          <a:xfrm>
            <a:off x="5562600" y="4419600"/>
            <a:ext cx="0" cy="609600"/>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
        <p:nvSpPr>
          <p:cNvPr id="14343" name="Line 9"/>
          <p:cNvSpPr>
            <a:spLocks noChangeShapeType="1"/>
          </p:cNvSpPr>
          <p:nvPr/>
        </p:nvSpPr>
        <p:spPr bwMode="auto">
          <a:xfrm>
            <a:off x="2197290" y="3271836"/>
            <a:ext cx="1155510" cy="1071563"/>
          </a:xfrm>
          <a:prstGeom prst="line">
            <a:avLst/>
          </a:prstGeom>
          <a:noFill/>
          <a:ln w="1905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
        <p:nvSpPr>
          <p:cNvPr id="14344" name="Line 10"/>
          <p:cNvSpPr>
            <a:spLocks noChangeShapeType="1"/>
          </p:cNvSpPr>
          <p:nvPr/>
        </p:nvSpPr>
        <p:spPr bwMode="auto">
          <a:xfrm flipH="1">
            <a:off x="4648200" y="3111690"/>
            <a:ext cx="380999" cy="1307910"/>
          </a:xfrm>
          <a:prstGeom prst="line">
            <a:avLst/>
          </a:prstGeom>
          <a:noFill/>
          <a:ln w="1905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
        <p:nvSpPr>
          <p:cNvPr id="14345" name="Line 11"/>
          <p:cNvSpPr>
            <a:spLocks noChangeShapeType="1"/>
          </p:cNvSpPr>
          <p:nvPr/>
        </p:nvSpPr>
        <p:spPr bwMode="auto">
          <a:xfrm flipH="1">
            <a:off x="7620000" y="3111690"/>
            <a:ext cx="582304" cy="1231710"/>
          </a:xfrm>
          <a:prstGeom prst="line">
            <a:avLst/>
          </a:prstGeom>
          <a:noFill/>
          <a:ln w="1905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MY"/>
          </a:p>
        </p:txBody>
      </p:sp>
      <p:sp>
        <p:nvSpPr>
          <p:cNvPr id="14346" name="Text Box 12"/>
          <p:cNvSpPr txBox="1">
            <a:spLocks noChangeArrowheads="1"/>
          </p:cNvSpPr>
          <p:nvPr/>
        </p:nvSpPr>
        <p:spPr bwMode="auto">
          <a:xfrm>
            <a:off x="3200400" y="5257800"/>
            <a:ext cx="381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a:solidFill>
                  <a:srgbClr val="000000"/>
                </a:solidFill>
                <a:latin typeface="Times New Roman" panose="02020603050405020304" pitchFamily="18" charset="0"/>
                <a:cs typeface="Times New Roman" panose="02020603050405020304" pitchFamily="18" charset="0"/>
              </a:defRPr>
            </a:lvl1pPr>
            <a:lvl2pPr marL="742950" indent="-285750" eaLnBrk="0" hangingPunct="0">
              <a:defRPr kumimoji="1" sz="3200">
                <a:solidFill>
                  <a:srgbClr val="000000"/>
                </a:solidFill>
                <a:latin typeface="Times New Roman" panose="02020603050405020304" pitchFamily="18" charset="0"/>
                <a:cs typeface="Times New Roman" panose="02020603050405020304" pitchFamily="18" charset="0"/>
              </a:defRPr>
            </a:lvl2pPr>
            <a:lvl3pPr marL="1143000" indent="-228600" eaLnBrk="0" hangingPunct="0">
              <a:defRPr kumimoji="1" sz="3200">
                <a:solidFill>
                  <a:srgbClr val="000000"/>
                </a:solidFill>
                <a:latin typeface="Times New Roman" panose="02020603050405020304" pitchFamily="18" charset="0"/>
                <a:cs typeface="Times New Roman" panose="02020603050405020304" pitchFamily="18" charset="0"/>
              </a:defRPr>
            </a:lvl3pPr>
            <a:lvl4pPr marL="1600200" indent="-228600" eaLnBrk="0" hangingPunct="0">
              <a:defRPr kumimoji="1" sz="3200">
                <a:solidFill>
                  <a:srgbClr val="000000"/>
                </a:solidFill>
                <a:latin typeface="Times New Roman" panose="02020603050405020304" pitchFamily="18" charset="0"/>
                <a:cs typeface="Times New Roman" panose="02020603050405020304" pitchFamily="18" charset="0"/>
              </a:defRPr>
            </a:lvl4pPr>
            <a:lvl5pPr marL="2057400" indent="-228600" eaLnBrk="0" hangingPunct="0">
              <a:defRPr kumimoji="1" sz="3200">
                <a:solidFill>
                  <a:srgbClr val="000000"/>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US" altLang="en-US" sz="2400"/>
              <a:t>1</a:t>
            </a:r>
          </a:p>
        </p:txBody>
      </p:sp>
      <p:sp>
        <p:nvSpPr>
          <p:cNvPr id="14347" name="Text Box 13"/>
          <p:cNvSpPr txBox="1">
            <a:spLocks noChangeArrowheads="1"/>
          </p:cNvSpPr>
          <p:nvPr/>
        </p:nvSpPr>
        <p:spPr bwMode="auto">
          <a:xfrm>
            <a:off x="3657600" y="5257801"/>
            <a:ext cx="19050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a:solidFill>
                  <a:srgbClr val="000000"/>
                </a:solidFill>
                <a:latin typeface="Times New Roman" panose="02020603050405020304" pitchFamily="18" charset="0"/>
                <a:cs typeface="Times New Roman" panose="02020603050405020304" pitchFamily="18" charset="0"/>
              </a:defRPr>
            </a:lvl1pPr>
            <a:lvl2pPr marL="742950" indent="-285750" eaLnBrk="0" hangingPunct="0">
              <a:defRPr kumimoji="1" sz="3200">
                <a:solidFill>
                  <a:srgbClr val="000000"/>
                </a:solidFill>
                <a:latin typeface="Times New Roman" panose="02020603050405020304" pitchFamily="18" charset="0"/>
                <a:cs typeface="Times New Roman" panose="02020603050405020304" pitchFamily="18" charset="0"/>
              </a:defRPr>
            </a:lvl2pPr>
            <a:lvl3pPr marL="1143000" indent="-228600" eaLnBrk="0" hangingPunct="0">
              <a:defRPr kumimoji="1" sz="3200">
                <a:solidFill>
                  <a:srgbClr val="000000"/>
                </a:solidFill>
                <a:latin typeface="Times New Roman" panose="02020603050405020304" pitchFamily="18" charset="0"/>
                <a:cs typeface="Times New Roman" panose="02020603050405020304" pitchFamily="18" charset="0"/>
              </a:defRPr>
            </a:lvl3pPr>
            <a:lvl4pPr marL="1600200" indent="-228600" eaLnBrk="0" hangingPunct="0">
              <a:defRPr kumimoji="1" sz="3200">
                <a:solidFill>
                  <a:srgbClr val="000000"/>
                </a:solidFill>
                <a:latin typeface="Times New Roman" panose="02020603050405020304" pitchFamily="18" charset="0"/>
                <a:cs typeface="Times New Roman" panose="02020603050405020304" pitchFamily="18" charset="0"/>
              </a:defRPr>
            </a:lvl4pPr>
            <a:lvl5pPr marL="2057400" indent="-228600" eaLnBrk="0" hangingPunct="0">
              <a:defRPr kumimoji="1" sz="3200">
                <a:solidFill>
                  <a:srgbClr val="000000"/>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US" altLang="en-US" sz="2400"/>
              <a:t>2                  9</a:t>
            </a:r>
          </a:p>
        </p:txBody>
      </p:sp>
      <p:sp>
        <p:nvSpPr>
          <p:cNvPr id="14348" name="Text Box 14"/>
          <p:cNvSpPr txBox="1">
            <a:spLocks noChangeArrowheads="1"/>
          </p:cNvSpPr>
          <p:nvPr/>
        </p:nvSpPr>
        <p:spPr bwMode="auto">
          <a:xfrm>
            <a:off x="5715000" y="5257801"/>
            <a:ext cx="42672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a:solidFill>
                  <a:srgbClr val="000000"/>
                </a:solidFill>
                <a:latin typeface="Times New Roman" panose="02020603050405020304" pitchFamily="18" charset="0"/>
                <a:cs typeface="Times New Roman" panose="02020603050405020304" pitchFamily="18" charset="0"/>
              </a:defRPr>
            </a:lvl1pPr>
            <a:lvl2pPr marL="742950" indent="-285750" eaLnBrk="0" hangingPunct="0">
              <a:defRPr kumimoji="1" sz="3200">
                <a:solidFill>
                  <a:srgbClr val="000000"/>
                </a:solidFill>
                <a:latin typeface="Times New Roman" panose="02020603050405020304" pitchFamily="18" charset="0"/>
                <a:cs typeface="Times New Roman" panose="02020603050405020304" pitchFamily="18" charset="0"/>
              </a:defRPr>
            </a:lvl2pPr>
            <a:lvl3pPr marL="1143000" indent="-228600" eaLnBrk="0" hangingPunct="0">
              <a:defRPr kumimoji="1" sz="3200">
                <a:solidFill>
                  <a:srgbClr val="000000"/>
                </a:solidFill>
                <a:latin typeface="Times New Roman" panose="02020603050405020304" pitchFamily="18" charset="0"/>
                <a:cs typeface="Times New Roman" panose="02020603050405020304" pitchFamily="18" charset="0"/>
              </a:defRPr>
            </a:lvl3pPr>
            <a:lvl4pPr marL="1600200" indent="-228600" eaLnBrk="0" hangingPunct="0">
              <a:defRPr kumimoji="1" sz="3200">
                <a:solidFill>
                  <a:srgbClr val="000000"/>
                </a:solidFill>
                <a:latin typeface="Times New Roman" panose="02020603050405020304" pitchFamily="18" charset="0"/>
                <a:cs typeface="Times New Roman" panose="02020603050405020304" pitchFamily="18" charset="0"/>
              </a:defRPr>
            </a:lvl4pPr>
            <a:lvl5pPr marL="2057400" indent="-228600" eaLnBrk="0" hangingPunct="0">
              <a:defRPr kumimoji="1" sz="3200">
                <a:solidFill>
                  <a:srgbClr val="000000"/>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US" altLang="en-US" sz="2400"/>
              <a:t>10                                             32</a:t>
            </a:r>
          </a:p>
        </p:txBody>
      </p:sp>
    </p:spTree>
    <p:extLst>
      <p:ext uri="{BB962C8B-B14F-4D97-AF65-F5344CB8AC3E}">
        <p14:creationId xmlns:p14="http://schemas.microsoft.com/office/powerpoint/2010/main" val="14886789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altLang="en-US" sz="3600"/>
              <a:t>IEEE Floating Point Representation</a:t>
            </a:r>
          </a:p>
        </p:txBody>
      </p:sp>
      <p:sp>
        <p:nvSpPr>
          <p:cNvPr id="15363" name="Rectangle 3"/>
          <p:cNvSpPr>
            <a:spLocks noGrp="1" noChangeArrowheads="1"/>
          </p:cNvSpPr>
          <p:nvPr>
            <p:ph type="body" idx="1"/>
          </p:nvPr>
        </p:nvSpPr>
        <p:spPr/>
        <p:txBody>
          <a:bodyPr/>
          <a:lstStyle/>
          <a:p>
            <a:pPr algn="just" eaLnBrk="1" hangingPunct="1"/>
            <a:r>
              <a:rPr lang="en-US" altLang="en-US">
                <a:solidFill>
                  <a:srgbClr val="000000"/>
                </a:solidFill>
              </a:rPr>
              <a:t>The first, or leftmost, field of our floating point representation will be the sign bit: </a:t>
            </a:r>
          </a:p>
          <a:p>
            <a:pPr lvl="1" algn="just" eaLnBrk="1" hangingPunct="1"/>
            <a:r>
              <a:rPr lang="en-US" altLang="en-US">
                <a:solidFill>
                  <a:srgbClr val="000000"/>
                </a:solidFill>
              </a:rPr>
              <a:t>0 for a positive number, </a:t>
            </a:r>
          </a:p>
          <a:p>
            <a:pPr lvl="1" algn="just" eaLnBrk="1" hangingPunct="1"/>
            <a:r>
              <a:rPr lang="en-US" altLang="en-US">
                <a:solidFill>
                  <a:srgbClr val="000000"/>
                </a:solidFill>
              </a:rPr>
              <a:t>1 for a negative number.</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endParaRPr lang="en-US" altLang="en-US">
              <a:solidFill>
                <a:srgbClr val="000000"/>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021717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z="3600"/>
              <a:t>IEEE Floating Point Representation</a:t>
            </a:r>
          </a:p>
        </p:txBody>
      </p:sp>
      <p:sp>
        <p:nvSpPr>
          <p:cNvPr id="16387" name="Rectangle 3"/>
          <p:cNvSpPr>
            <a:spLocks noGrp="1" noChangeArrowheads="1"/>
          </p:cNvSpPr>
          <p:nvPr>
            <p:ph type="body" idx="1"/>
          </p:nvPr>
        </p:nvSpPr>
        <p:spPr/>
        <p:txBody>
          <a:bodyPr/>
          <a:lstStyle/>
          <a:p>
            <a:pPr algn="just" eaLnBrk="1" hangingPunct="1"/>
            <a:r>
              <a:rPr lang="en-US" altLang="en-US" sz="2400">
                <a:solidFill>
                  <a:srgbClr val="000000"/>
                </a:solidFill>
              </a:rPr>
              <a:t>The second field of the floating point number will be the exponent.  </a:t>
            </a:r>
          </a:p>
          <a:p>
            <a:pPr algn="just" eaLnBrk="1" hangingPunct="1"/>
            <a:r>
              <a:rPr lang="en-US" altLang="en-US" sz="2400">
                <a:solidFill>
                  <a:srgbClr val="000000"/>
                </a:solidFill>
              </a:rPr>
              <a:t>Since we must be able to represent both positive and negative exponents, we will use a convention which uses a value known as a </a:t>
            </a:r>
            <a:r>
              <a:rPr lang="en-US" altLang="en-US" sz="2400" b="1">
                <a:solidFill>
                  <a:srgbClr val="000000"/>
                </a:solidFill>
              </a:rPr>
              <a:t>bias of 127</a:t>
            </a:r>
            <a:r>
              <a:rPr lang="en-US" altLang="en-US" sz="2400">
                <a:solidFill>
                  <a:srgbClr val="000000"/>
                </a:solidFill>
              </a:rPr>
              <a:t> to determine the representation of the exponent.  </a:t>
            </a:r>
          </a:p>
          <a:p>
            <a:pPr lvl="1" algn="just" eaLnBrk="1" hangingPunct="1"/>
            <a:r>
              <a:rPr lang="en-US" altLang="en-US" sz="2000">
                <a:solidFill>
                  <a:srgbClr val="000000"/>
                </a:solidFill>
              </a:rPr>
              <a:t>An exponent of 5 is therefore stored as 127 + 5 or 132;  </a:t>
            </a:r>
          </a:p>
          <a:p>
            <a:pPr lvl="1" algn="just" eaLnBrk="1" hangingPunct="1"/>
            <a:r>
              <a:rPr lang="en-US" altLang="en-US" sz="2000">
                <a:solidFill>
                  <a:srgbClr val="000000"/>
                </a:solidFill>
              </a:rPr>
              <a:t>an exponent of -5 is stored as 127 + (-5) OR 122.</a:t>
            </a:r>
          </a:p>
          <a:p>
            <a:pPr algn="just" eaLnBrk="1" hangingPunct="1"/>
            <a:r>
              <a:rPr lang="en-US" altLang="en-US" sz="2400">
                <a:solidFill>
                  <a:srgbClr val="000000"/>
                </a:solidFill>
              </a:rPr>
              <a:t>The </a:t>
            </a:r>
            <a:r>
              <a:rPr lang="en-US" altLang="en-US" sz="2400" b="1">
                <a:solidFill>
                  <a:srgbClr val="000000"/>
                </a:solidFill>
              </a:rPr>
              <a:t>biased exponent</a:t>
            </a:r>
            <a:r>
              <a:rPr lang="en-US" altLang="en-US" sz="2400">
                <a:solidFill>
                  <a:srgbClr val="000000"/>
                </a:solidFill>
              </a:rPr>
              <a:t>, the value actually stored, will range from 0 through 255.  This is the range of values that can be represented by 8-bit, unsigned binary numbers.  </a:t>
            </a:r>
            <a:endParaRPr lang="en-US" altLang="en-US" sz="2400">
              <a:solidFill>
                <a:srgbClr val="000000"/>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1607794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en-US" sz="3600"/>
              <a:t>IEEE Floating Point Representation</a:t>
            </a:r>
          </a:p>
        </p:txBody>
      </p:sp>
      <p:sp>
        <p:nvSpPr>
          <p:cNvPr id="17411" name="Rectangle 3"/>
          <p:cNvSpPr>
            <a:spLocks noGrp="1" noChangeArrowheads="1"/>
          </p:cNvSpPr>
          <p:nvPr>
            <p:ph type="body" idx="1"/>
          </p:nvPr>
        </p:nvSpPr>
        <p:spPr/>
        <p:txBody>
          <a:bodyPr/>
          <a:lstStyle/>
          <a:p>
            <a:pPr algn="just" eaLnBrk="1" hangingPunct="1"/>
            <a:r>
              <a:rPr lang="en-US" altLang="en-US">
                <a:solidFill>
                  <a:srgbClr val="000000"/>
                </a:solidFill>
              </a:rPr>
              <a:t>The mantissa is the set of 0’s and 1’s to the left of the radix point of the  </a:t>
            </a:r>
            <a:r>
              <a:rPr lang="en-US" altLang="en-US" b="1">
                <a:solidFill>
                  <a:srgbClr val="000000"/>
                </a:solidFill>
              </a:rPr>
              <a:t>normalized</a:t>
            </a:r>
            <a:r>
              <a:rPr lang="en-US" altLang="en-US">
                <a:solidFill>
                  <a:srgbClr val="000000"/>
                </a:solidFill>
              </a:rPr>
              <a:t> (when the digit to the left of the radix point is 1) binary number. </a:t>
            </a:r>
          </a:p>
          <a:p>
            <a:pPr lvl="1" algn="just" eaLnBrk="1" hangingPunct="1"/>
            <a:r>
              <a:rPr lang="en-US" altLang="en-US">
                <a:solidFill>
                  <a:srgbClr val="000000"/>
                </a:solidFill>
              </a:rPr>
              <a:t>ex:1.</a:t>
            </a:r>
            <a:r>
              <a:rPr lang="en-US" altLang="en-US" b="1">
                <a:solidFill>
                  <a:srgbClr val="A50021"/>
                </a:solidFill>
              </a:rPr>
              <a:t>00101</a:t>
            </a:r>
            <a:r>
              <a:rPr lang="en-US" altLang="en-US">
                <a:solidFill>
                  <a:srgbClr val="000000"/>
                </a:solidFill>
              </a:rPr>
              <a:t> X 2</a:t>
            </a:r>
            <a:r>
              <a:rPr lang="en-US" altLang="en-US" sz="2900" baseline="30000">
                <a:solidFill>
                  <a:srgbClr val="000000"/>
                </a:solidFill>
              </a:rPr>
              <a:t>3</a:t>
            </a:r>
          </a:p>
          <a:p>
            <a:pPr lvl="1" algn="just" eaLnBrk="1" hangingPunct="1">
              <a:buFont typeface="Wingdings" panose="05000000000000000000" pitchFamily="2" charset="2"/>
              <a:buNone/>
            </a:pPr>
            <a:endParaRPr lang="en-US" altLang="en-US" sz="2900" baseline="30000">
              <a:solidFill>
                <a:srgbClr val="000000"/>
              </a:solidFill>
            </a:endParaRPr>
          </a:p>
          <a:p>
            <a:pPr algn="just" eaLnBrk="1" hangingPunct="1"/>
            <a:r>
              <a:rPr lang="en-US" altLang="en-US">
                <a:solidFill>
                  <a:srgbClr val="000000"/>
                </a:solidFill>
              </a:rPr>
              <a:t>The mantissa is stored in a 23 bit field, </a:t>
            </a:r>
            <a:endParaRPr lang="en-US" altLang="en-US">
              <a:solidFill>
                <a:srgbClr val="000000"/>
              </a:solidFill>
              <a:latin typeface="Courier New" panose="02070309020205020404" pitchFamily="49" charset="0"/>
              <a:cs typeface="Courier New" panose="02070309020205020404" pitchFamily="49" charset="0"/>
            </a:endParaRPr>
          </a:p>
          <a:p>
            <a:pPr eaLnBrk="1" hangingPunct="1">
              <a:buFont typeface="Wingdings" panose="05000000000000000000" pitchFamily="2" charset="2"/>
              <a:buNone/>
            </a:pPr>
            <a:endParaRPr lang="en-US" altLang="en-US">
              <a:solidFill>
                <a:srgbClr val="000000"/>
              </a:solidFill>
            </a:endParaRPr>
          </a:p>
        </p:txBody>
      </p:sp>
    </p:spTree>
    <p:extLst>
      <p:ext uri="{BB962C8B-B14F-4D97-AF65-F5344CB8AC3E}">
        <p14:creationId xmlns:p14="http://schemas.microsoft.com/office/powerpoint/2010/main" val="1012300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US" altLang="en-US" sz="2400" b="1"/>
              <a:t>Converting decimal floating point values to stored IEEE standard values</a:t>
            </a:r>
            <a:r>
              <a:rPr lang="en-US" altLang="en-US" sz="2400"/>
              <a:t>.</a:t>
            </a:r>
            <a:endParaRPr lang="en-US" altLang="en-US" sz="2400">
              <a:cs typeface="Courier New" panose="02070309020205020404" pitchFamily="49" charset="0"/>
            </a:endParaRPr>
          </a:p>
        </p:txBody>
      </p:sp>
      <p:sp>
        <p:nvSpPr>
          <p:cNvPr id="18435"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a:solidFill>
                  <a:srgbClr val="000000"/>
                </a:solidFill>
              </a:rPr>
              <a:t> </a:t>
            </a:r>
            <a:r>
              <a:rPr lang="en-US" altLang="en-US" b="1">
                <a:solidFill>
                  <a:srgbClr val="000000"/>
                </a:solidFill>
              </a:rPr>
              <a:t>Example</a:t>
            </a:r>
            <a:r>
              <a:rPr lang="en-US" altLang="en-US">
                <a:solidFill>
                  <a:srgbClr val="000000"/>
                </a:solidFill>
              </a:rPr>
              <a:t>:  Find the IEEE FP representation of   40.15625.</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Step 1.  </a:t>
            </a:r>
          </a:p>
          <a:p>
            <a:pPr algn="just" eaLnBrk="1" hangingPunct="1">
              <a:buFont typeface="Wingdings" panose="05000000000000000000" pitchFamily="2" charset="2"/>
              <a:buNone/>
            </a:pPr>
            <a:r>
              <a:rPr lang="en-US" altLang="en-US">
                <a:solidFill>
                  <a:srgbClr val="000000"/>
                </a:solidFill>
              </a:rPr>
              <a:t>	Compute the binary equivalent of the whole part and the fractional part. ( convert 40 and .15625. to their binary equivalents)</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 </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  </a:t>
            </a:r>
          </a:p>
        </p:txBody>
      </p:sp>
    </p:spTree>
    <p:extLst>
      <p:ext uri="{BB962C8B-B14F-4D97-AF65-F5344CB8AC3E}">
        <p14:creationId xmlns:p14="http://schemas.microsoft.com/office/powerpoint/2010/main" val="3366918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ltLang="en-US" sz="2400" b="1"/>
              <a:t>Converting decimal floating point values to stored IEEE standard values</a:t>
            </a:r>
            <a:r>
              <a:rPr lang="en-US" altLang="en-US" sz="2400"/>
              <a:t>.</a:t>
            </a:r>
            <a:endParaRPr lang="en-US" altLang="en-US" sz="2400">
              <a:cs typeface="Courier New" panose="02070309020205020404" pitchFamily="49" charset="0"/>
            </a:endParaRPr>
          </a:p>
        </p:txBody>
      </p:sp>
      <p:sp>
        <p:nvSpPr>
          <p:cNvPr id="19459"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dirty="0">
                <a:solidFill>
                  <a:srgbClr val="000000"/>
                </a:solidFill>
              </a:rPr>
              <a:t> </a:t>
            </a:r>
            <a:r>
              <a:rPr lang="en-US" altLang="en-US" sz="2400" dirty="0">
                <a:solidFill>
                  <a:srgbClr val="000000"/>
                </a:solidFill>
              </a:rPr>
              <a:t> 40				  .15625</a:t>
            </a:r>
            <a:endParaRPr lang="en-US" altLang="en-US" sz="2400"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sz="2400" u="sng" dirty="0">
                <a:solidFill>
                  <a:srgbClr val="000000"/>
                </a:solidFill>
              </a:rPr>
              <a:t>- 32</a:t>
            </a:r>
            <a:r>
              <a:rPr lang="en-US" altLang="en-US" sz="2400" dirty="0">
                <a:solidFill>
                  <a:srgbClr val="000000"/>
                </a:solidFill>
              </a:rPr>
              <a:t>	Result:			</a:t>
            </a:r>
            <a:r>
              <a:rPr lang="en-US" altLang="en-US" sz="2400" u="sng" dirty="0">
                <a:solidFill>
                  <a:srgbClr val="000000"/>
                </a:solidFill>
              </a:rPr>
              <a:t>- .12500</a:t>
            </a:r>
            <a:r>
              <a:rPr lang="en-US" altLang="en-US" sz="2400" dirty="0">
                <a:solidFill>
                  <a:srgbClr val="000000"/>
                </a:solidFill>
              </a:rPr>
              <a:t>     Result:</a:t>
            </a:r>
            <a:endParaRPr lang="en-US" altLang="en-US" sz="2400"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sz="2400" dirty="0">
                <a:solidFill>
                  <a:srgbClr val="000000"/>
                </a:solidFill>
              </a:rPr>
              <a:t>   8	        101000		 .03125               .00101</a:t>
            </a:r>
            <a:endParaRPr lang="en-US" altLang="en-US" sz="2400"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sz="2400" u="sng" dirty="0">
                <a:solidFill>
                  <a:srgbClr val="000000"/>
                </a:solidFill>
              </a:rPr>
              <a:t>-  8</a:t>
            </a:r>
            <a:r>
              <a:rPr lang="en-US" altLang="en-US" sz="2400" dirty="0">
                <a:solidFill>
                  <a:srgbClr val="000000"/>
                </a:solidFill>
              </a:rPr>
              <a:t>				 	</a:t>
            </a:r>
            <a:r>
              <a:rPr lang="en-US" altLang="en-US" sz="2400" u="sng" dirty="0">
                <a:solidFill>
                  <a:srgbClr val="000000"/>
                </a:solidFill>
              </a:rPr>
              <a:t>- .03125</a:t>
            </a:r>
            <a:endParaRPr lang="en-US" altLang="en-US" sz="2400"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sz="2400" dirty="0">
                <a:solidFill>
                  <a:srgbClr val="000000"/>
                </a:solidFill>
              </a:rPr>
              <a:t>   0		  		  	.0</a:t>
            </a:r>
            <a:endParaRPr lang="en-US" altLang="en-US" sz="2400"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So:  40.15625</a:t>
            </a:r>
            <a:r>
              <a:rPr lang="en-US" altLang="en-US" sz="2900" i="1" baseline="-30000" dirty="0">
                <a:solidFill>
                  <a:srgbClr val="000000"/>
                </a:solidFill>
              </a:rPr>
              <a:t>10</a:t>
            </a:r>
            <a:r>
              <a:rPr lang="en-US" altLang="en-US" i="1" dirty="0">
                <a:solidFill>
                  <a:srgbClr val="000000"/>
                </a:solidFill>
              </a:rPr>
              <a:t> </a:t>
            </a:r>
            <a:r>
              <a:rPr lang="en-US" altLang="en-US" dirty="0">
                <a:solidFill>
                  <a:srgbClr val="000000"/>
                </a:solidFill>
              </a:rPr>
              <a:t>= 101000.00101</a:t>
            </a:r>
            <a:r>
              <a:rPr lang="en-US" altLang="en-US" sz="2900" i="1" baseline="-30000" dirty="0">
                <a:solidFill>
                  <a:srgbClr val="000000"/>
                </a:solidFill>
              </a:rPr>
              <a:t>2</a:t>
            </a:r>
            <a:r>
              <a:rPr lang="en-US" altLang="en-US" i="1"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1070379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altLang="en-US" sz="2400" b="1"/>
              <a:t>Converting decimal floating point values to stored IEEE standard values</a:t>
            </a:r>
            <a:r>
              <a:rPr lang="en-US" altLang="en-US" sz="2400"/>
              <a:t>.</a:t>
            </a:r>
            <a:endParaRPr lang="en-US" altLang="en-US" sz="2400">
              <a:cs typeface="Courier New" panose="02070309020205020404" pitchFamily="49" charset="0"/>
            </a:endParaRPr>
          </a:p>
        </p:txBody>
      </p:sp>
      <p:sp>
        <p:nvSpPr>
          <p:cNvPr id="20483"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a:solidFill>
                  <a:srgbClr val="000000"/>
                </a:solidFill>
              </a:rPr>
              <a:t>   Step 2.  Normalize the number by moving the decimal point to the right of the leftmost one.</a:t>
            </a:r>
          </a:p>
          <a:p>
            <a:pPr algn="just" eaLnBrk="1" hangingPunct="1">
              <a:buFont typeface="Wingdings" panose="05000000000000000000" pitchFamily="2" charset="2"/>
              <a:buNone/>
            </a:pP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101000.00101  =  1.</a:t>
            </a:r>
            <a:r>
              <a:rPr lang="en-US" altLang="en-US">
                <a:solidFill>
                  <a:srgbClr val="FF0000"/>
                </a:solidFill>
              </a:rPr>
              <a:t>0100000101</a:t>
            </a:r>
            <a:r>
              <a:rPr lang="en-US" altLang="en-US">
                <a:solidFill>
                  <a:srgbClr val="000000"/>
                </a:solidFill>
              </a:rPr>
              <a:t> x 2</a:t>
            </a:r>
            <a:r>
              <a:rPr lang="en-US" altLang="en-US" baseline="30000">
                <a:solidFill>
                  <a:srgbClr val="FF0000"/>
                </a:solidFill>
              </a:rPr>
              <a:t>5</a:t>
            </a:r>
            <a:endParaRPr lang="en-US" altLang="en-US" baseline="30000">
              <a:solidFill>
                <a:srgbClr val="FF0000"/>
              </a:solidFill>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 </a:t>
            </a:r>
            <a:endParaRPr lang="en-US" altLang="en-US">
              <a:solidFill>
                <a:srgbClr val="000000"/>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766505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tLang="en-US" sz="2400" b="1"/>
              <a:t>Converting decimal floating point values to stored IEEE standard values</a:t>
            </a:r>
            <a:r>
              <a:rPr lang="en-US" altLang="en-US" sz="2400"/>
              <a:t>.</a:t>
            </a:r>
            <a:endParaRPr lang="en-US" altLang="en-US" sz="2400">
              <a:cs typeface="Courier New" panose="02070309020205020404" pitchFamily="49" charset="0"/>
            </a:endParaRPr>
          </a:p>
        </p:txBody>
      </p:sp>
      <p:sp>
        <p:nvSpPr>
          <p:cNvPr id="21507"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dirty="0">
                <a:solidFill>
                  <a:srgbClr val="000000"/>
                </a:solidFill>
              </a:rPr>
              <a:t>   Step 3.  Convert the exponent to a biased exponent </a:t>
            </a:r>
            <a:r>
              <a:rPr lang="en-US" altLang="en-US" sz="2000" dirty="0">
                <a:solidFill>
                  <a:srgbClr val="000000"/>
                </a:solidFill>
              </a:rPr>
              <a:t>(Here 5 is exponent.)</a:t>
            </a:r>
            <a:endParaRPr lang="en-US" altLang="en-US" sz="2000"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endParaRPr lang="en-US" altLang="en-US" dirty="0">
              <a:solidFill>
                <a:srgbClr val="000000"/>
              </a:solidFill>
            </a:endParaRPr>
          </a:p>
          <a:p>
            <a:pPr algn="just" eaLnBrk="1" hangingPunct="1">
              <a:buFont typeface="Wingdings" panose="05000000000000000000" pitchFamily="2" charset="2"/>
              <a:buNone/>
            </a:pPr>
            <a:r>
              <a:rPr lang="en-US" altLang="en-US" dirty="0">
                <a:solidFill>
                  <a:srgbClr val="000000"/>
                </a:solidFill>
              </a:rPr>
              <a:t>			127 + 5 = 132     </a:t>
            </a:r>
          </a:p>
          <a:p>
            <a:pPr algn="just" eaLnBrk="1" hangingPunct="1">
              <a:buFont typeface="Wingdings" panose="05000000000000000000" pitchFamily="2" charset="2"/>
              <a:buNone/>
            </a:pPr>
            <a:endParaRPr lang="en-US" altLang="en-US" dirty="0">
              <a:solidFill>
                <a:srgbClr val="000000"/>
              </a:solidFill>
            </a:endParaRPr>
          </a:p>
          <a:p>
            <a:pPr algn="just" eaLnBrk="1" hangingPunct="1">
              <a:buFont typeface="Wingdings" panose="05000000000000000000" pitchFamily="2" charset="2"/>
              <a:buNone/>
            </a:pPr>
            <a:r>
              <a:rPr lang="en-US" altLang="en-US" dirty="0">
                <a:solidFill>
                  <a:srgbClr val="000000"/>
                </a:solidFill>
              </a:rPr>
              <a:t>==&gt;     132</a:t>
            </a:r>
            <a:r>
              <a:rPr lang="en-US" altLang="en-US" i="1" baseline="-30000" dirty="0">
                <a:solidFill>
                  <a:srgbClr val="000000"/>
                </a:solidFill>
              </a:rPr>
              <a:t>10</a:t>
            </a:r>
            <a:r>
              <a:rPr lang="en-US" altLang="en-US" dirty="0">
                <a:solidFill>
                  <a:srgbClr val="000000"/>
                </a:solidFill>
              </a:rPr>
              <a:t> = 10000100</a:t>
            </a:r>
            <a:r>
              <a:rPr lang="en-US" altLang="en-US" i="1" baseline="-30000" dirty="0">
                <a:solidFill>
                  <a:srgbClr val="000000"/>
                </a:solidFill>
              </a:rPr>
              <a:t>2</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1539329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sz="2400" b="1" dirty="0"/>
              <a:t>Converting decimal floating point values to stored IEEE standard values</a:t>
            </a:r>
            <a:r>
              <a:rPr lang="en-US" altLang="en-US" sz="2400" dirty="0"/>
              <a:t>.</a:t>
            </a:r>
            <a:endParaRPr lang="en-US" altLang="en-US" sz="2400" dirty="0">
              <a:cs typeface="Courier New" panose="02070309020205020404" pitchFamily="49" charset="0"/>
            </a:endParaRPr>
          </a:p>
        </p:txBody>
      </p:sp>
      <p:sp>
        <p:nvSpPr>
          <p:cNvPr id="22531"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dirty="0">
                <a:solidFill>
                  <a:srgbClr val="000000"/>
                </a:solidFill>
              </a:rPr>
              <a:t>   Step 4.  Store the results from above</a:t>
            </a:r>
          </a:p>
          <a:p>
            <a:pPr algn="just" eaLnBrk="1" hangingPunct="1">
              <a:buFont typeface="Wingdings" panose="05000000000000000000" pitchFamily="2" charset="2"/>
              <a:buNone/>
            </a:pPr>
            <a:endParaRPr lang="en-US" altLang="en-US" sz="2400" dirty="0">
              <a:solidFill>
                <a:srgbClr val="000000"/>
              </a:solidFill>
            </a:endParaRPr>
          </a:p>
          <a:p>
            <a:pPr algn="just" eaLnBrk="1" hangingPunct="1">
              <a:buFont typeface="Wingdings" panose="05000000000000000000" pitchFamily="2" charset="2"/>
              <a:buNone/>
            </a:pPr>
            <a:r>
              <a:rPr lang="en-US" altLang="en-US" sz="2400" dirty="0">
                <a:solidFill>
                  <a:srgbClr val="000000"/>
                </a:solidFill>
              </a:rPr>
              <a:t>Sign	Exponent (from step 3)	Mantissa ( from step 2)</a:t>
            </a:r>
          </a:p>
          <a:p>
            <a:pPr algn="just" eaLnBrk="1" hangingPunct="1">
              <a:buFont typeface="Wingdings" panose="05000000000000000000" pitchFamily="2" charset="2"/>
              <a:buNone/>
            </a:pPr>
            <a:r>
              <a:rPr lang="en-US" altLang="en-US" sz="2400" dirty="0">
                <a:solidFill>
                  <a:srgbClr val="000000"/>
                </a:solidFill>
              </a:rPr>
              <a:t>0	      10000100           		01000001010 .. 0</a:t>
            </a:r>
            <a:endParaRPr lang="en-US" altLang="en-US" sz="2400"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7528256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4" name="Object 8"/>
          <p:cNvGraphicFramePr>
            <a:graphicFrameLocks noGrp="1" noChangeAspect="1"/>
          </p:cNvGraphicFramePr>
          <p:nvPr>
            <p:ph type="body" idx="1"/>
          </p:nvPr>
        </p:nvGraphicFramePr>
        <p:xfrm>
          <a:off x="3057525" y="838200"/>
          <a:ext cx="5848350" cy="5632450"/>
        </p:xfrm>
        <a:graphic>
          <a:graphicData uri="http://schemas.openxmlformats.org/presentationml/2006/ole">
            <mc:AlternateContent xmlns:mc="http://schemas.openxmlformats.org/markup-compatibility/2006">
              <mc:Choice xmlns:v="urn:schemas-microsoft-com:vml" Requires="v">
                <p:oleObj name="Visio" r:id="rId3" imgW="7195708" imgH="6930460" progId="Visio.Drawing.11">
                  <p:embed/>
                </p:oleObj>
              </mc:Choice>
              <mc:Fallback>
                <p:oleObj name="Visio" r:id="rId3" imgW="7195708" imgH="6930460" progId="Visio.Drawing.11">
                  <p:embed/>
                  <p:pic>
                    <p:nvPicPr>
                      <p:cNvPr id="23554" name="Object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57525" y="838200"/>
                        <a:ext cx="5848350" cy="5632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819906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altLang="en-US" sz="2400" b="1"/>
              <a:t>Converting decimal floating point values to stored IEEE standard values</a:t>
            </a:r>
            <a:r>
              <a:rPr lang="en-US" altLang="en-US" sz="2400"/>
              <a:t>.</a:t>
            </a:r>
            <a:endParaRPr lang="en-US" altLang="en-US" sz="2400">
              <a:cs typeface="Courier New" panose="02070309020205020404" pitchFamily="49" charset="0"/>
            </a:endParaRPr>
          </a:p>
        </p:txBody>
      </p:sp>
      <p:sp>
        <p:nvSpPr>
          <p:cNvPr id="24579" name="Rectangle 3"/>
          <p:cNvSpPr>
            <a:spLocks noGrp="1" noChangeArrowheads="1"/>
          </p:cNvSpPr>
          <p:nvPr>
            <p:ph type="body" idx="1"/>
          </p:nvPr>
        </p:nvSpPr>
        <p:spPr/>
        <p:txBody>
          <a:bodyPr>
            <a:normAutofit fontScale="92500" lnSpcReduction="10000"/>
          </a:bodyPr>
          <a:lstStyle/>
          <a:p>
            <a:pPr algn="just" eaLnBrk="1" hangingPunct="1">
              <a:lnSpc>
                <a:spcPct val="90000"/>
              </a:lnSpc>
              <a:buFont typeface="Wingdings" panose="05000000000000000000" pitchFamily="2" charset="2"/>
              <a:buNone/>
            </a:pPr>
            <a:r>
              <a:rPr lang="en-US" altLang="en-US" dirty="0">
                <a:solidFill>
                  <a:srgbClr val="000000"/>
                </a:solidFill>
              </a:rPr>
              <a:t> </a:t>
            </a:r>
            <a:r>
              <a:rPr lang="en-US" altLang="en-US" sz="2400" dirty="0">
                <a:solidFill>
                  <a:srgbClr val="000000"/>
                </a:solidFill>
              </a:rPr>
              <a:t> Ex : Find the IEEE FP representation of –24.75</a:t>
            </a: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dirty="0">
                <a:solidFill>
                  <a:srgbClr val="000000"/>
                </a:solidFill>
              </a:rPr>
              <a:t>Step 1.  Compute the binary equivalent of the whole part and the fractional part. </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dirty="0">
                <a:solidFill>
                  <a:srgbClr val="000000"/>
                </a:solidFill>
              </a:rPr>
              <a:t>  24				  .75</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u="sng" dirty="0">
                <a:solidFill>
                  <a:srgbClr val="000000"/>
                </a:solidFill>
              </a:rPr>
              <a:t>- 16</a:t>
            </a:r>
            <a:r>
              <a:rPr lang="en-US" altLang="en-US" dirty="0">
                <a:solidFill>
                  <a:srgbClr val="000000"/>
                </a:solidFill>
              </a:rPr>
              <a:t>	Result:		</a:t>
            </a:r>
            <a:r>
              <a:rPr lang="en-US" altLang="en-US" u="sng" dirty="0">
                <a:solidFill>
                  <a:srgbClr val="000000"/>
                </a:solidFill>
              </a:rPr>
              <a:t>- .50</a:t>
            </a:r>
            <a:r>
              <a:rPr lang="en-US" altLang="en-US" dirty="0">
                <a:solidFill>
                  <a:srgbClr val="000000"/>
                </a:solidFill>
              </a:rPr>
              <a:t>     Result:</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dirty="0">
                <a:solidFill>
                  <a:srgbClr val="000000"/>
                </a:solidFill>
              </a:rPr>
              <a:t>   8	          </a:t>
            </a:r>
            <a:r>
              <a:rPr lang="en-US" altLang="en-US" dirty="0">
                <a:solidFill>
                  <a:srgbClr val="FF0000"/>
                </a:solidFill>
              </a:rPr>
              <a:t>11000</a:t>
            </a:r>
            <a:r>
              <a:rPr lang="en-US" altLang="en-US" dirty="0">
                <a:solidFill>
                  <a:srgbClr val="000000"/>
                </a:solidFill>
              </a:rPr>
              <a:t>		   .25       </a:t>
            </a:r>
            <a:r>
              <a:rPr lang="en-US" altLang="en-US" dirty="0">
                <a:solidFill>
                  <a:srgbClr val="FF0000"/>
                </a:solidFill>
              </a:rPr>
              <a:t>.11</a:t>
            </a:r>
            <a:endParaRPr lang="en-US" altLang="en-US" dirty="0">
              <a:solidFill>
                <a:srgbClr val="FF0000"/>
              </a:solidFill>
              <a:cs typeface="Courier New" panose="02070309020205020404" pitchFamily="49" charset="0"/>
            </a:endParaRPr>
          </a:p>
          <a:p>
            <a:pPr algn="just" eaLnBrk="1" hangingPunct="1">
              <a:lnSpc>
                <a:spcPct val="90000"/>
              </a:lnSpc>
              <a:buFont typeface="Wingdings" panose="05000000000000000000" pitchFamily="2" charset="2"/>
              <a:buNone/>
            </a:pPr>
            <a:r>
              <a:rPr lang="en-US" altLang="en-US" u="sng" dirty="0">
                <a:solidFill>
                  <a:srgbClr val="000000"/>
                </a:solidFill>
              </a:rPr>
              <a:t>-  8</a:t>
            </a:r>
            <a:r>
              <a:rPr lang="en-US" altLang="en-US" dirty="0">
                <a:solidFill>
                  <a:srgbClr val="000000"/>
                </a:solidFill>
              </a:rPr>
              <a:t>				</a:t>
            </a:r>
            <a:r>
              <a:rPr lang="en-US" altLang="en-US" u="sng" dirty="0">
                <a:solidFill>
                  <a:srgbClr val="000000"/>
                </a:solidFill>
              </a:rPr>
              <a:t>- .25</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dirty="0">
                <a:solidFill>
                  <a:srgbClr val="000000"/>
                </a:solidFill>
              </a:rPr>
              <a:t>   0		  		  	   .0</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dirty="0">
                <a:solidFill>
                  <a:srgbClr val="000000"/>
                </a:solidFill>
              </a:rPr>
              <a:t>  So:  -24.75</a:t>
            </a:r>
            <a:r>
              <a:rPr lang="en-US" altLang="en-US" sz="2900" i="1" baseline="-30000" dirty="0">
                <a:solidFill>
                  <a:srgbClr val="000000"/>
                </a:solidFill>
              </a:rPr>
              <a:t>10</a:t>
            </a:r>
            <a:r>
              <a:rPr lang="en-US" altLang="en-US" i="1" dirty="0">
                <a:solidFill>
                  <a:srgbClr val="000000"/>
                </a:solidFill>
              </a:rPr>
              <a:t> </a:t>
            </a:r>
            <a:r>
              <a:rPr lang="en-US" altLang="en-US" dirty="0">
                <a:solidFill>
                  <a:srgbClr val="000000"/>
                </a:solidFill>
              </a:rPr>
              <a:t>= -11000.11</a:t>
            </a:r>
            <a:r>
              <a:rPr lang="en-US" altLang="en-US" sz="2900" i="1" baseline="-30000" dirty="0">
                <a:solidFill>
                  <a:srgbClr val="000000"/>
                </a:solidFill>
              </a:rPr>
              <a:t>2</a:t>
            </a:r>
            <a:r>
              <a:rPr lang="en-US" altLang="en-US" i="1"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33312264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en-US" sz="2400" b="1"/>
              <a:t>Converting decimal floating point values to stored IEEE standard values</a:t>
            </a:r>
            <a:r>
              <a:rPr lang="en-US" altLang="en-US" sz="2400"/>
              <a:t>.</a:t>
            </a:r>
            <a:endParaRPr lang="en-US" altLang="en-US" sz="2400">
              <a:cs typeface="Courier New" panose="02070309020205020404" pitchFamily="49" charset="0"/>
            </a:endParaRPr>
          </a:p>
        </p:txBody>
      </p:sp>
      <p:sp>
        <p:nvSpPr>
          <p:cNvPr id="25603"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a:solidFill>
                  <a:srgbClr val="000000"/>
                </a:solidFill>
              </a:rPr>
              <a:t>  Step 2.  </a:t>
            </a:r>
          </a:p>
          <a:p>
            <a:pPr algn="just" eaLnBrk="1" hangingPunct="1">
              <a:buFont typeface="Wingdings" panose="05000000000000000000" pitchFamily="2" charset="2"/>
              <a:buNone/>
            </a:pPr>
            <a:r>
              <a:rPr lang="en-US" altLang="en-US">
                <a:solidFill>
                  <a:srgbClr val="000000"/>
                </a:solidFill>
              </a:rPr>
              <a:t>	Normalize the number by moving the decimal point to the right of the leftmost one.</a:t>
            </a:r>
          </a:p>
          <a:p>
            <a:pPr algn="just" eaLnBrk="1" hangingPunct="1">
              <a:buFont typeface="Wingdings" panose="05000000000000000000" pitchFamily="2" charset="2"/>
              <a:buNone/>
            </a:pP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-11000.11  =  -1.100011 x 2</a:t>
            </a:r>
            <a:r>
              <a:rPr lang="en-US" altLang="en-US" baseline="30000">
                <a:solidFill>
                  <a:srgbClr val="000000"/>
                </a:solidFill>
              </a:rPr>
              <a:t>4</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 </a:t>
            </a:r>
            <a:endParaRPr lang="en-US" altLang="en-US">
              <a:solidFill>
                <a:srgbClr val="000000"/>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21393023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US" altLang="en-US" sz="2400" b="1"/>
              <a:t>Converting decimal floating point values to stored IEEE standard values</a:t>
            </a:r>
            <a:r>
              <a:rPr lang="en-US" altLang="en-US" sz="2400"/>
              <a:t>.</a:t>
            </a:r>
            <a:endParaRPr lang="en-US" altLang="en-US" sz="2400">
              <a:cs typeface="Courier New" panose="02070309020205020404" pitchFamily="49" charset="0"/>
            </a:endParaRPr>
          </a:p>
        </p:txBody>
      </p:sp>
      <p:sp>
        <p:nvSpPr>
          <p:cNvPr id="26627"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a:solidFill>
                  <a:srgbClr val="000000"/>
                </a:solidFill>
              </a:rPr>
              <a:t>Step 3.  Convert the exponent to a biased exponent</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			127 + 4 = 131     </a:t>
            </a:r>
          </a:p>
          <a:p>
            <a:pPr algn="just" eaLnBrk="1" hangingPunct="1">
              <a:buFont typeface="Wingdings" panose="05000000000000000000" pitchFamily="2" charset="2"/>
              <a:buNone/>
            </a:pPr>
            <a:r>
              <a:rPr lang="en-US" altLang="en-US">
                <a:solidFill>
                  <a:srgbClr val="000000"/>
                </a:solidFill>
              </a:rPr>
              <a:t>==&gt;     131</a:t>
            </a:r>
            <a:r>
              <a:rPr lang="en-US" altLang="en-US" i="1" baseline="-30000">
                <a:solidFill>
                  <a:srgbClr val="000000"/>
                </a:solidFill>
              </a:rPr>
              <a:t>10</a:t>
            </a:r>
            <a:r>
              <a:rPr lang="en-US" altLang="en-US">
                <a:solidFill>
                  <a:srgbClr val="000000"/>
                </a:solidFill>
              </a:rPr>
              <a:t> = 10000011</a:t>
            </a:r>
            <a:r>
              <a:rPr lang="en-US" altLang="en-US" i="1" baseline="-30000">
                <a:solidFill>
                  <a:srgbClr val="000000"/>
                </a:solidFill>
              </a:rPr>
              <a:t>2</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 </a:t>
            </a:r>
          </a:p>
          <a:p>
            <a:pPr algn="just" eaLnBrk="1" hangingPunct="1">
              <a:buFont typeface="Wingdings" panose="05000000000000000000" pitchFamily="2" charset="2"/>
              <a:buNone/>
            </a:pPr>
            <a:r>
              <a:rPr lang="en-US" altLang="en-US">
                <a:solidFill>
                  <a:srgbClr val="000000"/>
                </a:solidFill>
              </a:rPr>
              <a:t>Step 4.  Store the results from above</a:t>
            </a:r>
          </a:p>
          <a:p>
            <a:pPr algn="just" eaLnBrk="1" hangingPunct="1">
              <a:buFont typeface="Wingdings" panose="05000000000000000000" pitchFamily="2" charset="2"/>
              <a:buNone/>
            </a:pPr>
            <a:r>
              <a:rPr lang="en-US" altLang="en-US">
                <a:solidFill>
                  <a:srgbClr val="000000"/>
                </a:solidFill>
              </a:rPr>
              <a:t>Sign		Exponent 		mantissa</a:t>
            </a:r>
          </a:p>
          <a:p>
            <a:pPr algn="just" eaLnBrk="1" hangingPunct="1">
              <a:buFont typeface="Wingdings" panose="05000000000000000000" pitchFamily="2" charset="2"/>
              <a:buNone/>
            </a:pPr>
            <a:r>
              <a:rPr lang="en-US" altLang="en-US">
                <a:solidFill>
                  <a:srgbClr val="000000"/>
                </a:solidFill>
              </a:rPr>
              <a:t>1			10000011		1000110..0</a:t>
            </a:r>
            <a:endParaRPr lang="en-US" altLang="en-US">
              <a:solidFill>
                <a:srgbClr val="000000"/>
              </a:solidFill>
              <a:latin typeface="Courier New" panose="02070309020205020404" pitchFamily="49" charset="0"/>
              <a:cs typeface="Courier New" panose="02070309020205020404" pitchFamily="49" charset="0"/>
            </a:endParaRPr>
          </a:p>
          <a:p>
            <a:pPr eaLnBrk="1" hangingPunct="1">
              <a:buFont typeface="Wingdings" panose="05000000000000000000" pitchFamily="2" charset="2"/>
              <a:buNone/>
            </a:pPr>
            <a:endParaRPr lang="en-US" altLang="en-US">
              <a:solidFill>
                <a:srgbClr val="000000"/>
              </a:solidFill>
            </a:endParaRPr>
          </a:p>
        </p:txBody>
      </p:sp>
    </p:spTree>
    <p:extLst>
      <p:ext uri="{BB962C8B-B14F-4D97-AF65-F5344CB8AC3E}">
        <p14:creationId xmlns:p14="http://schemas.microsoft.com/office/powerpoint/2010/main" val="6650732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altLang="en-US" sz="2400" b="1"/>
              <a:t>Converting from IEEE format to the decimal floating point values</a:t>
            </a:r>
            <a:r>
              <a:rPr lang="en-US" altLang="en-US" sz="2400"/>
              <a:t>.</a:t>
            </a:r>
            <a:endParaRPr lang="en-US" altLang="en-US" sz="2400">
              <a:cs typeface="Courier New" panose="02070309020205020404" pitchFamily="49" charset="0"/>
            </a:endParaRPr>
          </a:p>
        </p:txBody>
      </p:sp>
      <p:sp>
        <p:nvSpPr>
          <p:cNvPr id="27651" name="Rectangle 3"/>
          <p:cNvSpPr>
            <a:spLocks noGrp="1" noChangeArrowheads="1"/>
          </p:cNvSpPr>
          <p:nvPr>
            <p:ph type="body" idx="1"/>
          </p:nvPr>
        </p:nvSpPr>
        <p:spPr/>
        <p:txBody>
          <a:bodyPr/>
          <a:lstStyle/>
          <a:p>
            <a:pPr algn="just" eaLnBrk="1" hangingPunct="1"/>
            <a:r>
              <a:rPr lang="en-US" altLang="en-US" dirty="0">
                <a:solidFill>
                  <a:srgbClr val="000000"/>
                </a:solidFill>
              </a:rPr>
              <a:t>Do the steps in reverse order</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r>
              <a:rPr lang="en-US" altLang="en-US" dirty="0">
                <a:solidFill>
                  <a:srgbClr val="000000"/>
                </a:solidFill>
              </a:rPr>
              <a:t>In reversing, the normalization step move the radix point to the number of digits that equal to the exponent. if exponent is +</a:t>
            </a:r>
            <a:r>
              <a:rPr lang="en-US" altLang="en-US" dirty="0" err="1">
                <a:solidFill>
                  <a:srgbClr val="000000"/>
                </a:solidFill>
              </a:rPr>
              <a:t>ve</a:t>
            </a:r>
            <a:r>
              <a:rPr lang="en-US" altLang="en-US" dirty="0">
                <a:solidFill>
                  <a:srgbClr val="000000"/>
                </a:solidFill>
              </a:rPr>
              <a:t> move to the right, if –</a:t>
            </a:r>
            <a:r>
              <a:rPr lang="en-US" altLang="en-US" dirty="0" err="1">
                <a:solidFill>
                  <a:srgbClr val="000000"/>
                </a:solidFill>
              </a:rPr>
              <a:t>ve</a:t>
            </a:r>
            <a:r>
              <a:rPr lang="en-US" altLang="en-US" dirty="0">
                <a:solidFill>
                  <a:srgbClr val="000000"/>
                </a:solidFill>
              </a:rPr>
              <a:t> move to the left.</a:t>
            </a:r>
          </a:p>
        </p:txBody>
      </p:sp>
    </p:spTree>
    <p:extLst>
      <p:ext uri="{BB962C8B-B14F-4D97-AF65-F5344CB8AC3E}">
        <p14:creationId xmlns:p14="http://schemas.microsoft.com/office/powerpoint/2010/main" val="3528874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n-US" altLang="en-US" sz="2400" b="1"/>
              <a:t>Converting from IEEE format to the decimal floating point values</a:t>
            </a:r>
            <a:r>
              <a:rPr lang="en-US" altLang="en-US" sz="2400"/>
              <a:t>.</a:t>
            </a:r>
            <a:endParaRPr lang="en-US" altLang="en-US" sz="2400">
              <a:cs typeface="Courier New" panose="02070309020205020404" pitchFamily="49" charset="0"/>
            </a:endParaRPr>
          </a:p>
        </p:txBody>
      </p:sp>
      <p:sp>
        <p:nvSpPr>
          <p:cNvPr id="28675" name="Rectangle 3"/>
          <p:cNvSpPr>
            <a:spLocks noGrp="1" noChangeArrowheads="1"/>
          </p:cNvSpPr>
          <p:nvPr>
            <p:ph type="body" idx="1"/>
          </p:nvPr>
        </p:nvSpPr>
        <p:spPr/>
        <p:txBody>
          <a:bodyPr>
            <a:normAutofit fontScale="92500" lnSpcReduction="10000"/>
          </a:bodyPr>
          <a:lstStyle/>
          <a:p>
            <a:pPr algn="just" eaLnBrk="1" hangingPunct="1">
              <a:lnSpc>
                <a:spcPct val="90000"/>
              </a:lnSpc>
              <a:buFont typeface="Wingdings" panose="05000000000000000000" pitchFamily="2" charset="2"/>
              <a:buNone/>
            </a:pPr>
            <a:r>
              <a:rPr lang="en-US" altLang="en-US">
                <a:solidFill>
                  <a:srgbClr val="000000"/>
                </a:solidFill>
              </a:rPr>
              <a:t>Ex:  Convert the following 32 bit binary numbers to their decimal floating point equivalents.</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endParaRPr lang="en-US" altLang="en-US">
              <a:solidFill>
                <a:srgbClr val="000000"/>
              </a:solidFill>
            </a:endParaRPr>
          </a:p>
          <a:p>
            <a:pPr algn="just" eaLnBrk="1" hangingPunct="1">
              <a:lnSpc>
                <a:spcPct val="90000"/>
              </a:lnSpc>
              <a:buFont typeface="Wingdings" panose="05000000000000000000" pitchFamily="2" charset="2"/>
              <a:buNone/>
            </a:pPr>
            <a:r>
              <a:rPr lang="en-US" altLang="en-US">
                <a:solidFill>
                  <a:srgbClr val="000000"/>
                </a:solidFill>
              </a:rPr>
              <a:t>	   Sign		Exponent		Mantissa</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a:solidFill>
                  <a:srgbClr val="000000"/>
                </a:solidFill>
              </a:rPr>
              <a:t> </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a:solidFill>
                  <a:srgbClr val="000000"/>
                </a:solidFill>
              </a:rPr>
              <a:t>    a.	  1		01111101		010..0</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a:solidFill>
                  <a:srgbClr val="000000"/>
                </a:solidFill>
              </a:rPr>
              <a:t> </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r>
              <a:rPr lang="en-US" altLang="en-US">
                <a:solidFill>
                  <a:srgbClr val="000000"/>
                </a:solidFill>
              </a:rPr>
              <a:t>  </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br>
              <a:rPr lang="en-US" altLang="en-US">
                <a:solidFill>
                  <a:srgbClr val="000000"/>
                </a:solidFill>
              </a:rPr>
            </a:br>
            <a:endParaRPr lang="en-US" altLang="en-US">
              <a:solidFill>
                <a:srgbClr val="000000"/>
              </a:solidFill>
            </a:endParaRPr>
          </a:p>
        </p:txBody>
      </p:sp>
    </p:spTree>
    <p:extLst>
      <p:ext uri="{BB962C8B-B14F-4D97-AF65-F5344CB8AC3E}">
        <p14:creationId xmlns:p14="http://schemas.microsoft.com/office/powerpoint/2010/main" val="40218013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altLang="en-US" sz="2400" b="1"/>
              <a:t>Converting from IEEE format to the decimal floating point values</a:t>
            </a:r>
            <a:r>
              <a:rPr lang="en-US" altLang="en-US" sz="2400"/>
              <a:t>.</a:t>
            </a:r>
            <a:endParaRPr lang="en-US" altLang="en-US" sz="2400">
              <a:cs typeface="Courier New" panose="02070309020205020404" pitchFamily="49" charset="0"/>
            </a:endParaRPr>
          </a:p>
        </p:txBody>
      </p:sp>
      <p:sp>
        <p:nvSpPr>
          <p:cNvPr id="29699"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dirty="0">
                <a:solidFill>
                  <a:srgbClr val="000000"/>
                </a:solidFill>
              </a:rPr>
              <a:t>Step 1 Extract exponent (</a:t>
            </a:r>
            <a:r>
              <a:rPr lang="en-US" altLang="en-US" dirty="0" err="1">
                <a:solidFill>
                  <a:srgbClr val="000000"/>
                </a:solidFill>
              </a:rPr>
              <a:t>unbias</a:t>
            </a:r>
            <a:r>
              <a:rPr lang="en-US" altLang="en-US" dirty="0">
                <a:solidFill>
                  <a:srgbClr val="000000"/>
                </a:solidFill>
              </a:rPr>
              <a:t> exponent)</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br>
              <a:rPr lang="en-US" altLang="en-US" dirty="0">
                <a:solidFill>
                  <a:srgbClr val="000000"/>
                </a:solidFill>
              </a:rPr>
            </a:br>
            <a:r>
              <a:rPr lang="en-US" altLang="en-US" dirty="0">
                <a:solidFill>
                  <a:srgbClr val="000000"/>
                </a:solidFill>
              </a:rPr>
              <a:t>biased exponent =  01111101 =  125</a:t>
            </a:r>
          </a:p>
          <a:p>
            <a:pPr algn="just" eaLnBrk="1" hangingPunct="1">
              <a:buFont typeface="Wingdings" panose="05000000000000000000" pitchFamily="2" charset="2"/>
              <a:buNone/>
            </a:pPr>
            <a:endParaRPr lang="en-US" altLang="en-US" dirty="0">
              <a:solidFill>
                <a:srgbClr val="000000"/>
              </a:solidFill>
            </a:endParaRPr>
          </a:p>
          <a:p>
            <a:pPr algn="just" eaLnBrk="1" hangingPunct="1">
              <a:buFont typeface="Wingdings" panose="05000000000000000000" pitchFamily="2" charset="2"/>
              <a:buNone/>
            </a:pPr>
            <a:r>
              <a:rPr lang="en-US" altLang="en-US" dirty="0">
                <a:solidFill>
                  <a:srgbClr val="000000"/>
                </a:solidFill>
              </a:rPr>
              <a:t>     exponent:  125 - 127=     -2		</a:t>
            </a:r>
          </a:p>
          <a:p>
            <a:pPr algn="just" eaLnBrk="1" hangingPunct="1">
              <a:buFont typeface="Wingdings" panose="05000000000000000000" pitchFamily="2" charset="2"/>
              <a:buNone/>
            </a:pPr>
            <a:endParaRPr lang="en-US" altLang="en-US" dirty="0">
              <a:solidFill>
                <a:srgbClr val="000000"/>
              </a:solidFill>
            </a:endParaRPr>
          </a:p>
          <a:p>
            <a:pPr algn="just" eaLnBrk="1" hangingPunct="1">
              <a:buFont typeface="Wingdings" panose="05000000000000000000" pitchFamily="2" charset="2"/>
              <a:buNone/>
            </a:pPr>
            <a:endParaRPr lang="en-US" altLang="en-US" dirty="0">
              <a:solidFill>
                <a:srgbClr val="000000"/>
              </a:solidFill>
            </a:endParaRPr>
          </a:p>
        </p:txBody>
      </p:sp>
    </p:spTree>
    <p:extLst>
      <p:ext uri="{BB962C8B-B14F-4D97-AF65-F5344CB8AC3E}">
        <p14:creationId xmlns:p14="http://schemas.microsoft.com/office/powerpoint/2010/main" val="41077828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altLang="en-US" sz="2400" b="1"/>
              <a:t>Converting from IEEE format to the decimal floating point values</a:t>
            </a:r>
            <a:r>
              <a:rPr lang="en-US" altLang="en-US" sz="2400"/>
              <a:t>.</a:t>
            </a:r>
            <a:endParaRPr lang="en-US" altLang="en-US" sz="2400">
              <a:cs typeface="Courier New" panose="02070309020205020404" pitchFamily="49" charset="0"/>
            </a:endParaRPr>
          </a:p>
        </p:txBody>
      </p:sp>
      <p:sp>
        <p:nvSpPr>
          <p:cNvPr id="30723" name="Rectangle 3"/>
          <p:cNvSpPr>
            <a:spLocks noGrp="1" noChangeArrowheads="1"/>
          </p:cNvSpPr>
          <p:nvPr>
            <p:ph type="body" idx="1"/>
          </p:nvPr>
        </p:nvSpPr>
        <p:spPr/>
        <p:txBody>
          <a:bodyPr/>
          <a:lstStyle/>
          <a:p>
            <a:pPr algn="just" eaLnBrk="1" hangingPunct="1">
              <a:lnSpc>
                <a:spcPct val="90000"/>
              </a:lnSpc>
              <a:buFont typeface="Wingdings" panose="05000000000000000000" pitchFamily="2" charset="2"/>
              <a:buNone/>
            </a:pPr>
            <a:r>
              <a:rPr lang="en-US" altLang="en-US" dirty="0">
                <a:solidFill>
                  <a:srgbClr val="000000"/>
                </a:solidFill>
              </a:rPr>
              <a:t>Step 2 Write Normalized number</a:t>
            </a:r>
          </a:p>
          <a:p>
            <a:pPr algn="just" eaLnBrk="1" hangingPunct="1">
              <a:lnSpc>
                <a:spcPct val="90000"/>
              </a:lnSpc>
              <a:buFont typeface="Wingdings" panose="05000000000000000000" pitchFamily="2" charset="2"/>
              <a:buNone/>
            </a:pPr>
            <a:endParaRPr lang="en-US" altLang="en-US" dirty="0">
              <a:solidFill>
                <a:srgbClr val="000000"/>
              </a:solidFill>
            </a:endParaRPr>
          </a:p>
          <a:p>
            <a:pPr algn="just" eaLnBrk="1" hangingPunct="1">
              <a:lnSpc>
                <a:spcPct val="90000"/>
              </a:lnSpc>
              <a:buFont typeface="Wingdings" panose="05000000000000000000" pitchFamily="2" charset="2"/>
              <a:buNone/>
            </a:pPr>
            <a:r>
              <a:rPr lang="en-US" altLang="en-US" dirty="0">
                <a:solidFill>
                  <a:srgbClr val="000000"/>
                </a:solidFill>
              </a:rPr>
              <a:t>	1 . ____________  x   2  </a:t>
            </a:r>
            <a:r>
              <a:rPr lang="en-US" altLang="en-US" baseline="30000" dirty="0">
                <a:solidFill>
                  <a:srgbClr val="000000"/>
                </a:solidFill>
              </a:rPr>
              <a:t>----</a:t>
            </a:r>
            <a:r>
              <a:rPr lang="en-US" altLang="en-US" dirty="0">
                <a:solidFill>
                  <a:srgbClr val="000000"/>
                </a:solidFill>
              </a:rPr>
              <a:t> </a:t>
            </a:r>
            <a:r>
              <a:rPr lang="en-US" altLang="en-US" u="sng" dirty="0">
                <a:solidFill>
                  <a:srgbClr val="000000"/>
                </a:solidFill>
              </a:rPr>
              <a:t> </a:t>
            </a:r>
            <a:endParaRPr lang="en-US" altLang="en-US" dirty="0">
              <a:solidFill>
                <a:srgbClr val="000000"/>
              </a:solidFill>
            </a:endParaRPr>
          </a:p>
          <a:p>
            <a:pPr algn="just" eaLnBrk="1" hangingPunct="1">
              <a:lnSpc>
                <a:spcPct val="90000"/>
              </a:lnSpc>
              <a:buFont typeface="Wingdings" panose="05000000000000000000" pitchFamily="2" charset="2"/>
              <a:buNone/>
            </a:pPr>
            <a:endParaRPr lang="en-US" altLang="en-US" dirty="0">
              <a:solidFill>
                <a:srgbClr val="000000"/>
              </a:solidFill>
            </a:endParaRPr>
          </a:p>
          <a:p>
            <a:pPr algn="just" eaLnBrk="1" hangingPunct="1">
              <a:lnSpc>
                <a:spcPct val="90000"/>
              </a:lnSpc>
              <a:buFont typeface="Wingdings" panose="05000000000000000000" pitchFamily="2" charset="2"/>
              <a:buNone/>
            </a:pPr>
            <a:r>
              <a:rPr lang="en-US" altLang="en-US" dirty="0">
                <a:solidFill>
                  <a:srgbClr val="000000"/>
                </a:solidFill>
              </a:rPr>
              <a:t>	-1. 01  x 2 </a:t>
            </a:r>
            <a:r>
              <a:rPr lang="en-US" altLang="en-US" baseline="30000" dirty="0">
                <a:solidFill>
                  <a:srgbClr val="000000"/>
                </a:solidFill>
              </a:rPr>
              <a:t>–2</a:t>
            </a:r>
          </a:p>
          <a:p>
            <a:pPr algn="just" eaLnBrk="1" hangingPunct="1">
              <a:lnSpc>
                <a:spcPct val="90000"/>
              </a:lnSpc>
              <a:buFont typeface="Wingdings" panose="05000000000000000000" pitchFamily="2" charset="2"/>
              <a:buNone/>
            </a:pP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lnSpc>
                <a:spcPct val="90000"/>
              </a:lnSpc>
              <a:buFont typeface="Wingdings" panose="05000000000000000000" pitchFamily="2" charset="2"/>
              <a:buNone/>
            </a:pPr>
            <a:endParaRPr lang="en-US" altLang="en-US" dirty="0">
              <a:solidFill>
                <a:srgbClr val="000000"/>
              </a:solidFill>
              <a:cs typeface="Courier New" panose="02070309020205020404" pitchFamily="49" charset="0"/>
            </a:endParaRPr>
          </a:p>
          <a:p>
            <a:pPr algn="just" eaLnBrk="1" hangingPunct="1">
              <a:lnSpc>
                <a:spcPct val="90000"/>
              </a:lnSpc>
              <a:buFont typeface="Wingdings" panose="05000000000000000000" pitchFamily="2" charset="2"/>
              <a:buNone/>
            </a:pPr>
            <a:r>
              <a:rPr lang="en-US" altLang="en-US" dirty="0">
                <a:solidFill>
                  <a:srgbClr val="000000"/>
                </a:solidFill>
              </a:rPr>
              <a:t> </a:t>
            </a:r>
            <a:endParaRPr lang="en-US" altLang="en-US" dirty="0">
              <a:solidFill>
                <a:srgbClr val="000000"/>
              </a:solidFill>
              <a:cs typeface="Courier New" panose="02070309020205020404" pitchFamily="49" charset="0"/>
            </a:endParaRPr>
          </a:p>
        </p:txBody>
      </p:sp>
      <p:sp>
        <p:nvSpPr>
          <p:cNvPr id="30724" name="Text Box 4"/>
          <p:cNvSpPr txBox="1">
            <a:spLocks noChangeArrowheads="1"/>
          </p:cNvSpPr>
          <p:nvPr/>
        </p:nvSpPr>
        <p:spPr bwMode="auto">
          <a:xfrm>
            <a:off x="3962400" y="3429000"/>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a:solidFill>
                  <a:srgbClr val="000000"/>
                </a:solidFill>
                <a:latin typeface="Times New Roman" panose="02020603050405020304" pitchFamily="18" charset="0"/>
                <a:cs typeface="Times New Roman" panose="02020603050405020304" pitchFamily="18" charset="0"/>
              </a:defRPr>
            </a:lvl1pPr>
            <a:lvl2pPr marL="742950" indent="-285750" eaLnBrk="0" hangingPunct="0">
              <a:defRPr kumimoji="1" sz="3200">
                <a:solidFill>
                  <a:srgbClr val="000000"/>
                </a:solidFill>
                <a:latin typeface="Times New Roman" panose="02020603050405020304" pitchFamily="18" charset="0"/>
                <a:cs typeface="Times New Roman" panose="02020603050405020304" pitchFamily="18" charset="0"/>
              </a:defRPr>
            </a:lvl2pPr>
            <a:lvl3pPr marL="1143000" indent="-228600" eaLnBrk="0" hangingPunct="0">
              <a:defRPr kumimoji="1" sz="3200">
                <a:solidFill>
                  <a:srgbClr val="000000"/>
                </a:solidFill>
                <a:latin typeface="Times New Roman" panose="02020603050405020304" pitchFamily="18" charset="0"/>
                <a:cs typeface="Times New Roman" panose="02020603050405020304" pitchFamily="18" charset="0"/>
              </a:defRPr>
            </a:lvl3pPr>
            <a:lvl4pPr marL="1600200" indent="-228600" eaLnBrk="0" hangingPunct="0">
              <a:defRPr kumimoji="1" sz="3200">
                <a:solidFill>
                  <a:srgbClr val="000000"/>
                </a:solidFill>
                <a:latin typeface="Times New Roman" panose="02020603050405020304" pitchFamily="18" charset="0"/>
                <a:cs typeface="Times New Roman" panose="02020603050405020304" pitchFamily="18" charset="0"/>
              </a:defRPr>
            </a:lvl4pPr>
            <a:lvl5pPr marL="2057400" indent="-228600" eaLnBrk="0" hangingPunct="0">
              <a:defRPr kumimoji="1" sz="3200">
                <a:solidFill>
                  <a:srgbClr val="000000"/>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US" altLang="en-US" sz="2400">
                <a:solidFill>
                  <a:srgbClr val="FF0000"/>
                </a:solidFill>
              </a:rPr>
              <a:t>mantissa</a:t>
            </a:r>
          </a:p>
        </p:txBody>
      </p:sp>
      <p:sp>
        <p:nvSpPr>
          <p:cNvPr id="30725" name="Text Box 5"/>
          <p:cNvSpPr txBox="1">
            <a:spLocks noChangeArrowheads="1"/>
          </p:cNvSpPr>
          <p:nvPr/>
        </p:nvSpPr>
        <p:spPr bwMode="auto">
          <a:xfrm>
            <a:off x="6781800" y="2514601"/>
            <a:ext cx="1600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a:solidFill>
                  <a:srgbClr val="000000"/>
                </a:solidFill>
                <a:latin typeface="Times New Roman" panose="02020603050405020304" pitchFamily="18" charset="0"/>
                <a:cs typeface="Times New Roman" panose="02020603050405020304" pitchFamily="18" charset="0"/>
              </a:defRPr>
            </a:lvl1pPr>
            <a:lvl2pPr marL="742950" indent="-285750" eaLnBrk="0" hangingPunct="0">
              <a:defRPr kumimoji="1" sz="3200">
                <a:solidFill>
                  <a:srgbClr val="000000"/>
                </a:solidFill>
                <a:latin typeface="Times New Roman" panose="02020603050405020304" pitchFamily="18" charset="0"/>
                <a:cs typeface="Times New Roman" panose="02020603050405020304" pitchFamily="18" charset="0"/>
              </a:defRPr>
            </a:lvl2pPr>
            <a:lvl3pPr marL="1143000" indent="-228600" eaLnBrk="0" hangingPunct="0">
              <a:defRPr kumimoji="1" sz="3200">
                <a:solidFill>
                  <a:srgbClr val="000000"/>
                </a:solidFill>
                <a:latin typeface="Times New Roman" panose="02020603050405020304" pitchFamily="18" charset="0"/>
                <a:cs typeface="Times New Roman" panose="02020603050405020304" pitchFamily="18" charset="0"/>
              </a:defRPr>
            </a:lvl3pPr>
            <a:lvl4pPr marL="1600200" indent="-228600" eaLnBrk="0" hangingPunct="0">
              <a:defRPr kumimoji="1" sz="3200">
                <a:solidFill>
                  <a:srgbClr val="000000"/>
                </a:solidFill>
                <a:latin typeface="Times New Roman" panose="02020603050405020304" pitchFamily="18" charset="0"/>
                <a:cs typeface="Times New Roman" panose="02020603050405020304" pitchFamily="18" charset="0"/>
              </a:defRPr>
            </a:lvl4pPr>
            <a:lvl5pPr marL="2057400" indent="-228600" eaLnBrk="0" hangingPunct="0">
              <a:defRPr kumimoji="1" sz="3200">
                <a:solidFill>
                  <a:srgbClr val="000000"/>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US" altLang="en-US" sz="2000">
                <a:solidFill>
                  <a:srgbClr val="FF0000"/>
                </a:solidFill>
              </a:rPr>
              <a:t>    Exponent</a:t>
            </a:r>
          </a:p>
        </p:txBody>
      </p:sp>
    </p:spTree>
    <p:extLst>
      <p:ext uri="{BB962C8B-B14F-4D97-AF65-F5344CB8AC3E}">
        <p14:creationId xmlns:p14="http://schemas.microsoft.com/office/powerpoint/2010/main" val="39324903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altLang="en-US" sz="2400" b="1"/>
              <a:t>Converting from IEEE format to the decimal floating point values</a:t>
            </a:r>
            <a:r>
              <a:rPr lang="en-US" altLang="en-US" sz="2400"/>
              <a:t>.</a:t>
            </a:r>
            <a:endParaRPr lang="en-US" altLang="en-US" sz="2400">
              <a:cs typeface="Courier New" panose="02070309020205020404" pitchFamily="49" charset="0"/>
            </a:endParaRPr>
          </a:p>
        </p:txBody>
      </p:sp>
      <p:sp>
        <p:nvSpPr>
          <p:cNvPr id="31747"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dirty="0">
                <a:solidFill>
                  <a:srgbClr val="000000"/>
                </a:solidFill>
              </a:rPr>
              <a:t>Step 3:  Write the binary number (</a:t>
            </a:r>
            <a:r>
              <a:rPr lang="en-US" altLang="en-US" dirty="0" err="1">
                <a:solidFill>
                  <a:srgbClr val="000000"/>
                </a:solidFill>
              </a:rPr>
              <a:t>denormalize</a:t>
            </a:r>
            <a:r>
              <a:rPr lang="en-US" altLang="en-US" dirty="0">
                <a:solidFill>
                  <a:srgbClr val="000000"/>
                </a:solidFill>
              </a:rPr>
              <a:t> value from step2)</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			-0.0101</a:t>
            </a:r>
            <a:r>
              <a:rPr lang="en-US" altLang="en-US" sz="2900" baseline="-30000" dirty="0">
                <a:solidFill>
                  <a:srgbClr val="000000"/>
                </a:solidFill>
              </a:rPr>
              <a:t>2</a:t>
            </a: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 </a:t>
            </a:r>
          </a:p>
          <a:p>
            <a:pPr algn="just" eaLnBrk="1" hangingPunct="1">
              <a:buFont typeface="Wingdings" panose="05000000000000000000" pitchFamily="2" charset="2"/>
              <a:buNone/>
            </a:pPr>
            <a:r>
              <a:rPr lang="en-US" altLang="en-US" dirty="0">
                <a:solidFill>
                  <a:srgbClr val="000000"/>
                </a:solidFill>
              </a:rPr>
              <a:t>Step 4:  Convert binary number to FP equivalent</a:t>
            </a:r>
          </a:p>
          <a:p>
            <a:pPr algn="just" eaLnBrk="1" hangingPunct="1">
              <a:buFont typeface="Wingdings" panose="05000000000000000000" pitchFamily="2" charset="2"/>
              <a:buNone/>
            </a:pPr>
            <a:r>
              <a:rPr lang="en-US" altLang="en-US" dirty="0">
                <a:solidFill>
                  <a:srgbClr val="000000"/>
                </a:solidFill>
              </a:rPr>
              <a:t>	-0.0101</a:t>
            </a:r>
            <a:r>
              <a:rPr lang="en-US" altLang="en-US" sz="2900" baseline="-30000" dirty="0">
                <a:solidFill>
                  <a:srgbClr val="000000"/>
                </a:solidFill>
              </a:rPr>
              <a:t>2</a:t>
            </a:r>
            <a:r>
              <a:rPr lang="en-US" altLang="en-US" dirty="0">
                <a:solidFill>
                  <a:srgbClr val="000000"/>
                </a:solidFill>
              </a:rPr>
              <a:t> =   - ( 0.25 + 0.0625)   =   -0.3125</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endParaRPr lang="en-US" altLang="en-US" dirty="0">
              <a:solidFill>
                <a:srgbClr val="000000"/>
              </a:solidFill>
            </a:endParaRPr>
          </a:p>
        </p:txBody>
      </p:sp>
    </p:spTree>
    <p:extLst>
      <p:ext uri="{BB962C8B-B14F-4D97-AF65-F5344CB8AC3E}">
        <p14:creationId xmlns:p14="http://schemas.microsoft.com/office/powerpoint/2010/main" val="1751126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n-US" altLang="en-US" sz="2400" b="1"/>
              <a:t>Converting from IEEE format to the decimal floating point values</a:t>
            </a:r>
            <a:r>
              <a:rPr lang="en-US" altLang="en-US" sz="2400"/>
              <a:t>.</a:t>
            </a:r>
            <a:endParaRPr lang="en-US" altLang="en-US" sz="2400">
              <a:cs typeface="Courier New" panose="02070309020205020404" pitchFamily="49" charset="0"/>
            </a:endParaRPr>
          </a:p>
        </p:txBody>
      </p:sp>
      <p:sp>
        <p:nvSpPr>
          <p:cNvPr id="32771" name="Rectangle 3"/>
          <p:cNvSpPr>
            <a:spLocks noGrp="1" noChangeArrowheads="1"/>
          </p:cNvSpPr>
          <p:nvPr>
            <p:ph type="body" idx="1"/>
          </p:nvPr>
        </p:nvSpPr>
        <p:spPr/>
        <p:txBody>
          <a:bodyPr/>
          <a:lstStyle/>
          <a:p>
            <a:pPr algn="just" eaLnBrk="1" hangingPunct="1">
              <a:buFont typeface="Wingdings" panose="05000000000000000000" pitchFamily="2" charset="2"/>
              <a:buNone/>
            </a:pPr>
            <a:br>
              <a:rPr lang="en-US" altLang="en-US">
                <a:solidFill>
                  <a:srgbClr val="000000"/>
                </a:solidFill>
              </a:rPr>
            </a:br>
            <a:r>
              <a:rPr lang="en-US" altLang="en-US">
                <a:solidFill>
                  <a:srgbClr val="000000"/>
                </a:solidFill>
              </a:rPr>
              <a:t>Ex: Convert the following 32 bit binary numbers to their decimal floating point equivalents.</a:t>
            </a:r>
          </a:p>
          <a:p>
            <a:pPr algn="just" eaLnBrk="1" hangingPunct="1">
              <a:buFont typeface="Wingdings" panose="05000000000000000000" pitchFamily="2" charset="2"/>
              <a:buNone/>
            </a:pPr>
            <a:endParaRPr lang="en-US" altLang="en-US">
              <a:solidFill>
                <a:srgbClr val="000000"/>
              </a:solidFill>
            </a:endParaRPr>
          </a:p>
          <a:p>
            <a:pPr algn="just" eaLnBrk="1" hangingPunct="1">
              <a:buFont typeface="Wingdings" panose="05000000000000000000" pitchFamily="2" charset="2"/>
              <a:buNone/>
            </a:pPr>
            <a:r>
              <a:rPr lang="en-US" altLang="en-US">
                <a:solidFill>
                  <a:srgbClr val="000000"/>
                </a:solidFill>
              </a:rPr>
              <a:t> 	</a:t>
            </a:r>
            <a:r>
              <a:rPr lang="en-US" altLang="en-US" u="sng">
                <a:solidFill>
                  <a:srgbClr val="000000"/>
                </a:solidFill>
              </a:rPr>
              <a:t>Sign</a:t>
            </a:r>
            <a:r>
              <a:rPr lang="en-US" altLang="en-US">
                <a:solidFill>
                  <a:srgbClr val="000000"/>
                </a:solidFill>
              </a:rPr>
              <a:t>	</a:t>
            </a:r>
            <a:r>
              <a:rPr lang="en-US" altLang="en-US" u="sng">
                <a:solidFill>
                  <a:srgbClr val="000000"/>
                </a:solidFill>
              </a:rPr>
              <a:t>Exponent</a:t>
            </a:r>
            <a:r>
              <a:rPr lang="en-US" altLang="en-US">
                <a:solidFill>
                  <a:srgbClr val="000000"/>
                </a:solidFill>
              </a:rPr>
              <a:t>		</a:t>
            </a:r>
            <a:r>
              <a:rPr lang="en-US" altLang="en-US" u="sng">
                <a:solidFill>
                  <a:srgbClr val="000000"/>
                </a:solidFill>
              </a:rPr>
              <a:t>Mantissa</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	0		10000011		1101010..0</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 </a:t>
            </a:r>
            <a:endParaRPr lang="en-US" altLang="en-US">
              <a:solidFill>
                <a:srgbClr val="000000"/>
              </a:solidFill>
              <a:latin typeface="Courier New" panose="02070309020205020404" pitchFamily="49" charset="0"/>
              <a:cs typeface="Courier New" panose="02070309020205020404" pitchFamily="49" charset="0"/>
            </a:endParaRPr>
          </a:p>
        </p:txBody>
      </p:sp>
    </p:spTree>
    <p:extLst>
      <p:ext uri="{BB962C8B-B14F-4D97-AF65-F5344CB8AC3E}">
        <p14:creationId xmlns:p14="http://schemas.microsoft.com/office/powerpoint/2010/main" val="2089432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altLang="en-US" sz="2400" b="1"/>
              <a:t>Converting from IEEE format to the decimal floating point values</a:t>
            </a:r>
            <a:r>
              <a:rPr lang="en-US" altLang="en-US" sz="2400"/>
              <a:t>.</a:t>
            </a:r>
            <a:endParaRPr lang="en-US" altLang="en-US" sz="2400">
              <a:cs typeface="Courier New" panose="02070309020205020404" pitchFamily="49" charset="0"/>
            </a:endParaRPr>
          </a:p>
        </p:txBody>
      </p:sp>
      <p:sp>
        <p:nvSpPr>
          <p:cNvPr id="33795"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a:solidFill>
                  <a:srgbClr val="000000"/>
                </a:solidFill>
              </a:rPr>
              <a:t>Step 1 Extract exponent (unbias exponent)</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br>
              <a:rPr lang="en-US" altLang="en-US">
                <a:solidFill>
                  <a:srgbClr val="000000"/>
                </a:solidFill>
              </a:rPr>
            </a:br>
            <a:r>
              <a:rPr lang="en-US" altLang="en-US">
                <a:solidFill>
                  <a:srgbClr val="000000"/>
                </a:solidFill>
              </a:rPr>
              <a:t>biased exponent =  10000011 =  131</a:t>
            </a:r>
          </a:p>
          <a:p>
            <a:pPr algn="just" eaLnBrk="1" hangingPunct="1">
              <a:buFont typeface="Wingdings" panose="05000000000000000000" pitchFamily="2" charset="2"/>
              <a:buNone/>
            </a:pPr>
            <a:endParaRPr lang="en-US" altLang="en-US">
              <a:solidFill>
                <a:srgbClr val="000000"/>
              </a:solidFill>
            </a:endParaRPr>
          </a:p>
          <a:p>
            <a:pPr algn="just" eaLnBrk="1" hangingPunct="1">
              <a:buFont typeface="Wingdings" panose="05000000000000000000" pitchFamily="2" charset="2"/>
              <a:buNone/>
            </a:pPr>
            <a:r>
              <a:rPr lang="en-US" altLang="en-US">
                <a:solidFill>
                  <a:srgbClr val="000000"/>
                </a:solidFill>
              </a:rPr>
              <a:t>     exponent:  131 - 127=    4		</a:t>
            </a:r>
          </a:p>
          <a:p>
            <a:pPr algn="just" eaLnBrk="1" hangingPunct="1">
              <a:buFont typeface="Wingdings" panose="05000000000000000000" pitchFamily="2" charset="2"/>
              <a:buNone/>
            </a:pPr>
            <a:endParaRPr lang="en-US" altLang="en-US">
              <a:solidFill>
                <a:srgbClr val="000000"/>
              </a:solidFill>
            </a:endParaRPr>
          </a:p>
          <a:p>
            <a:pPr algn="just" eaLnBrk="1" hangingPunct="1">
              <a:buFont typeface="Wingdings" panose="05000000000000000000" pitchFamily="2" charset="2"/>
              <a:buNone/>
            </a:pPr>
            <a:endParaRPr lang="en-US" altLang="en-US">
              <a:solidFill>
                <a:srgbClr val="000000"/>
              </a:solidFill>
            </a:endParaRPr>
          </a:p>
        </p:txBody>
      </p:sp>
    </p:spTree>
    <p:extLst>
      <p:ext uri="{BB962C8B-B14F-4D97-AF65-F5344CB8AC3E}">
        <p14:creationId xmlns:p14="http://schemas.microsoft.com/office/powerpoint/2010/main" val="27192519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altLang="en-US" sz="2400" b="1"/>
              <a:t>Converting from IEEE format to the decimal floating point values</a:t>
            </a:r>
            <a:r>
              <a:rPr lang="en-US" altLang="en-US" sz="2400"/>
              <a:t>.</a:t>
            </a:r>
            <a:endParaRPr lang="en-US" altLang="en-US" sz="2400">
              <a:cs typeface="Courier New" panose="02070309020205020404" pitchFamily="49" charset="0"/>
            </a:endParaRPr>
          </a:p>
        </p:txBody>
      </p:sp>
      <p:sp>
        <p:nvSpPr>
          <p:cNvPr id="34819" name="Rectangle 3"/>
          <p:cNvSpPr>
            <a:spLocks noGrp="1" noChangeArrowheads="1"/>
          </p:cNvSpPr>
          <p:nvPr>
            <p:ph type="body" idx="1"/>
          </p:nvPr>
        </p:nvSpPr>
        <p:spPr/>
        <p:txBody>
          <a:bodyPr/>
          <a:lstStyle/>
          <a:p>
            <a:pPr algn="just" eaLnBrk="1" hangingPunct="1">
              <a:buFont typeface="Wingdings" panose="05000000000000000000" pitchFamily="2" charset="2"/>
              <a:buNone/>
            </a:pPr>
            <a:r>
              <a:rPr lang="en-US" altLang="en-US">
                <a:solidFill>
                  <a:srgbClr val="000000"/>
                </a:solidFill>
              </a:rPr>
              <a:t>Step 2 Write Normalized number</a:t>
            </a:r>
          </a:p>
          <a:p>
            <a:pPr algn="just" eaLnBrk="1" hangingPunct="1">
              <a:buFont typeface="Wingdings" panose="05000000000000000000" pitchFamily="2" charset="2"/>
              <a:buNone/>
            </a:pPr>
            <a:endParaRPr lang="en-US" altLang="en-US">
              <a:solidFill>
                <a:srgbClr val="000000"/>
              </a:solidFill>
            </a:endParaRPr>
          </a:p>
          <a:p>
            <a:pPr algn="just" eaLnBrk="1" hangingPunct="1">
              <a:buFont typeface="Wingdings" panose="05000000000000000000" pitchFamily="2" charset="2"/>
              <a:buNone/>
            </a:pPr>
            <a:r>
              <a:rPr lang="en-US" altLang="en-US">
                <a:solidFill>
                  <a:srgbClr val="000000"/>
                </a:solidFill>
              </a:rPr>
              <a:t>	1 . ____________  x   2  </a:t>
            </a:r>
            <a:r>
              <a:rPr lang="en-US" altLang="en-US" baseline="30000">
                <a:solidFill>
                  <a:srgbClr val="000000"/>
                </a:solidFill>
              </a:rPr>
              <a:t>----</a:t>
            </a:r>
            <a:r>
              <a:rPr lang="en-US" altLang="en-US">
                <a:solidFill>
                  <a:srgbClr val="000000"/>
                </a:solidFill>
              </a:rPr>
              <a:t> </a:t>
            </a:r>
            <a:r>
              <a:rPr lang="en-US" altLang="en-US" u="sng">
                <a:solidFill>
                  <a:srgbClr val="000000"/>
                </a:solidFill>
              </a:rPr>
              <a:t> </a:t>
            </a:r>
            <a:endParaRPr lang="en-US" altLang="en-US">
              <a:solidFill>
                <a:srgbClr val="000000"/>
              </a:solidFill>
            </a:endParaRPr>
          </a:p>
          <a:p>
            <a:pPr algn="just" eaLnBrk="1" hangingPunct="1">
              <a:buFont typeface="Wingdings" panose="05000000000000000000" pitchFamily="2" charset="2"/>
              <a:buNone/>
            </a:pPr>
            <a:endParaRPr lang="en-US" altLang="en-US">
              <a:solidFill>
                <a:srgbClr val="000000"/>
              </a:solidFill>
            </a:endParaRPr>
          </a:p>
          <a:p>
            <a:pPr algn="just" eaLnBrk="1" hangingPunct="1">
              <a:buFont typeface="Wingdings" panose="05000000000000000000" pitchFamily="2" charset="2"/>
              <a:buNone/>
            </a:pPr>
            <a:r>
              <a:rPr lang="en-US" altLang="en-US">
                <a:solidFill>
                  <a:srgbClr val="000000"/>
                </a:solidFill>
              </a:rPr>
              <a:t>	1. 110101  x 2 </a:t>
            </a:r>
            <a:r>
              <a:rPr lang="en-US" altLang="en-US" baseline="30000">
                <a:solidFill>
                  <a:srgbClr val="000000"/>
                </a:solidFill>
              </a:rPr>
              <a:t>4</a:t>
            </a:r>
            <a:endParaRPr lang="en-US" altLang="en-US">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a:solidFill>
                  <a:srgbClr val="000000"/>
                </a:solidFill>
              </a:rPr>
              <a:t> </a:t>
            </a:r>
            <a:endParaRPr lang="en-US" altLang="en-US">
              <a:solidFill>
                <a:srgbClr val="000000"/>
              </a:solidFill>
              <a:latin typeface="Courier New" panose="02070309020205020404" pitchFamily="49" charset="0"/>
              <a:cs typeface="Courier New" panose="02070309020205020404" pitchFamily="49" charset="0"/>
            </a:endParaRPr>
          </a:p>
        </p:txBody>
      </p:sp>
      <p:sp>
        <p:nvSpPr>
          <p:cNvPr id="34820" name="Text Box 4"/>
          <p:cNvSpPr txBox="1">
            <a:spLocks noChangeArrowheads="1"/>
          </p:cNvSpPr>
          <p:nvPr/>
        </p:nvSpPr>
        <p:spPr bwMode="auto">
          <a:xfrm>
            <a:off x="3962400" y="3429000"/>
            <a:ext cx="1981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a:solidFill>
                  <a:srgbClr val="000000"/>
                </a:solidFill>
                <a:latin typeface="Times New Roman" panose="02020603050405020304" pitchFamily="18" charset="0"/>
                <a:cs typeface="Times New Roman" panose="02020603050405020304" pitchFamily="18" charset="0"/>
              </a:defRPr>
            </a:lvl1pPr>
            <a:lvl2pPr marL="742950" indent="-285750" eaLnBrk="0" hangingPunct="0">
              <a:defRPr kumimoji="1" sz="3200">
                <a:solidFill>
                  <a:srgbClr val="000000"/>
                </a:solidFill>
                <a:latin typeface="Times New Roman" panose="02020603050405020304" pitchFamily="18" charset="0"/>
                <a:cs typeface="Times New Roman" panose="02020603050405020304" pitchFamily="18" charset="0"/>
              </a:defRPr>
            </a:lvl2pPr>
            <a:lvl3pPr marL="1143000" indent="-228600" eaLnBrk="0" hangingPunct="0">
              <a:defRPr kumimoji="1" sz="3200">
                <a:solidFill>
                  <a:srgbClr val="000000"/>
                </a:solidFill>
                <a:latin typeface="Times New Roman" panose="02020603050405020304" pitchFamily="18" charset="0"/>
                <a:cs typeface="Times New Roman" panose="02020603050405020304" pitchFamily="18" charset="0"/>
              </a:defRPr>
            </a:lvl3pPr>
            <a:lvl4pPr marL="1600200" indent="-228600" eaLnBrk="0" hangingPunct="0">
              <a:defRPr kumimoji="1" sz="3200">
                <a:solidFill>
                  <a:srgbClr val="000000"/>
                </a:solidFill>
                <a:latin typeface="Times New Roman" panose="02020603050405020304" pitchFamily="18" charset="0"/>
                <a:cs typeface="Times New Roman" panose="02020603050405020304" pitchFamily="18" charset="0"/>
              </a:defRPr>
            </a:lvl4pPr>
            <a:lvl5pPr marL="2057400" indent="-228600" eaLnBrk="0" hangingPunct="0">
              <a:defRPr kumimoji="1" sz="3200">
                <a:solidFill>
                  <a:srgbClr val="000000"/>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US" altLang="en-US" sz="2400">
                <a:solidFill>
                  <a:srgbClr val="FF0000"/>
                </a:solidFill>
              </a:rPr>
              <a:t>mantissa</a:t>
            </a:r>
          </a:p>
        </p:txBody>
      </p:sp>
      <p:sp>
        <p:nvSpPr>
          <p:cNvPr id="34821" name="Text Box 5"/>
          <p:cNvSpPr txBox="1">
            <a:spLocks noChangeArrowheads="1"/>
          </p:cNvSpPr>
          <p:nvPr/>
        </p:nvSpPr>
        <p:spPr bwMode="auto">
          <a:xfrm>
            <a:off x="6781800" y="2514601"/>
            <a:ext cx="1600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3200">
                <a:solidFill>
                  <a:srgbClr val="000000"/>
                </a:solidFill>
                <a:latin typeface="Times New Roman" panose="02020603050405020304" pitchFamily="18" charset="0"/>
                <a:cs typeface="Times New Roman" panose="02020603050405020304" pitchFamily="18" charset="0"/>
              </a:defRPr>
            </a:lvl1pPr>
            <a:lvl2pPr marL="742950" indent="-285750" eaLnBrk="0" hangingPunct="0">
              <a:defRPr kumimoji="1" sz="3200">
                <a:solidFill>
                  <a:srgbClr val="000000"/>
                </a:solidFill>
                <a:latin typeface="Times New Roman" panose="02020603050405020304" pitchFamily="18" charset="0"/>
                <a:cs typeface="Times New Roman" panose="02020603050405020304" pitchFamily="18" charset="0"/>
              </a:defRPr>
            </a:lvl2pPr>
            <a:lvl3pPr marL="1143000" indent="-228600" eaLnBrk="0" hangingPunct="0">
              <a:defRPr kumimoji="1" sz="3200">
                <a:solidFill>
                  <a:srgbClr val="000000"/>
                </a:solidFill>
                <a:latin typeface="Times New Roman" panose="02020603050405020304" pitchFamily="18" charset="0"/>
                <a:cs typeface="Times New Roman" panose="02020603050405020304" pitchFamily="18" charset="0"/>
              </a:defRPr>
            </a:lvl3pPr>
            <a:lvl4pPr marL="1600200" indent="-228600" eaLnBrk="0" hangingPunct="0">
              <a:defRPr kumimoji="1" sz="3200">
                <a:solidFill>
                  <a:srgbClr val="000000"/>
                </a:solidFill>
                <a:latin typeface="Times New Roman" panose="02020603050405020304" pitchFamily="18" charset="0"/>
                <a:cs typeface="Times New Roman" panose="02020603050405020304" pitchFamily="18" charset="0"/>
              </a:defRPr>
            </a:lvl4pPr>
            <a:lvl5pPr marL="2057400" indent="-228600" eaLnBrk="0" hangingPunct="0">
              <a:defRPr kumimoji="1" sz="3200">
                <a:solidFill>
                  <a:srgbClr val="000000"/>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kumimoji="1" sz="3200">
                <a:solidFill>
                  <a:srgbClr val="000000"/>
                </a:solidFill>
                <a:latin typeface="Times New Roman" panose="02020603050405020304" pitchFamily="18" charset="0"/>
                <a:cs typeface="Times New Roman" panose="02020603050405020304" pitchFamily="18" charset="0"/>
              </a:defRPr>
            </a:lvl9pPr>
          </a:lstStyle>
          <a:p>
            <a:pPr eaLnBrk="1" hangingPunct="1">
              <a:spcBef>
                <a:spcPct val="50000"/>
              </a:spcBef>
            </a:pPr>
            <a:r>
              <a:rPr lang="en-US" altLang="en-US" sz="2000">
                <a:solidFill>
                  <a:srgbClr val="FF0000"/>
                </a:solidFill>
              </a:rPr>
              <a:t>    Exponent</a:t>
            </a:r>
          </a:p>
        </p:txBody>
      </p:sp>
    </p:spTree>
    <p:extLst>
      <p:ext uri="{BB962C8B-B14F-4D97-AF65-F5344CB8AC3E}">
        <p14:creationId xmlns:p14="http://schemas.microsoft.com/office/powerpoint/2010/main" val="26296110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
          <p:cNvSpPr>
            <a:spLocks noGrp="1" noChangeArrowheads="1"/>
          </p:cNvSpPr>
          <p:nvPr>
            <p:ph type="title"/>
          </p:nvPr>
        </p:nvSpPr>
        <p:spPr/>
        <p:txBody>
          <a:bodyPr/>
          <a:lstStyle/>
          <a:p>
            <a:pPr eaLnBrk="1" hangingPunct="1"/>
            <a:r>
              <a:rPr lang="en-US" altLang="en-US" sz="2400" b="1"/>
              <a:t>Converting from IEEE format to the decimal floating point values</a:t>
            </a:r>
            <a:r>
              <a:rPr lang="en-US" altLang="en-US" sz="2400"/>
              <a:t>.</a:t>
            </a:r>
            <a:endParaRPr lang="en-US" altLang="en-US" sz="2400">
              <a:cs typeface="Courier New" panose="02070309020205020404" pitchFamily="49" charset="0"/>
            </a:endParaRPr>
          </a:p>
        </p:txBody>
      </p:sp>
      <p:sp>
        <p:nvSpPr>
          <p:cNvPr id="35843" name="Rectangle 0"/>
          <p:cNvSpPr>
            <a:spLocks noGrp="1" noChangeArrowheads="1"/>
          </p:cNvSpPr>
          <p:nvPr>
            <p:ph type="body" idx="1"/>
          </p:nvPr>
        </p:nvSpPr>
        <p:spPr>
          <a:xfrm>
            <a:off x="816166" y="1285799"/>
            <a:ext cx="10515600" cy="4351338"/>
          </a:xfrm>
        </p:spPr>
        <p:txBody>
          <a:bodyPr/>
          <a:lstStyle/>
          <a:p>
            <a:pPr algn="just" eaLnBrk="1" hangingPunct="1">
              <a:buFont typeface="Wingdings" panose="05000000000000000000" pitchFamily="2" charset="2"/>
              <a:buNone/>
            </a:pPr>
            <a:r>
              <a:rPr lang="en-US" altLang="en-US" dirty="0">
                <a:solidFill>
                  <a:srgbClr val="000000"/>
                </a:solidFill>
              </a:rPr>
              <a:t>Step 3  Write the binary number (denormailze value from step 2)</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			11101.01</a:t>
            </a:r>
            <a:r>
              <a:rPr lang="en-US" altLang="en-US" sz="2900" baseline="-30000" dirty="0">
                <a:solidFill>
                  <a:srgbClr val="000000"/>
                </a:solidFill>
              </a:rPr>
              <a:t>2</a:t>
            </a:r>
            <a:r>
              <a:rPr lang="en-US" altLang="en-US" dirty="0">
                <a:solidFill>
                  <a:srgbClr val="000000"/>
                </a:solidFill>
              </a:rPr>
              <a:t>	</a:t>
            </a:r>
            <a:endParaRPr lang="en-US" altLang="en-US" dirty="0">
              <a:solidFill>
                <a:srgbClr val="000000"/>
              </a:solidFill>
              <a:latin typeface="Courier New" panose="02070309020205020404" pitchFamily="49" charset="0"/>
              <a:cs typeface="Courier New" panose="02070309020205020404" pitchFamily="49" charset="0"/>
            </a:endParaRPr>
          </a:p>
          <a:p>
            <a:pPr algn="just" eaLnBrk="1" hangingPunct="1">
              <a:buFont typeface="Wingdings" panose="05000000000000000000" pitchFamily="2" charset="2"/>
              <a:buNone/>
            </a:pPr>
            <a:r>
              <a:rPr lang="en-US" altLang="en-US" dirty="0">
                <a:solidFill>
                  <a:srgbClr val="000000"/>
                </a:solidFill>
              </a:rPr>
              <a:t> </a:t>
            </a:r>
          </a:p>
          <a:p>
            <a:pPr algn="just" eaLnBrk="1" hangingPunct="1">
              <a:buFont typeface="Wingdings" panose="05000000000000000000" pitchFamily="2" charset="2"/>
              <a:buNone/>
            </a:pPr>
            <a:r>
              <a:rPr lang="en-US" altLang="en-US" dirty="0">
                <a:solidFill>
                  <a:srgbClr val="000000"/>
                </a:solidFill>
              </a:rPr>
              <a:t>Step 4 Convert binary number to FP equivalent ( add column values)</a:t>
            </a:r>
          </a:p>
          <a:p>
            <a:pPr algn="just" eaLnBrk="1" hangingPunct="1">
              <a:buFont typeface="Wingdings" panose="05000000000000000000" pitchFamily="2" charset="2"/>
              <a:buNone/>
            </a:pPr>
            <a:endParaRPr lang="en-US" altLang="en-US" dirty="0">
              <a:solidFill>
                <a:srgbClr val="000000"/>
              </a:solidFill>
            </a:endParaRPr>
          </a:p>
          <a:p>
            <a:pPr algn="just" eaLnBrk="1" hangingPunct="1">
              <a:buFont typeface="Wingdings" panose="05000000000000000000" pitchFamily="2" charset="2"/>
              <a:buNone/>
            </a:pPr>
            <a:r>
              <a:rPr lang="en-US" altLang="en-US" dirty="0">
                <a:solidFill>
                  <a:srgbClr val="000000"/>
                </a:solidFill>
              </a:rPr>
              <a:t>	11101.01</a:t>
            </a:r>
            <a:r>
              <a:rPr lang="en-US" altLang="en-US" sz="2900" baseline="-30000" dirty="0">
                <a:solidFill>
                  <a:srgbClr val="000000"/>
                </a:solidFill>
              </a:rPr>
              <a:t>2</a:t>
            </a:r>
            <a:r>
              <a:rPr lang="en-US" altLang="en-US" dirty="0">
                <a:solidFill>
                  <a:srgbClr val="000000"/>
                </a:solidFill>
              </a:rPr>
              <a:t> =  16 + 8 + 4 + 1 +  0.25    =   29.25</a:t>
            </a:r>
            <a:r>
              <a:rPr lang="en-US" altLang="en-US" sz="2900" baseline="-25000" dirty="0">
                <a:solidFill>
                  <a:srgbClr val="000000"/>
                </a:solidFill>
              </a:rPr>
              <a:t>10</a:t>
            </a:r>
            <a:endParaRPr lang="en-US" altLang="en-US" dirty="0">
              <a:solidFill>
                <a:srgbClr val="000000"/>
              </a:solidFill>
            </a:endParaRPr>
          </a:p>
        </p:txBody>
      </p:sp>
      <p:sp>
        <p:nvSpPr>
          <p:cNvPr id="2" name="Rectangle 1"/>
          <p:cNvSpPr/>
          <p:nvPr/>
        </p:nvSpPr>
        <p:spPr>
          <a:xfrm>
            <a:off x="2882747" y="4986565"/>
            <a:ext cx="6096000" cy="1754326"/>
          </a:xfrm>
          <a:prstGeom prst="rect">
            <a:avLst/>
          </a:prstGeom>
        </p:spPr>
        <p:txBody>
          <a:bodyPr>
            <a:spAutoFit/>
          </a:bodyPr>
          <a:lstStyle/>
          <a:p>
            <a:r>
              <a:rPr lang="en-US" dirty="0"/>
              <a:t>To multiply two numbers, given their logarithms, one just adds the characteristic (integer part) and the mantissa (fractional part). By contrast, to multiply two floating-point numbers, one adds the exponent (which is logarithmic) and </a:t>
            </a:r>
            <a:r>
              <a:rPr lang="en-US" i="1" dirty="0"/>
              <a:t>multiplies</a:t>
            </a:r>
            <a:r>
              <a:rPr lang="en-US" dirty="0"/>
              <a:t> the significand (which is linear). Using "mantissa" for both terms obscures this distinction.</a:t>
            </a:r>
          </a:p>
        </p:txBody>
      </p:sp>
    </p:spTree>
    <p:extLst>
      <p:ext uri="{BB962C8B-B14F-4D97-AF65-F5344CB8AC3E}">
        <p14:creationId xmlns:p14="http://schemas.microsoft.com/office/powerpoint/2010/main" val="5980543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66" name="Object 4"/>
          <p:cNvGraphicFramePr>
            <a:graphicFrameLocks noGrp="1" noChangeAspect="1"/>
          </p:cNvGraphicFramePr>
          <p:nvPr>
            <p:ph type="body" idx="1"/>
          </p:nvPr>
        </p:nvGraphicFramePr>
        <p:xfrm>
          <a:off x="2819401" y="762001"/>
          <a:ext cx="7142163" cy="5495925"/>
        </p:xfrm>
        <a:graphic>
          <a:graphicData uri="http://schemas.openxmlformats.org/presentationml/2006/ole">
            <mc:AlternateContent xmlns:mc="http://schemas.openxmlformats.org/markup-compatibility/2006">
              <mc:Choice xmlns:v="urn:schemas-microsoft-com:vml" Requires="v">
                <p:oleObj name="VISIO" r:id="rId3" imgW="7766304" imgH="5975604" progId="Visio.Drawing.6">
                  <p:embed/>
                </p:oleObj>
              </mc:Choice>
              <mc:Fallback>
                <p:oleObj name="VISIO" r:id="rId3" imgW="7766304" imgH="5975604" progId="Visio.Drawing.6">
                  <p:embed/>
                  <p:pic>
                    <p:nvPicPr>
                      <p:cNvPr id="36866"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9401" y="762001"/>
                        <a:ext cx="7142163" cy="5495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9640863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0823" y="365126"/>
            <a:ext cx="1548865" cy="712904"/>
          </a:xfrm>
          <a:solidFill>
            <a:srgbClr val="FFFF00"/>
          </a:solidFill>
        </p:spPr>
        <p:txBody>
          <a:bodyPr>
            <a:normAutofit/>
          </a:bodyPr>
          <a:lstStyle/>
          <a:p>
            <a:r>
              <a:rPr lang="en-US" sz="3600" dirty="0"/>
              <a:t>Part 2</a:t>
            </a:r>
            <a:endParaRPr lang="ar-SA" sz="3600" dirty="0"/>
          </a:p>
        </p:txBody>
      </p:sp>
      <p:sp>
        <p:nvSpPr>
          <p:cNvPr id="3" name="Content Placeholder 2"/>
          <p:cNvSpPr>
            <a:spLocks noGrp="1"/>
          </p:cNvSpPr>
          <p:nvPr>
            <p:ph idx="1"/>
          </p:nvPr>
        </p:nvSpPr>
        <p:spPr>
          <a:xfrm>
            <a:off x="2686250" y="2749651"/>
            <a:ext cx="6736883" cy="2303612"/>
          </a:xfrm>
        </p:spPr>
        <p:txBody>
          <a:bodyPr>
            <a:noAutofit/>
          </a:bodyPr>
          <a:lstStyle/>
          <a:p>
            <a:pPr marL="0" indent="0" algn="ctr">
              <a:buNone/>
            </a:pPr>
            <a:r>
              <a:rPr lang="en-US" sz="6000" dirty="0"/>
              <a:t>Computer Arithmetic </a:t>
            </a:r>
            <a:endParaRPr lang="ar-SA" sz="6000" dirty="0"/>
          </a:p>
        </p:txBody>
      </p:sp>
    </p:spTree>
    <p:extLst>
      <p:ext uri="{BB962C8B-B14F-4D97-AF65-F5344CB8AC3E}">
        <p14:creationId xmlns:p14="http://schemas.microsoft.com/office/powerpoint/2010/main" val="33226181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4"/>
          <p:cNvSpPr>
            <a:spLocks noGrp="1" noChangeArrowheads="1"/>
          </p:cNvSpPr>
          <p:nvPr>
            <p:ph type="sldNum"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50000"/>
              </a:spcBef>
              <a:buClrTx/>
              <a:buSzTx/>
              <a:buFontTx/>
              <a:buNone/>
            </a:pPr>
            <a:fld id="{19F35565-CFDE-4093-9230-E74FC4B08D71}" type="slidenum">
              <a:rPr kumimoji="0" lang="en-GB" altLang="en-US" sz="1400" b="0">
                <a:solidFill>
                  <a:srgbClr val="5E574E"/>
                </a:solidFill>
              </a:rPr>
              <a:pPr>
                <a:spcBef>
                  <a:spcPct val="50000"/>
                </a:spcBef>
                <a:buClrTx/>
                <a:buSzTx/>
                <a:buFontTx/>
                <a:buNone/>
              </a:pPr>
              <a:t>36</a:t>
            </a:fld>
            <a:endParaRPr kumimoji="0" lang="en-GB" altLang="en-US" sz="1400" b="0">
              <a:solidFill>
                <a:srgbClr val="5E574E"/>
              </a:solidFill>
            </a:endParaRPr>
          </a:p>
        </p:txBody>
      </p:sp>
      <p:sp>
        <p:nvSpPr>
          <p:cNvPr id="7171" name="Rectangle 2"/>
          <p:cNvSpPr>
            <a:spLocks noGrp="1" noChangeArrowheads="1"/>
          </p:cNvSpPr>
          <p:nvPr>
            <p:ph type="title"/>
          </p:nvPr>
        </p:nvSpPr>
        <p:spPr/>
        <p:txBody>
          <a:bodyPr/>
          <a:lstStyle/>
          <a:p>
            <a:r>
              <a:rPr lang="en-US" altLang="zh-TW" sz="3200">
                <a:latin typeface="Arial Rounded MT Bold" panose="020F0704030504030204" pitchFamily="34" charset="0"/>
                <a:ea typeface="新細明體" pitchFamily="18" charset="-120"/>
              </a:rPr>
              <a:t>Arithmetic &amp; Logic Unit</a:t>
            </a:r>
          </a:p>
        </p:txBody>
      </p:sp>
      <p:sp>
        <p:nvSpPr>
          <p:cNvPr id="7172" name="Rectangle 3"/>
          <p:cNvSpPr>
            <a:spLocks noGrp="1" noChangeArrowheads="1"/>
          </p:cNvSpPr>
          <p:nvPr>
            <p:ph type="body" sz="half" idx="1"/>
          </p:nvPr>
        </p:nvSpPr>
        <p:spPr>
          <a:xfrm>
            <a:off x="1981200" y="1066800"/>
            <a:ext cx="8147050" cy="5638800"/>
          </a:xfrm>
        </p:spPr>
        <p:txBody>
          <a:bodyPr>
            <a:normAutofit/>
          </a:bodyPr>
          <a:lstStyle/>
          <a:p>
            <a:r>
              <a:rPr lang="en-US" altLang="zh-TW" sz="2400" b="0" dirty="0">
                <a:effectLst/>
                <a:latin typeface="Arial Rounded MT Bold" panose="020F0704030504030204" pitchFamily="34" charset="0"/>
                <a:ea typeface="新細明體" pitchFamily="18" charset="-120"/>
              </a:rPr>
              <a:t>Does the calculations</a:t>
            </a:r>
          </a:p>
          <a:p>
            <a:r>
              <a:rPr lang="en-US" altLang="zh-TW" sz="2400" b="0" dirty="0">
                <a:effectLst/>
                <a:latin typeface="Arial Rounded MT Bold" panose="020F0704030504030204" pitchFamily="34" charset="0"/>
                <a:ea typeface="新細明體" pitchFamily="18" charset="-120"/>
              </a:rPr>
              <a:t>Everything else in the computer is there to service this unit</a:t>
            </a:r>
          </a:p>
          <a:p>
            <a:r>
              <a:rPr lang="en-US" altLang="zh-TW" sz="2400" b="0" dirty="0">
                <a:effectLst/>
                <a:latin typeface="Arial Rounded MT Bold" panose="020F0704030504030204" pitchFamily="34" charset="0"/>
                <a:ea typeface="新細明體" pitchFamily="18" charset="-120"/>
              </a:rPr>
              <a:t>Handles integers</a:t>
            </a:r>
          </a:p>
          <a:p>
            <a:r>
              <a:rPr lang="en-US" altLang="zh-TW" sz="2400" b="0" dirty="0">
                <a:effectLst/>
                <a:latin typeface="Arial Rounded MT Bold" panose="020F0704030504030204" pitchFamily="34" charset="0"/>
                <a:ea typeface="新細明體" pitchFamily="18" charset="-120"/>
              </a:rPr>
              <a:t>May handle floating point (real) numbers</a:t>
            </a:r>
          </a:p>
          <a:p>
            <a:r>
              <a:rPr lang="en-US" altLang="zh-TW" sz="2400" b="0" dirty="0">
                <a:effectLst/>
                <a:latin typeface="Arial Rounded MT Bold" panose="020F0704030504030204" pitchFamily="34" charset="0"/>
                <a:ea typeface="新細明體" pitchFamily="18" charset="-120"/>
              </a:rPr>
              <a:t>May be separate FPU (</a:t>
            </a:r>
            <a:r>
              <a:rPr lang="en-US" altLang="zh-TW" sz="2400" b="0" dirty="0" err="1">
                <a:effectLst/>
                <a:latin typeface="Arial Rounded MT Bold" panose="020F0704030504030204" pitchFamily="34" charset="0"/>
                <a:ea typeface="新細明體" pitchFamily="18" charset="-120"/>
              </a:rPr>
              <a:t>maths</a:t>
            </a:r>
            <a:r>
              <a:rPr lang="en-US" altLang="zh-TW" sz="2400" b="0" dirty="0">
                <a:effectLst/>
                <a:latin typeface="Arial Rounded MT Bold" panose="020F0704030504030204" pitchFamily="34" charset="0"/>
                <a:ea typeface="新細明體" pitchFamily="18" charset="-120"/>
              </a:rPr>
              <a:t> co-processor)</a:t>
            </a:r>
          </a:p>
          <a:p>
            <a:r>
              <a:rPr lang="en-US" altLang="zh-TW" sz="2400" b="0" dirty="0">
                <a:effectLst/>
                <a:latin typeface="Arial Rounded MT Bold" panose="020F0704030504030204" pitchFamily="34" charset="0"/>
                <a:ea typeface="新細明體" pitchFamily="18" charset="-120"/>
              </a:rPr>
              <a:t>May be on chip separate FPU (486DX +)</a:t>
            </a:r>
          </a:p>
        </p:txBody>
      </p:sp>
      <p:pic>
        <p:nvPicPr>
          <p:cNvPr id="7173"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b="28885"/>
          <a:stretch>
            <a:fillRect/>
          </a:stretch>
        </p:blipFill>
        <p:spPr>
          <a:xfrm>
            <a:off x="1510282" y="4555000"/>
            <a:ext cx="4738118" cy="1662775"/>
          </a:xfrm>
          <a:noFill/>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174" name="Text Box 6"/>
          <p:cNvSpPr txBox="1">
            <a:spLocks noChangeArrowheads="1"/>
          </p:cNvSpPr>
          <p:nvPr/>
        </p:nvSpPr>
        <p:spPr bwMode="auto">
          <a:xfrm>
            <a:off x="6248400" y="5157788"/>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0"/>
              </a:spcBef>
              <a:buClrTx/>
              <a:buSzTx/>
              <a:buFontTx/>
              <a:buNone/>
            </a:pPr>
            <a:r>
              <a:rPr kumimoji="0" lang="en-US" altLang="zh-TW" b="0" dirty="0">
                <a:solidFill>
                  <a:srgbClr val="FF0066"/>
                </a:solidFill>
                <a:latin typeface="Times New Roman" panose="02020603050405020304" pitchFamily="18" charset="0"/>
                <a:ea typeface="新細明體" pitchFamily="18" charset="-120"/>
              </a:rPr>
              <a:t>Human: -1101.0101</a:t>
            </a:r>
            <a:r>
              <a:rPr kumimoji="0" lang="en-US" altLang="zh-TW" b="0" baseline="-25000" dirty="0">
                <a:solidFill>
                  <a:srgbClr val="FF0066"/>
                </a:solidFill>
                <a:latin typeface="Times New Roman" panose="02020603050405020304" pitchFamily="18" charset="0"/>
                <a:ea typeface="新細明體" pitchFamily="18" charset="-120"/>
              </a:rPr>
              <a:t>2</a:t>
            </a:r>
            <a:r>
              <a:rPr kumimoji="0" lang="en-US" altLang="zh-TW" b="0" dirty="0">
                <a:solidFill>
                  <a:srgbClr val="FF0066"/>
                </a:solidFill>
                <a:latin typeface="Times New Roman" panose="02020603050405020304" pitchFamily="18" charset="0"/>
                <a:ea typeface="新細明體" pitchFamily="18" charset="-120"/>
              </a:rPr>
              <a:t> = -13.3125</a:t>
            </a:r>
            <a:r>
              <a:rPr kumimoji="0" lang="en-US" altLang="zh-TW" b="0" baseline="-25000" dirty="0">
                <a:solidFill>
                  <a:srgbClr val="FF0066"/>
                </a:solidFill>
                <a:latin typeface="Times New Roman" panose="02020603050405020304" pitchFamily="18" charset="0"/>
                <a:ea typeface="新細明體" pitchFamily="18" charset="-120"/>
              </a:rPr>
              <a:t>10</a:t>
            </a:r>
            <a:endParaRPr kumimoji="0" lang="en-US" altLang="zh-TW" b="0" dirty="0">
              <a:solidFill>
                <a:srgbClr val="FF0066"/>
              </a:solidFill>
              <a:latin typeface="Times New Roman" panose="02020603050405020304" pitchFamily="18" charset="0"/>
              <a:ea typeface="新細明體" pitchFamily="18" charset="-120"/>
            </a:endParaRPr>
          </a:p>
        </p:txBody>
      </p:sp>
    </p:spTree>
    <p:extLst>
      <p:ext uri="{BB962C8B-B14F-4D97-AF65-F5344CB8AC3E}">
        <p14:creationId xmlns:p14="http://schemas.microsoft.com/office/powerpoint/2010/main" val="148794305"/>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3"/>
          <p:cNvSpPr>
            <a:spLocks noGrp="1" noChangeArrowheads="1"/>
          </p:cNvSpPr>
          <p:nvPr>
            <p:ph type="sldNum"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50000"/>
              </a:spcBef>
              <a:buClrTx/>
              <a:buSzTx/>
              <a:buFontTx/>
              <a:buNone/>
            </a:pPr>
            <a:fld id="{C51A303D-57F4-4A21-89A5-D8718DECBEAE}" type="slidenum">
              <a:rPr kumimoji="0" lang="en-GB" altLang="en-US" sz="1400" b="0">
                <a:solidFill>
                  <a:srgbClr val="5E574E"/>
                </a:solidFill>
              </a:rPr>
              <a:pPr>
                <a:spcBef>
                  <a:spcPct val="50000"/>
                </a:spcBef>
                <a:buClrTx/>
                <a:buSzTx/>
                <a:buFontTx/>
                <a:buNone/>
              </a:pPr>
              <a:t>37</a:t>
            </a:fld>
            <a:endParaRPr kumimoji="0" lang="en-GB" altLang="en-US" sz="1400" b="0">
              <a:solidFill>
                <a:srgbClr val="5E574E"/>
              </a:solidFill>
            </a:endParaRPr>
          </a:p>
        </p:txBody>
      </p:sp>
      <p:sp>
        <p:nvSpPr>
          <p:cNvPr id="9219" name="Rectangle 2"/>
          <p:cNvSpPr>
            <a:spLocks noGrp="1" noChangeArrowheads="1"/>
          </p:cNvSpPr>
          <p:nvPr>
            <p:ph type="title"/>
          </p:nvPr>
        </p:nvSpPr>
        <p:spPr/>
        <p:txBody>
          <a:bodyPr/>
          <a:lstStyle/>
          <a:p>
            <a:r>
              <a:rPr lang="en-US" altLang="zh-TW" sz="3200">
                <a:latin typeface="Arial Rounded MT Bold" panose="020F0704030504030204" pitchFamily="34" charset="0"/>
                <a:ea typeface="新細明體" pitchFamily="18" charset="-120"/>
              </a:rPr>
              <a:t>Addition and Subtraction</a:t>
            </a:r>
          </a:p>
        </p:txBody>
      </p:sp>
      <p:sp>
        <p:nvSpPr>
          <p:cNvPr id="9220" name="Rectangle 3"/>
          <p:cNvSpPr>
            <a:spLocks noGrp="1" noChangeArrowheads="1"/>
          </p:cNvSpPr>
          <p:nvPr>
            <p:ph type="body" idx="1"/>
          </p:nvPr>
        </p:nvSpPr>
        <p:spPr/>
        <p:txBody>
          <a:bodyPr/>
          <a:lstStyle/>
          <a:p>
            <a:r>
              <a:rPr lang="en-US" altLang="zh-TW" b="0">
                <a:effectLst/>
                <a:latin typeface="Arial Rounded MT Bold" panose="020F0704030504030204" pitchFamily="34" charset="0"/>
                <a:ea typeface="新細明體" pitchFamily="18" charset="-120"/>
              </a:rPr>
              <a:t>Normal binary addition</a:t>
            </a:r>
          </a:p>
          <a:p>
            <a:r>
              <a:rPr lang="en-US" altLang="zh-TW" b="0">
                <a:effectLst/>
                <a:latin typeface="Arial Rounded MT Bold" panose="020F0704030504030204" pitchFamily="34" charset="0"/>
                <a:ea typeface="新細明體" pitchFamily="18" charset="-120"/>
              </a:rPr>
              <a:t>Monitor sign bit for overflow</a:t>
            </a:r>
          </a:p>
          <a:p>
            <a:endParaRPr lang="en-US" altLang="zh-TW" b="0">
              <a:effectLst/>
              <a:latin typeface="Arial Rounded MT Bold" panose="020F0704030504030204" pitchFamily="34" charset="0"/>
              <a:ea typeface="新細明體" pitchFamily="18" charset="-120"/>
            </a:endParaRPr>
          </a:p>
          <a:p>
            <a:r>
              <a:rPr lang="en-US" altLang="zh-TW" b="0">
                <a:effectLst/>
                <a:latin typeface="Arial Rounded MT Bold" panose="020F0704030504030204" pitchFamily="34" charset="0"/>
                <a:ea typeface="新細明體" pitchFamily="18" charset="-120"/>
              </a:rPr>
              <a:t>Take two’s complement of subtrahend and add to minuend</a:t>
            </a:r>
          </a:p>
          <a:p>
            <a:pPr lvl="1"/>
            <a:r>
              <a:rPr lang="en-US" altLang="zh-TW" b="0">
                <a:effectLst/>
                <a:latin typeface="Arial Rounded MT Bold" panose="020F0704030504030204" pitchFamily="34" charset="0"/>
                <a:ea typeface="新細明體" pitchFamily="18" charset="-120"/>
              </a:rPr>
              <a:t>i.e. a - b = a + (-b)</a:t>
            </a:r>
          </a:p>
          <a:p>
            <a:pPr lvl="1"/>
            <a:endParaRPr lang="en-US" altLang="zh-TW" b="0">
              <a:effectLst/>
              <a:latin typeface="Arial Rounded MT Bold" panose="020F0704030504030204" pitchFamily="34" charset="0"/>
              <a:ea typeface="新細明體" pitchFamily="18" charset="-120"/>
            </a:endParaRPr>
          </a:p>
          <a:p>
            <a:r>
              <a:rPr lang="en-US" altLang="zh-TW" b="0">
                <a:effectLst/>
                <a:latin typeface="Arial Rounded MT Bold" panose="020F0704030504030204" pitchFamily="34" charset="0"/>
                <a:ea typeface="新細明體" pitchFamily="18" charset="-120"/>
              </a:rPr>
              <a:t>So we only need addition and complement circuits</a:t>
            </a:r>
          </a:p>
        </p:txBody>
      </p:sp>
    </p:spTree>
    <p:extLst>
      <p:ext uri="{BB962C8B-B14F-4D97-AF65-F5344CB8AC3E}">
        <p14:creationId xmlns:p14="http://schemas.microsoft.com/office/powerpoint/2010/main" val="3695982809"/>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3"/>
          <p:cNvSpPr>
            <a:spLocks noGrp="1" noChangeArrowheads="1"/>
          </p:cNvSpPr>
          <p:nvPr>
            <p:ph type="sldNum"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50000"/>
              </a:spcBef>
              <a:buClrTx/>
              <a:buSzTx/>
              <a:buFontTx/>
              <a:buNone/>
            </a:pPr>
            <a:fld id="{39187171-2907-43B9-89BC-2461C9966901}" type="slidenum">
              <a:rPr kumimoji="0" lang="en-GB" altLang="en-US" sz="1400" b="0">
                <a:solidFill>
                  <a:srgbClr val="5E574E"/>
                </a:solidFill>
              </a:rPr>
              <a:pPr>
                <a:spcBef>
                  <a:spcPct val="50000"/>
                </a:spcBef>
                <a:buClrTx/>
                <a:buSzTx/>
                <a:buFontTx/>
                <a:buNone/>
              </a:pPr>
              <a:t>38</a:t>
            </a:fld>
            <a:endParaRPr kumimoji="0" lang="en-GB" altLang="en-US" sz="1400" b="0">
              <a:solidFill>
                <a:srgbClr val="5E574E"/>
              </a:solidFill>
            </a:endParaRPr>
          </a:p>
        </p:txBody>
      </p:sp>
      <p:sp>
        <p:nvSpPr>
          <p:cNvPr id="11267" name="Rectangle 2"/>
          <p:cNvSpPr>
            <a:spLocks noGrp="1" noChangeArrowheads="1"/>
          </p:cNvSpPr>
          <p:nvPr>
            <p:ph type="title"/>
          </p:nvPr>
        </p:nvSpPr>
        <p:spPr>
          <a:xfrm>
            <a:off x="607194" y="0"/>
            <a:ext cx="10515600" cy="1325563"/>
          </a:xfrm>
        </p:spPr>
        <p:txBody>
          <a:bodyPr/>
          <a:lstStyle/>
          <a:p>
            <a:r>
              <a:rPr lang="en-US" altLang="zh-TW" sz="3200" dirty="0">
                <a:latin typeface="Arial Rounded MT Bold" panose="020F0704030504030204" pitchFamily="34" charset="0"/>
                <a:ea typeface="新細明體" pitchFamily="18" charset="-120"/>
              </a:rPr>
              <a:t>Hardware for Addition and Subtraction</a:t>
            </a:r>
          </a:p>
        </p:txBody>
      </p:sp>
      <p:graphicFrame>
        <p:nvGraphicFramePr>
          <p:cNvPr id="11268" name="Object 4"/>
          <p:cNvGraphicFramePr>
            <a:graphicFrameLocks noGrp="1" noChangeAspect="1"/>
          </p:cNvGraphicFramePr>
          <p:nvPr>
            <p:ph idx="1"/>
          </p:nvPr>
        </p:nvGraphicFramePr>
        <p:xfrm>
          <a:off x="3613485" y="826168"/>
          <a:ext cx="6205537" cy="5638800"/>
        </p:xfrm>
        <a:graphic>
          <a:graphicData uri="http://schemas.openxmlformats.org/presentationml/2006/ole">
            <mc:AlternateContent xmlns:mc="http://schemas.openxmlformats.org/markup-compatibility/2006">
              <mc:Choice xmlns:v="urn:schemas-microsoft-com:vml" Requires="v">
                <p:oleObj name="點陣圖影像" r:id="rId3" imgW="8542857" imgH="7763959" progId="Paint.Picture">
                  <p:embed/>
                </p:oleObj>
              </mc:Choice>
              <mc:Fallback>
                <p:oleObj name="點陣圖影像" r:id="rId3" imgW="8542857" imgH="7763959" progId="Paint.Picture">
                  <p:embed/>
                  <p:pic>
                    <p:nvPicPr>
                      <p:cNvPr id="11268"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3485" y="826168"/>
                        <a:ext cx="6205537"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3584908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solidFill>
                  <a:srgbClr val="FF0000"/>
                </a:solidFill>
              </a:rPr>
              <a:t>Binary Arithmetic</a:t>
            </a:r>
            <a:endParaRPr lang="en-MY" dirty="0">
              <a:solidFill>
                <a:srgbClr val="FF0000"/>
              </a:solidFill>
            </a:endParaRPr>
          </a:p>
        </p:txBody>
      </p:sp>
      <p:pic>
        <p:nvPicPr>
          <p:cNvPr id="13315"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6600826" y="1323976"/>
            <a:ext cx="3756025" cy="1603375"/>
          </a:xfrm>
        </p:spPr>
      </p:pic>
      <p:sp>
        <p:nvSpPr>
          <p:cNvPr id="13316" name="Rectangle 4"/>
          <p:cNvSpPr>
            <a:spLocks noChangeArrowheads="1"/>
          </p:cNvSpPr>
          <p:nvPr/>
        </p:nvSpPr>
        <p:spPr bwMode="auto">
          <a:xfrm>
            <a:off x="1928813" y="1341438"/>
            <a:ext cx="4572000" cy="2030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4313" indent="-214313">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0"/>
              </a:spcBef>
              <a:buClrTx/>
              <a:buSzTx/>
              <a:buFont typeface="Arial" panose="020B0604020202020204" pitchFamily="34" charset="0"/>
              <a:buChar char="•"/>
            </a:pPr>
            <a:r>
              <a:rPr kumimoji="0" lang="en-MY" altLang="en-US" sz="1800" b="0">
                <a:latin typeface="Times New Roman" panose="02020603050405020304" pitchFamily="18" charset="0"/>
              </a:rPr>
              <a:t>The ALU of the Processor is used to perform arithmetic operations on binary numbers. The binary arithmetic is carried out in much the same manner as that on decimal numbers and it is much simpler for the reason that the operations are to be performed using only two numbers 0 and 1. </a:t>
            </a:r>
          </a:p>
        </p:txBody>
      </p:sp>
      <p:pic>
        <p:nvPicPr>
          <p:cNvPr id="13317"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63751" y="3729038"/>
            <a:ext cx="3179763" cy="93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672263" y="3644900"/>
            <a:ext cx="3136900"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9425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944" y="190048"/>
            <a:ext cx="10515600" cy="1325563"/>
          </a:xfrm>
        </p:spPr>
        <p:txBody>
          <a:bodyPr/>
          <a:lstStyle/>
          <a:p>
            <a:pPr>
              <a:defRPr/>
            </a:pPr>
            <a:r>
              <a:rPr lang="en-US" dirty="0"/>
              <a:t>Binary Addition Examples</a:t>
            </a:r>
          </a:p>
        </p:txBody>
      </p:sp>
      <p:graphicFrame>
        <p:nvGraphicFramePr>
          <p:cNvPr id="5" name="Content Placeholder 4"/>
          <p:cNvGraphicFramePr>
            <a:graphicFrameLocks noGrp="1"/>
          </p:cNvGraphicFramePr>
          <p:nvPr>
            <p:ph idx="1"/>
          </p:nvPr>
        </p:nvGraphicFramePr>
        <p:xfrm>
          <a:off x="2278799" y="1733100"/>
          <a:ext cx="2608263" cy="1462216"/>
        </p:xfrm>
        <a:graphic>
          <a:graphicData uri="http://schemas.openxmlformats.org/drawingml/2006/table">
            <a:tbl>
              <a:tblPr/>
              <a:tblGrid>
                <a:gridCol w="372609">
                  <a:extLst>
                    <a:ext uri="{9D8B030D-6E8A-4147-A177-3AD203B41FA5}">
                      <a16:colId xmlns:a16="http://schemas.microsoft.com/office/drawing/2014/main" val="20000"/>
                    </a:ext>
                  </a:extLst>
                </a:gridCol>
                <a:gridCol w="372609">
                  <a:extLst>
                    <a:ext uri="{9D8B030D-6E8A-4147-A177-3AD203B41FA5}">
                      <a16:colId xmlns:a16="http://schemas.microsoft.com/office/drawing/2014/main" val="20001"/>
                    </a:ext>
                  </a:extLst>
                </a:gridCol>
                <a:gridCol w="372609">
                  <a:extLst>
                    <a:ext uri="{9D8B030D-6E8A-4147-A177-3AD203B41FA5}">
                      <a16:colId xmlns:a16="http://schemas.microsoft.com/office/drawing/2014/main" val="20002"/>
                    </a:ext>
                  </a:extLst>
                </a:gridCol>
                <a:gridCol w="372609">
                  <a:extLst>
                    <a:ext uri="{9D8B030D-6E8A-4147-A177-3AD203B41FA5}">
                      <a16:colId xmlns:a16="http://schemas.microsoft.com/office/drawing/2014/main" val="20003"/>
                    </a:ext>
                  </a:extLst>
                </a:gridCol>
                <a:gridCol w="372609">
                  <a:extLst>
                    <a:ext uri="{9D8B030D-6E8A-4147-A177-3AD203B41FA5}">
                      <a16:colId xmlns:a16="http://schemas.microsoft.com/office/drawing/2014/main" val="20004"/>
                    </a:ext>
                  </a:extLst>
                </a:gridCol>
                <a:gridCol w="372609">
                  <a:extLst>
                    <a:ext uri="{9D8B030D-6E8A-4147-A177-3AD203B41FA5}">
                      <a16:colId xmlns:a16="http://schemas.microsoft.com/office/drawing/2014/main" val="20005"/>
                    </a:ext>
                  </a:extLst>
                </a:gridCol>
                <a:gridCol w="372609">
                  <a:extLst>
                    <a:ext uri="{9D8B030D-6E8A-4147-A177-3AD203B41FA5}">
                      <a16:colId xmlns:a16="http://schemas.microsoft.com/office/drawing/2014/main" val="20006"/>
                    </a:ext>
                  </a:extLst>
                </a:gridCol>
              </a:tblGrid>
              <a:tr h="365522">
                <a:tc>
                  <a:txBody>
                    <a:bodyPr/>
                    <a:lstStyle/>
                    <a:p>
                      <a:endParaRPr lang="en-US" sz="1800">
                        <a:effectLst/>
                      </a:endParaRPr>
                    </a:p>
                  </a:txBody>
                  <a:tcPr marL="91428" marR="91428" marT="45617" marB="45617" anchor="ctr">
                    <a:lnL>
                      <a:noFill/>
                    </a:lnL>
                    <a:lnR>
                      <a:noFill/>
                    </a:lnR>
                    <a:lnT>
                      <a:noFill/>
                    </a:lnT>
                    <a:lnB>
                      <a:noFill/>
                    </a:lnB>
                    <a:solidFill>
                      <a:srgbClr val="EFEFFF"/>
                    </a:solidFill>
                  </a:tcPr>
                </a:tc>
                <a:tc>
                  <a:txBody>
                    <a:bodyPr/>
                    <a:lstStyle/>
                    <a:p>
                      <a:r>
                        <a:rPr lang="en-US" sz="1800">
                          <a:effectLst/>
                        </a:rPr>
                        <a:t>1</a:t>
                      </a:r>
                    </a:p>
                  </a:txBody>
                  <a:tcPr marL="91428" marR="91428" marT="45617" marB="45617" anchor="ctr">
                    <a:lnL>
                      <a:noFill/>
                    </a:lnL>
                    <a:lnR>
                      <a:noFill/>
                    </a:lnR>
                    <a:lnT>
                      <a:noFill/>
                    </a:lnT>
                    <a:lnB>
                      <a:noFill/>
                    </a:lnB>
                    <a:solidFill>
                      <a:srgbClr val="EFEFFF"/>
                    </a:solidFill>
                  </a:tcPr>
                </a:tc>
                <a:tc>
                  <a:txBody>
                    <a:bodyPr/>
                    <a:lstStyle/>
                    <a:p>
                      <a:endParaRPr lang="en-US" sz="1800">
                        <a:effectLst/>
                      </a:endParaRPr>
                    </a:p>
                  </a:txBody>
                  <a:tcPr marL="91428" marR="91428" marT="45617" marB="45617" anchor="ctr">
                    <a:lnL>
                      <a:noFill/>
                    </a:lnL>
                    <a:lnR>
                      <a:noFill/>
                    </a:lnR>
                    <a:lnT>
                      <a:noFill/>
                    </a:lnT>
                    <a:lnB>
                      <a:noFill/>
                    </a:lnB>
                    <a:solidFill>
                      <a:srgbClr val="EFEFFF"/>
                    </a:solidFill>
                  </a:tcPr>
                </a:tc>
                <a:tc>
                  <a:txBody>
                    <a:bodyPr/>
                    <a:lstStyle/>
                    <a:p>
                      <a:endParaRPr lang="en-US" sz="1800">
                        <a:effectLst/>
                      </a:endParaRPr>
                    </a:p>
                  </a:txBody>
                  <a:tcPr marL="91428" marR="91428" marT="45617" marB="45617" anchor="ctr">
                    <a:lnL>
                      <a:noFill/>
                    </a:lnL>
                    <a:lnR>
                      <a:noFill/>
                    </a:lnR>
                    <a:lnT>
                      <a:noFill/>
                    </a:lnT>
                    <a:lnB>
                      <a:noFill/>
                    </a:lnB>
                    <a:solidFill>
                      <a:srgbClr val="EFEFFF"/>
                    </a:solidFill>
                  </a:tcPr>
                </a:tc>
                <a:tc>
                  <a:txBody>
                    <a:bodyPr/>
                    <a:lstStyle/>
                    <a:p>
                      <a:endParaRPr lang="en-US" sz="1800">
                        <a:effectLst/>
                      </a:endParaRPr>
                    </a:p>
                  </a:txBody>
                  <a:tcPr marL="91428" marR="91428" marT="45617" marB="45617" anchor="ctr">
                    <a:lnL>
                      <a:noFill/>
                    </a:lnL>
                    <a:lnR>
                      <a:noFill/>
                    </a:lnR>
                    <a:lnT>
                      <a:noFill/>
                    </a:lnT>
                    <a:lnB>
                      <a:noFill/>
                    </a:lnB>
                    <a:solidFill>
                      <a:srgbClr val="EFEFFF"/>
                    </a:solidFill>
                  </a:tcPr>
                </a:tc>
                <a:tc>
                  <a:txBody>
                    <a:bodyPr/>
                    <a:lstStyle/>
                    <a:p>
                      <a:r>
                        <a:rPr lang="en-US" sz="1800">
                          <a:effectLst/>
                        </a:rPr>
                        <a:t>1</a:t>
                      </a:r>
                    </a:p>
                  </a:txBody>
                  <a:tcPr marL="91428" marR="91428" marT="45617" marB="45617" anchor="ctr">
                    <a:lnL>
                      <a:noFill/>
                    </a:lnL>
                    <a:lnR>
                      <a:noFill/>
                    </a:lnR>
                    <a:lnT>
                      <a:noFill/>
                    </a:lnT>
                    <a:lnB>
                      <a:noFill/>
                    </a:lnB>
                    <a:solidFill>
                      <a:srgbClr val="EFEFFF"/>
                    </a:solidFill>
                  </a:tcPr>
                </a:tc>
                <a:tc>
                  <a:txBody>
                    <a:bodyPr/>
                    <a:lstStyle/>
                    <a:p>
                      <a:endParaRPr lang="en-US" sz="1800">
                        <a:effectLst/>
                      </a:endParaRPr>
                    </a:p>
                  </a:txBody>
                  <a:tcPr marL="91428" marR="91428" marT="45617" marB="45617" anchor="ctr">
                    <a:lnL>
                      <a:noFill/>
                    </a:lnL>
                    <a:lnR>
                      <a:noFill/>
                    </a:lnR>
                    <a:lnT>
                      <a:noFill/>
                    </a:lnT>
                    <a:lnB>
                      <a:noFill/>
                    </a:lnB>
                    <a:solidFill>
                      <a:srgbClr val="EFEFFF"/>
                    </a:solidFill>
                  </a:tcPr>
                </a:tc>
                <a:extLst>
                  <a:ext uri="{0D108BD9-81ED-4DB2-BD59-A6C34878D82A}">
                    <a16:rowId xmlns:a16="http://schemas.microsoft.com/office/drawing/2014/main" val="10000"/>
                  </a:ext>
                </a:extLst>
              </a:tr>
              <a:tr h="365522">
                <a:tc>
                  <a:txBody>
                    <a:bodyPr/>
                    <a:lstStyle/>
                    <a:p>
                      <a:endParaRPr lang="en-US" sz="1800">
                        <a:effectLst/>
                      </a:endParaRPr>
                    </a:p>
                  </a:txBody>
                  <a:tcPr marL="91428" marR="91428" marT="45617" marB="45617" anchor="ctr">
                    <a:lnL>
                      <a:noFill/>
                    </a:lnL>
                    <a:lnR>
                      <a:noFill/>
                    </a:lnR>
                    <a:lnT>
                      <a:noFill/>
                    </a:lnT>
                    <a:lnB>
                      <a:noFill/>
                    </a:lnB>
                    <a:solidFill>
                      <a:srgbClr val="EFEFFF"/>
                    </a:solidFill>
                  </a:tcPr>
                </a:tc>
                <a:tc>
                  <a:txBody>
                    <a:bodyPr/>
                    <a:lstStyle/>
                    <a:p>
                      <a:endParaRPr lang="en-US" sz="1800">
                        <a:effectLst/>
                      </a:endParaRPr>
                    </a:p>
                  </a:txBody>
                  <a:tcPr marL="91428" marR="91428" marT="45617" marB="45617" anchor="ctr">
                    <a:lnL>
                      <a:noFill/>
                    </a:lnL>
                    <a:lnR>
                      <a:noFill/>
                    </a:lnR>
                    <a:lnT>
                      <a:noFill/>
                    </a:lnT>
                    <a:lnB>
                      <a:noFill/>
                    </a:lnB>
                    <a:solidFill>
                      <a:srgbClr val="EFEFFF"/>
                    </a:solidFill>
                  </a:tcPr>
                </a:tc>
                <a:tc>
                  <a:txBody>
                    <a:bodyPr/>
                    <a:lstStyle/>
                    <a:p>
                      <a:r>
                        <a:rPr lang="en-US" sz="1800">
                          <a:effectLst/>
                        </a:rPr>
                        <a:t>1</a:t>
                      </a:r>
                    </a:p>
                  </a:txBody>
                  <a:tcPr marL="91428" marR="91428" marT="45617" marB="45617" anchor="ctr">
                    <a:lnL>
                      <a:noFill/>
                    </a:lnL>
                    <a:lnR>
                      <a:noFill/>
                    </a:lnR>
                    <a:lnT>
                      <a:noFill/>
                    </a:lnT>
                    <a:lnB>
                      <a:noFill/>
                    </a:lnB>
                    <a:solidFill>
                      <a:srgbClr val="EFEFFF"/>
                    </a:solidFill>
                  </a:tcPr>
                </a:tc>
                <a:tc>
                  <a:txBody>
                    <a:bodyPr/>
                    <a:lstStyle/>
                    <a:p>
                      <a:r>
                        <a:rPr lang="en-US" sz="1800">
                          <a:effectLst/>
                        </a:rPr>
                        <a:t>0</a:t>
                      </a:r>
                    </a:p>
                  </a:txBody>
                  <a:tcPr marL="91428" marR="91428" marT="45617" marB="45617" anchor="ctr">
                    <a:lnL>
                      <a:noFill/>
                    </a:lnL>
                    <a:lnR>
                      <a:noFill/>
                    </a:lnR>
                    <a:lnT>
                      <a:noFill/>
                    </a:lnT>
                    <a:lnB>
                      <a:noFill/>
                    </a:lnB>
                    <a:solidFill>
                      <a:srgbClr val="EFEFFF"/>
                    </a:solidFill>
                  </a:tcPr>
                </a:tc>
                <a:tc>
                  <a:txBody>
                    <a:bodyPr/>
                    <a:lstStyle/>
                    <a:p>
                      <a:r>
                        <a:rPr lang="en-US" sz="1800">
                          <a:effectLst/>
                        </a:rPr>
                        <a:t>0</a:t>
                      </a:r>
                    </a:p>
                  </a:txBody>
                  <a:tcPr marL="91428" marR="91428" marT="45617" marB="45617" anchor="ctr">
                    <a:lnL>
                      <a:noFill/>
                    </a:lnL>
                    <a:lnR>
                      <a:noFill/>
                    </a:lnR>
                    <a:lnT>
                      <a:noFill/>
                    </a:lnT>
                    <a:lnB>
                      <a:noFill/>
                    </a:lnB>
                    <a:solidFill>
                      <a:srgbClr val="EFEFFF"/>
                    </a:solidFill>
                  </a:tcPr>
                </a:tc>
                <a:tc>
                  <a:txBody>
                    <a:bodyPr/>
                    <a:lstStyle/>
                    <a:p>
                      <a:r>
                        <a:rPr lang="en-US" sz="1800">
                          <a:effectLst/>
                        </a:rPr>
                        <a:t>0</a:t>
                      </a:r>
                    </a:p>
                  </a:txBody>
                  <a:tcPr marL="91428" marR="91428" marT="45617" marB="45617" anchor="ctr">
                    <a:lnL>
                      <a:noFill/>
                    </a:lnL>
                    <a:lnR>
                      <a:noFill/>
                    </a:lnR>
                    <a:lnT>
                      <a:noFill/>
                    </a:lnT>
                    <a:lnB>
                      <a:noFill/>
                    </a:lnB>
                    <a:solidFill>
                      <a:srgbClr val="EFEFFF"/>
                    </a:solidFill>
                  </a:tcPr>
                </a:tc>
                <a:tc>
                  <a:txBody>
                    <a:bodyPr/>
                    <a:lstStyle/>
                    <a:p>
                      <a:r>
                        <a:rPr lang="en-US" sz="1800">
                          <a:effectLst/>
                        </a:rPr>
                        <a:t>1</a:t>
                      </a:r>
                    </a:p>
                  </a:txBody>
                  <a:tcPr marL="91428" marR="91428" marT="45617" marB="45617" anchor="ctr">
                    <a:lnL>
                      <a:noFill/>
                    </a:lnL>
                    <a:lnR>
                      <a:noFill/>
                    </a:lnR>
                    <a:lnT>
                      <a:noFill/>
                    </a:lnT>
                    <a:lnB>
                      <a:noFill/>
                    </a:lnB>
                    <a:solidFill>
                      <a:srgbClr val="EFEFFF"/>
                    </a:solidFill>
                  </a:tcPr>
                </a:tc>
                <a:extLst>
                  <a:ext uri="{0D108BD9-81ED-4DB2-BD59-A6C34878D82A}">
                    <a16:rowId xmlns:a16="http://schemas.microsoft.com/office/drawing/2014/main" val="10001"/>
                  </a:ext>
                </a:extLst>
              </a:tr>
              <a:tr h="365522">
                <a:tc>
                  <a:txBody>
                    <a:bodyPr/>
                    <a:lstStyle/>
                    <a:p>
                      <a:r>
                        <a:rPr lang="en-US" sz="1800">
                          <a:effectLst/>
                        </a:rPr>
                        <a:t>+</a:t>
                      </a:r>
                    </a:p>
                  </a:txBody>
                  <a:tcPr marL="91428" marR="91428" marT="45617" marB="4561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endParaRPr lang="en-US" sz="1800">
                        <a:effectLst/>
                      </a:endParaRPr>
                    </a:p>
                  </a:txBody>
                  <a:tcPr marL="91428" marR="91428" marT="45617" marB="4561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28" marR="91428" marT="45617" marB="4561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dirty="0">
                          <a:effectLst/>
                        </a:rPr>
                        <a:t>1</a:t>
                      </a:r>
                    </a:p>
                  </a:txBody>
                  <a:tcPr marL="91428" marR="91428" marT="45617" marB="4561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28" marR="91428" marT="45617" marB="4561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28" marR="91428" marT="45617" marB="4561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28" marR="91428" marT="45617" marB="4561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extLst>
                  <a:ext uri="{0D108BD9-81ED-4DB2-BD59-A6C34878D82A}">
                    <a16:rowId xmlns:a16="http://schemas.microsoft.com/office/drawing/2014/main" val="10002"/>
                  </a:ext>
                </a:extLst>
              </a:tr>
              <a:tr h="365522">
                <a:tc>
                  <a:txBody>
                    <a:bodyPr/>
                    <a:lstStyle/>
                    <a:p>
                      <a:endParaRPr lang="en-US" sz="1800">
                        <a:effectLst/>
                      </a:endParaRPr>
                    </a:p>
                  </a:txBody>
                  <a:tcPr marL="91428" marR="91428" marT="45617" marB="4561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28" marR="91428" marT="45617" marB="4561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28" marR="91428" marT="45617" marB="4561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28" marR="91428" marT="45617" marB="4561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28" marR="91428" marT="45617" marB="4561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28" marR="91428" marT="45617" marB="4561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dirty="0">
                          <a:effectLst/>
                        </a:rPr>
                        <a:t>0</a:t>
                      </a:r>
                    </a:p>
                  </a:txBody>
                  <a:tcPr marL="91428" marR="91428" marT="45617" marB="4561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extLst>
                  <a:ext uri="{0D108BD9-81ED-4DB2-BD59-A6C34878D82A}">
                    <a16:rowId xmlns:a16="http://schemas.microsoft.com/office/drawing/2014/main" val="10003"/>
                  </a:ext>
                </a:extLst>
              </a:tr>
            </a:tbl>
          </a:graphicData>
        </a:graphic>
      </p:graphicFrame>
      <p:sp>
        <p:nvSpPr>
          <p:cNvPr id="14369" name="Slide Number Placeholder 3"/>
          <p:cNvSpPr>
            <a:spLocks noGrp="1" noChangeArrowheads="1"/>
          </p:cNvSpPr>
          <p:nvPr>
            <p:ph type="sldNum" sz="quarter" idx="10"/>
          </p:nvPr>
        </p:nvSpPr>
        <p:spPr>
          <a:xfrm>
            <a:off x="1213586" y="6770236"/>
            <a:ext cx="27432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50000"/>
              </a:spcBef>
              <a:buClrTx/>
              <a:buSzTx/>
              <a:buFontTx/>
              <a:buNone/>
            </a:pPr>
            <a:fld id="{F6B157AA-A131-421A-91CB-28EC15CBE10C}" type="slidenum">
              <a:rPr kumimoji="0" lang="en-GB" altLang="en-US" sz="1400" b="0">
                <a:solidFill>
                  <a:srgbClr val="5E574E"/>
                </a:solidFill>
              </a:rPr>
              <a:pPr>
                <a:spcBef>
                  <a:spcPct val="50000"/>
                </a:spcBef>
                <a:buClrTx/>
                <a:buSzTx/>
                <a:buFontTx/>
                <a:buNone/>
              </a:pPr>
              <a:t>40</a:t>
            </a:fld>
            <a:endParaRPr kumimoji="0" lang="en-GB" altLang="en-US" sz="1400" b="0">
              <a:solidFill>
                <a:srgbClr val="5E574E"/>
              </a:solidFill>
            </a:endParaRPr>
          </a:p>
        </p:txBody>
      </p:sp>
      <p:graphicFrame>
        <p:nvGraphicFramePr>
          <p:cNvPr id="7" name="Table 6"/>
          <p:cNvGraphicFramePr>
            <a:graphicFrameLocks noGrp="1"/>
          </p:cNvGraphicFramePr>
          <p:nvPr/>
        </p:nvGraphicFramePr>
        <p:xfrm>
          <a:off x="6184049" y="1515611"/>
          <a:ext cx="2379664" cy="1714500"/>
        </p:xfrm>
        <a:graphic>
          <a:graphicData uri="http://schemas.openxmlformats.org/drawingml/2006/table">
            <a:tbl>
              <a:tblPr/>
              <a:tblGrid>
                <a:gridCol w="297458">
                  <a:extLst>
                    <a:ext uri="{9D8B030D-6E8A-4147-A177-3AD203B41FA5}">
                      <a16:colId xmlns:a16="http://schemas.microsoft.com/office/drawing/2014/main" val="20000"/>
                    </a:ext>
                  </a:extLst>
                </a:gridCol>
                <a:gridCol w="297458">
                  <a:extLst>
                    <a:ext uri="{9D8B030D-6E8A-4147-A177-3AD203B41FA5}">
                      <a16:colId xmlns:a16="http://schemas.microsoft.com/office/drawing/2014/main" val="20001"/>
                    </a:ext>
                  </a:extLst>
                </a:gridCol>
                <a:gridCol w="297458">
                  <a:extLst>
                    <a:ext uri="{9D8B030D-6E8A-4147-A177-3AD203B41FA5}">
                      <a16:colId xmlns:a16="http://schemas.microsoft.com/office/drawing/2014/main" val="20002"/>
                    </a:ext>
                  </a:extLst>
                </a:gridCol>
                <a:gridCol w="297458">
                  <a:extLst>
                    <a:ext uri="{9D8B030D-6E8A-4147-A177-3AD203B41FA5}">
                      <a16:colId xmlns:a16="http://schemas.microsoft.com/office/drawing/2014/main" val="20003"/>
                    </a:ext>
                  </a:extLst>
                </a:gridCol>
                <a:gridCol w="297458">
                  <a:extLst>
                    <a:ext uri="{9D8B030D-6E8A-4147-A177-3AD203B41FA5}">
                      <a16:colId xmlns:a16="http://schemas.microsoft.com/office/drawing/2014/main" val="20004"/>
                    </a:ext>
                  </a:extLst>
                </a:gridCol>
                <a:gridCol w="297458">
                  <a:extLst>
                    <a:ext uri="{9D8B030D-6E8A-4147-A177-3AD203B41FA5}">
                      <a16:colId xmlns:a16="http://schemas.microsoft.com/office/drawing/2014/main" val="20005"/>
                    </a:ext>
                  </a:extLst>
                </a:gridCol>
                <a:gridCol w="297458">
                  <a:extLst>
                    <a:ext uri="{9D8B030D-6E8A-4147-A177-3AD203B41FA5}">
                      <a16:colId xmlns:a16="http://schemas.microsoft.com/office/drawing/2014/main" val="20006"/>
                    </a:ext>
                  </a:extLst>
                </a:gridCol>
                <a:gridCol w="297458">
                  <a:extLst>
                    <a:ext uri="{9D8B030D-6E8A-4147-A177-3AD203B41FA5}">
                      <a16:colId xmlns:a16="http://schemas.microsoft.com/office/drawing/2014/main" val="20007"/>
                    </a:ext>
                  </a:extLst>
                </a:gridCol>
              </a:tblGrid>
              <a:tr h="428625">
                <a:tc>
                  <a:txBody>
                    <a:bodyPr/>
                    <a:lstStyle/>
                    <a:p>
                      <a:endParaRPr lang="en-US" sz="1800">
                        <a:effectLst/>
                      </a:endParaRPr>
                    </a:p>
                  </a:txBody>
                  <a:tcPr marL="91429" marR="91429" marT="45721" marB="45721" anchor="ctr">
                    <a:lnL>
                      <a:noFill/>
                    </a:lnL>
                    <a:lnR>
                      <a:noFill/>
                    </a:lnR>
                    <a:lnT>
                      <a:noFill/>
                    </a:lnT>
                    <a:lnB>
                      <a:noFill/>
                    </a:lnB>
                    <a:solidFill>
                      <a:srgbClr val="EFEFFF"/>
                    </a:solidFill>
                  </a:tcPr>
                </a:tc>
                <a:tc>
                  <a:txBody>
                    <a:bodyPr/>
                    <a:lstStyle/>
                    <a:p>
                      <a:r>
                        <a:rPr lang="en-US" sz="1800">
                          <a:effectLst/>
                        </a:rPr>
                        <a:t>1</a:t>
                      </a:r>
                    </a:p>
                  </a:txBody>
                  <a:tcPr marL="91429" marR="91429" marT="45721" marB="45721" anchor="ctr">
                    <a:lnL>
                      <a:noFill/>
                    </a:lnL>
                    <a:lnR>
                      <a:noFill/>
                    </a:lnR>
                    <a:lnT>
                      <a:noFill/>
                    </a:lnT>
                    <a:lnB>
                      <a:noFill/>
                    </a:lnB>
                    <a:solidFill>
                      <a:srgbClr val="EFEFFF"/>
                    </a:solidFill>
                  </a:tcPr>
                </a:tc>
                <a:tc>
                  <a:txBody>
                    <a:bodyPr/>
                    <a:lstStyle/>
                    <a:p>
                      <a:r>
                        <a:rPr lang="en-US" sz="1800">
                          <a:effectLst/>
                        </a:rPr>
                        <a:t>1</a:t>
                      </a:r>
                    </a:p>
                  </a:txBody>
                  <a:tcPr marL="91429" marR="91429" marT="45721" marB="45721" anchor="ctr">
                    <a:lnL>
                      <a:noFill/>
                    </a:lnL>
                    <a:lnR>
                      <a:noFill/>
                    </a:lnR>
                    <a:lnT>
                      <a:noFill/>
                    </a:lnT>
                    <a:lnB>
                      <a:noFill/>
                    </a:lnB>
                    <a:solidFill>
                      <a:srgbClr val="EFEFFF"/>
                    </a:solidFill>
                  </a:tcPr>
                </a:tc>
                <a:tc>
                  <a:txBody>
                    <a:bodyPr/>
                    <a:lstStyle/>
                    <a:p>
                      <a:r>
                        <a:rPr lang="en-US" sz="1800">
                          <a:effectLst/>
                        </a:rPr>
                        <a:t>1</a:t>
                      </a:r>
                    </a:p>
                  </a:txBody>
                  <a:tcPr marL="91429" marR="91429" marT="45721" marB="45721" anchor="ctr">
                    <a:lnL>
                      <a:noFill/>
                    </a:lnL>
                    <a:lnR>
                      <a:noFill/>
                    </a:lnR>
                    <a:lnT>
                      <a:noFill/>
                    </a:lnT>
                    <a:lnB>
                      <a:noFill/>
                    </a:lnB>
                    <a:solidFill>
                      <a:srgbClr val="EFEFFF"/>
                    </a:solidFill>
                  </a:tcPr>
                </a:tc>
                <a:tc>
                  <a:txBody>
                    <a:bodyPr/>
                    <a:lstStyle/>
                    <a:p>
                      <a:endParaRPr lang="en-US" sz="1800">
                        <a:effectLst/>
                      </a:endParaRPr>
                    </a:p>
                  </a:txBody>
                  <a:tcPr marL="91429" marR="91429" marT="45721" marB="45721" anchor="ctr">
                    <a:lnL>
                      <a:noFill/>
                    </a:lnL>
                    <a:lnR>
                      <a:noFill/>
                    </a:lnR>
                    <a:lnT>
                      <a:noFill/>
                    </a:lnT>
                    <a:lnB>
                      <a:noFill/>
                    </a:lnB>
                    <a:solidFill>
                      <a:srgbClr val="EFEFFF"/>
                    </a:solidFill>
                  </a:tcPr>
                </a:tc>
                <a:tc>
                  <a:txBody>
                    <a:bodyPr/>
                    <a:lstStyle/>
                    <a:p>
                      <a:endParaRPr lang="en-US" sz="1800">
                        <a:effectLst/>
                      </a:endParaRPr>
                    </a:p>
                  </a:txBody>
                  <a:tcPr marL="91429" marR="91429" marT="45721" marB="45721" anchor="ctr">
                    <a:lnL>
                      <a:noFill/>
                    </a:lnL>
                    <a:lnR>
                      <a:noFill/>
                    </a:lnR>
                    <a:lnT>
                      <a:noFill/>
                    </a:lnT>
                    <a:lnB>
                      <a:noFill/>
                    </a:lnB>
                    <a:solidFill>
                      <a:srgbClr val="EFEFFF"/>
                    </a:solidFill>
                  </a:tcPr>
                </a:tc>
                <a:tc>
                  <a:txBody>
                    <a:bodyPr/>
                    <a:lstStyle/>
                    <a:p>
                      <a:r>
                        <a:rPr lang="en-US" sz="1800">
                          <a:effectLst/>
                        </a:rPr>
                        <a:t>1</a:t>
                      </a:r>
                    </a:p>
                  </a:txBody>
                  <a:tcPr marL="91429" marR="91429" marT="45721" marB="45721" anchor="ctr">
                    <a:lnL>
                      <a:noFill/>
                    </a:lnL>
                    <a:lnR>
                      <a:noFill/>
                    </a:lnR>
                    <a:lnT>
                      <a:noFill/>
                    </a:lnT>
                    <a:lnB>
                      <a:noFill/>
                    </a:lnB>
                    <a:solidFill>
                      <a:srgbClr val="EFEFFF"/>
                    </a:solidFill>
                  </a:tcPr>
                </a:tc>
                <a:tc>
                  <a:txBody>
                    <a:bodyPr/>
                    <a:lstStyle/>
                    <a:p>
                      <a:endParaRPr lang="en-US" sz="1800">
                        <a:effectLst/>
                      </a:endParaRPr>
                    </a:p>
                  </a:txBody>
                  <a:tcPr marL="91429" marR="91429" marT="45721" marB="45721" anchor="ctr">
                    <a:lnL>
                      <a:noFill/>
                    </a:lnL>
                    <a:lnR>
                      <a:noFill/>
                    </a:lnR>
                    <a:lnT>
                      <a:noFill/>
                    </a:lnT>
                    <a:lnB>
                      <a:noFill/>
                    </a:lnB>
                    <a:solidFill>
                      <a:srgbClr val="EFEFFF"/>
                    </a:solidFill>
                  </a:tcPr>
                </a:tc>
                <a:extLst>
                  <a:ext uri="{0D108BD9-81ED-4DB2-BD59-A6C34878D82A}">
                    <a16:rowId xmlns:a16="http://schemas.microsoft.com/office/drawing/2014/main" val="10000"/>
                  </a:ext>
                </a:extLst>
              </a:tr>
              <a:tr h="428625">
                <a:tc>
                  <a:txBody>
                    <a:bodyPr/>
                    <a:lstStyle/>
                    <a:p>
                      <a:endParaRPr lang="en-US" sz="1800">
                        <a:effectLst/>
                      </a:endParaRPr>
                    </a:p>
                  </a:txBody>
                  <a:tcPr marL="91429" marR="91429" marT="45721" marB="45721" anchor="ctr">
                    <a:lnL>
                      <a:noFill/>
                    </a:lnL>
                    <a:lnR>
                      <a:noFill/>
                    </a:lnR>
                    <a:lnT>
                      <a:noFill/>
                    </a:lnT>
                    <a:lnB>
                      <a:noFill/>
                    </a:lnB>
                    <a:solidFill>
                      <a:srgbClr val="EFEFFF"/>
                    </a:solidFill>
                  </a:tcPr>
                </a:tc>
                <a:tc>
                  <a:txBody>
                    <a:bodyPr/>
                    <a:lstStyle/>
                    <a:p>
                      <a:endParaRPr lang="en-US" sz="1800">
                        <a:effectLst/>
                      </a:endParaRPr>
                    </a:p>
                  </a:txBody>
                  <a:tcPr marL="91429" marR="91429" marT="45721" marB="45721" anchor="ctr">
                    <a:lnL>
                      <a:noFill/>
                    </a:lnL>
                    <a:lnR>
                      <a:noFill/>
                    </a:lnR>
                    <a:lnT>
                      <a:noFill/>
                    </a:lnT>
                    <a:lnB>
                      <a:noFill/>
                    </a:lnB>
                    <a:solidFill>
                      <a:srgbClr val="EFEFFF"/>
                    </a:solidFill>
                  </a:tcPr>
                </a:tc>
                <a:tc>
                  <a:txBody>
                    <a:bodyPr/>
                    <a:lstStyle/>
                    <a:p>
                      <a:r>
                        <a:rPr lang="en-US" sz="1800">
                          <a:effectLst/>
                        </a:rPr>
                        <a:t>1</a:t>
                      </a:r>
                    </a:p>
                  </a:txBody>
                  <a:tcPr marL="91429" marR="91429" marT="45721" marB="45721" anchor="ctr">
                    <a:lnL>
                      <a:noFill/>
                    </a:lnL>
                    <a:lnR>
                      <a:noFill/>
                    </a:lnR>
                    <a:lnT>
                      <a:noFill/>
                    </a:lnT>
                    <a:lnB>
                      <a:noFill/>
                    </a:lnB>
                    <a:solidFill>
                      <a:srgbClr val="EFEFFF"/>
                    </a:solidFill>
                  </a:tcPr>
                </a:tc>
                <a:tc>
                  <a:txBody>
                    <a:bodyPr/>
                    <a:lstStyle/>
                    <a:p>
                      <a:r>
                        <a:rPr lang="en-US" sz="1800">
                          <a:effectLst/>
                        </a:rPr>
                        <a:t>0</a:t>
                      </a:r>
                    </a:p>
                  </a:txBody>
                  <a:tcPr marL="91429" marR="91429" marT="45721" marB="45721" anchor="ctr">
                    <a:lnL>
                      <a:noFill/>
                    </a:lnL>
                    <a:lnR>
                      <a:noFill/>
                    </a:lnR>
                    <a:lnT>
                      <a:noFill/>
                    </a:lnT>
                    <a:lnB>
                      <a:noFill/>
                    </a:lnB>
                    <a:solidFill>
                      <a:srgbClr val="EFEFFF"/>
                    </a:solidFill>
                  </a:tcPr>
                </a:tc>
                <a:tc>
                  <a:txBody>
                    <a:bodyPr/>
                    <a:lstStyle/>
                    <a:p>
                      <a:r>
                        <a:rPr lang="en-US" sz="1800">
                          <a:effectLst/>
                        </a:rPr>
                        <a:t>1</a:t>
                      </a:r>
                    </a:p>
                  </a:txBody>
                  <a:tcPr marL="91429" marR="91429" marT="45721" marB="45721" anchor="ctr">
                    <a:lnL>
                      <a:noFill/>
                    </a:lnL>
                    <a:lnR>
                      <a:noFill/>
                    </a:lnR>
                    <a:lnT>
                      <a:noFill/>
                    </a:lnT>
                    <a:lnB>
                      <a:noFill/>
                    </a:lnB>
                    <a:solidFill>
                      <a:srgbClr val="EFEFFF"/>
                    </a:solidFill>
                  </a:tcPr>
                </a:tc>
                <a:tc>
                  <a:txBody>
                    <a:bodyPr/>
                    <a:lstStyle/>
                    <a:p>
                      <a:r>
                        <a:rPr lang="en-US" sz="1800">
                          <a:effectLst/>
                        </a:rPr>
                        <a:t>1</a:t>
                      </a:r>
                    </a:p>
                  </a:txBody>
                  <a:tcPr marL="91429" marR="91429" marT="45721" marB="45721" anchor="ctr">
                    <a:lnL>
                      <a:noFill/>
                    </a:lnL>
                    <a:lnR>
                      <a:noFill/>
                    </a:lnR>
                    <a:lnT>
                      <a:noFill/>
                    </a:lnT>
                    <a:lnB>
                      <a:noFill/>
                    </a:lnB>
                    <a:solidFill>
                      <a:srgbClr val="EFEFFF"/>
                    </a:solidFill>
                  </a:tcPr>
                </a:tc>
                <a:tc>
                  <a:txBody>
                    <a:bodyPr/>
                    <a:lstStyle/>
                    <a:p>
                      <a:r>
                        <a:rPr lang="en-US" sz="1800">
                          <a:effectLst/>
                        </a:rPr>
                        <a:t>0</a:t>
                      </a:r>
                    </a:p>
                  </a:txBody>
                  <a:tcPr marL="91429" marR="91429" marT="45721" marB="45721" anchor="ctr">
                    <a:lnL>
                      <a:noFill/>
                    </a:lnL>
                    <a:lnR>
                      <a:noFill/>
                    </a:lnR>
                    <a:lnT>
                      <a:noFill/>
                    </a:lnT>
                    <a:lnB>
                      <a:noFill/>
                    </a:lnB>
                    <a:solidFill>
                      <a:srgbClr val="EFEFFF"/>
                    </a:solidFill>
                  </a:tcPr>
                </a:tc>
                <a:tc>
                  <a:txBody>
                    <a:bodyPr/>
                    <a:lstStyle/>
                    <a:p>
                      <a:r>
                        <a:rPr lang="en-US" sz="1800" dirty="0">
                          <a:effectLst/>
                        </a:rPr>
                        <a:t>1</a:t>
                      </a:r>
                    </a:p>
                  </a:txBody>
                  <a:tcPr marL="91429" marR="91429" marT="45721" marB="45721" anchor="ctr">
                    <a:lnL>
                      <a:noFill/>
                    </a:lnL>
                    <a:lnR>
                      <a:noFill/>
                    </a:lnR>
                    <a:lnT>
                      <a:noFill/>
                    </a:lnT>
                    <a:lnB>
                      <a:noFill/>
                    </a:lnB>
                    <a:solidFill>
                      <a:srgbClr val="EFEFFF"/>
                    </a:solidFill>
                  </a:tcPr>
                </a:tc>
                <a:extLst>
                  <a:ext uri="{0D108BD9-81ED-4DB2-BD59-A6C34878D82A}">
                    <a16:rowId xmlns:a16="http://schemas.microsoft.com/office/drawing/2014/main" val="10001"/>
                  </a:ext>
                </a:extLst>
              </a:tr>
              <a:tr h="428625">
                <a:tc>
                  <a:txBody>
                    <a:bodyPr/>
                    <a:lstStyle/>
                    <a:p>
                      <a:r>
                        <a:rPr lang="en-US" sz="1800">
                          <a:effectLst/>
                        </a:rPr>
                        <a:t>+</a:t>
                      </a:r>
                    </a:p>
                  </a:txBody>
                  <a:tcPr marL="91429" marR="91429" marT="45721" marB="4572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endParaRPr lang="en-US" sz="1800">
                        <a:effectLst/>
                      </a:endParaRPr>
                    </a:p>
                  </a:txBody>
                  <a:tcPr marL="91429" marR="91429" marT="45721" marB="4572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endParaRPr lang="en-US" sz="1800" dirty="0">
                        <a:effectLst/>
                      </a:endParaRPr>
                    </a:p>
                  </a:txBody>
                  <a:tcPr marL="91429" marR="91429" marT="45721" marB="4572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29" marR="91429" marT="45721" marB="4572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29" marR="91429" marT="45721" marB="4572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29" marR="91429" marT="45721" marB="4572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29" marR="91429" marT="45721" marB="4572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29" marR="91429" marT="45721" marB="4572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extLst>
                  <a:ext uri="{0D108BD9-81ED-4DB2-BD59-A6C34878D82A}">
                    <a16:rowId xmlns:a16="http://schemas.microsoft.com/office/drawing/2014/main" val="10002"/>
                  </a:ext>
                </a:extLst>
              </a:tr>
              <a:tr h="428625">
                <a:tc>
                  <a:txBody>
                    <a:bodyPr/>
                    <a:lstStyle/>
                    <a:p>
                      <a:endParaRPr lang="en-US" sz="1800">
                        <a:effectLst/>
                      </a:endParaRPr>
                    </a:p>
                  </a:txBody>
                  <a:tcPr marL="91429" marR="91429" marT="45721" marB="4572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29" marR="91429" marT="45721" marB="4572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29" marR="91429" marT="45721" marB="4572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29" marR="91429" marT="45721" marB="4572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29" marR="91429" marT="45721" marB="4572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29" marR="91429" marT="45721" marB="4572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dirty="0">
                          <a:effectLst/>
                        </a:rPr>
                        <a:t>1</a:t>
                      </a:r>
                    </a:p>
                  </a:txBody>
                  <a:tcPr marL="91429" marR="91429" marT="45721" marB="4572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dirty="0">
                          <a:effectLst/>
                        </a:rPr>
                        <a:t>0</a:t>
                      </a:r>
                    </a:p>
                  </a:txBody>
                  <a:tcPr marL="91429" marR="91429" marT="45721" marB="4572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nvGraphicFramePr>
        <p:xfrm>
          <a:off x="2334361" y="4095299"/>
          <a:ext cx="2736846" cy="1987551"/>
        </p:xfrm>
        <a:graphic>
          <a:graphicData uri="http://schemas.openxmlformats.org/drawingml/2006/table">
            <a:tbl>
              <a:tblPr/>
              <a:tblGrid>
                <a:gridCol w="320601">
                  <a:extLst>
                    <a:ext uri="{9D8B030D-6E8A-4147-A177-3AD203B41FA5}">
                      <a16:colId xmlns:a16="http://schemas.microsoft.com/office/drawing/2014/main" val="20000"/>
                    </a:ext>
                  </a:extLst>
                </a:gridCol>
                <a:gridCol w="287587">
                  <a:extLst>
                    <a:ext uri="{9D8B030D-6E8A-4147-A177-3AD203B41FA5}">
                      <a16:colId xmlns:a16="http://schemas.microsoft.com/office/drawing/2014/main" val="20001"/>
                    </a:ext>
                  </a:extLst>
                </a:gridCol>
                <a:gridCol w="304094">
                  <a:extLst>
                    <a:ext uri="{9D8B030D-6E8A-4147-A177-3AD203B41FA5}">
                      <a16:colId xmlns:a16="http://schemas.microsoft.com/office/drawing/2014/main" val="20002"/>
                    </a:ext>
                  </a:extLst>
                </a:gridCol>
                <a:gridCol w="304094">
                  <a:extLst>
                    <a:ext uri="{9D8B030D-6E8A-4147-A177-3AD203B41FA5}">
                      <a16:colId xmlns:a16="http://schemas.microsoft.com/office/drawing/2014/main" val="20003"/>
                    </a:ext>
                  </a:extLst>
                </a:gridCol>
                <a:gridCol w="304094">
                  <a:extLst>
                    <a:ext uri="{9D8B030D-6E8A-4147-A177-3AD203B41FA5}">
                      <a16:colId xmlns:a16="http://schemas.microsoft.com/office/drawing/2014/main" val="20004"/>
                    </a:ext>
                  </a:extLst>
                </a:gridCol>
                <a:gridCol w="304094">
                  <a:extLst>
                    <a:ext uri="{9D8B030D-6E8A-4147-A177-3AD203B41FA5}">
                      <a16:colId xmlns:a16="http://schemas.microsoft.com/office/drawing/2014/main" val="20005"/>
                    </a:ext>
                  </a:extLst>
                </a:gridCol>
                <a:gridCol w="304094">
                  <a:extLst>
                    <a:ext uri="{9D8B030D-6E8A-4147-A177-3AD203B41FA5}">
                      <a16:colId xmlns:a16="http://schemas.microsoft.com/office/drawing/2014/main" val="20006"/>
                    </a:ext>
                  </a:extLst>
                </a:gridCol>
                <a:gridCol w="304094">
                  <a:extLst>
                    <a:ext uri="{9D8B030D-6E8A-4147-A177-3AD203B41FA5}">
                      <a16:colId xmlns:a16="http://schemas.microsoft.com/office/drawing/2014/main" val="20007"/>
                    </a:ext>
                  </a:extLst>
                </a:gridCol>
                <a:gridCol w="304094">
                  <a:extLst>
                    <a:ext uri="{9D8B030D-6E8A-4147-A177-3AD203B41FA5}">
                      <a16:colId xmlns:a16="http://schemas.microsoft.com/office/drawing/2014/main" val="20008"/>
                    </a:ext>
                  </a:extLst>
                </a:gridCol>
              </a:tblGrid>
              <a:tr h="732255">
                <a:tc>
                  <a:txBody>
                    <a:bodyPr/>
                    <a:lstStyle/>
                    <a:p>
                      <a:br>
                        <a:rPr lang="en-US" sz="1800" dirty="0">
                          <a:effectLst/>
                        </a:rPr>
                      </a:br>
                      <a:endParaRPr lang="en-US" sz="1800" dirty="0">
                        <a:effectLst/>
                      </a:endParaRPr>
                    </a:p>
                  </a:txBody>
                  <a:tcPr marL="91458" marR="91458" marT="45711" marB="45711" anchor="ctr">
                    <a:lnL>
                      <a:noFill/>
                    </a:lnL>
                    <a:lnR>
                      <a:noFill/>
                    </a:lnR>
                    <a:lnT>
                      <a:noFill/>
                    </a:lnT>
                    <a:lnB>
                      <a:noFill/>
                    </a:lnB>
                    <a:solidFill>
                      <a:srgbClr val="EFEFFF"/>
                    </a:solidFill>
                  </a:tcPr>
                </a:tc>
                <a:tc>
                  <a:txBody>
                    <a:bodyPr/>
                    <a:lstStyle/>
                    <a:p>
                      <a:br>
                        <a:rPr lang="en-US" sz="1800" dirty="0">
                          <a:effectLst/>
                        </a:rPr>
                      </a:br>
                      <a:r>
                        <a:rPr lang="en-US" sz="1800" dirty="0">
                          <a:effectLst/>
                        </a:rPr>
                        <a:t>1</a:t>
                      </a:r>
                    </a:p>
                  </a:txBody>
                  <a:tcPr marL="91458" marR="91458" marT="45711" marB="45711" anchor="ctr">
                    <a:lnL>
                      <a:noFill/>
                    </a:lnL>
                    <a:lnR>
                      <a:noFill/>
                    </a:lnR>
                    <a:lnT>
                      <a:noFill/>
                    </a:lnT>
                    <a:lnB>
                      <a:noFill/>
                    </a:lnB>
                    <a:solidFill>
                      <a:srgbClr val="EFEFFF"/>
                    </a:solidFill>
                  </a:tcPr>
                </a:tc>
                <a:tc>
                  <a:txBody>
                    <a:bodyPr/>
                    <a:lstStyle/>
                    <a:p>
                      <a:r>
                        <a:rPr lang="en-US" sz="1800">
                          <a:effectLst/>
                        </a:rPr>
                        <a:t>1</a:t>
                      </a:r>
                    </a:p>
                  </a:txBody>
                  <a:tcPr marL="91458" marR="91458" marT="45711" marB="45711" anchor="ctr">
                    <a:lnL>
                      <a:noFill/>
                    </a:lnL>
                    <a:lnR>
                      <a:noFill/>
                    </a:lnR>
                    <a:lnT>
                      <a:noFill/>
                    </a:lnT>
                    <a:lnB>
                      <a:noFill/>
                    </a:lnB>
                    <a:solidFill>
                      <a:srgbClr val="EFEFFF"/>
                    </a:solidFill>
                  </a:tcPr>
                </a:tc>
                <a:tc>
                  <a:txBody>
                    <a:bodyPr/>
                    <a:lstStyle/>
                    <a:p>
                      <a:r>
                        <a:rPr lang="en-US" sz="1800" dirty="0">
                          <a:effectLst/>
                        </a:rPr>
                        <a:t>1</a:t>
                      </a:r>
                    </a:p>
                  </a:txBody>
                  <a:tcPr marL="91458" marR="91458" marT="45711" marB="45711" anchor="ctr">
                    <a:lnL>
                      <a:noFill/>
                    </a:lnL>
                    <a:lnR>
                      <a:noFill/>
                    </a:lnR>
                    <a:lnT>
                      <a:noFill/>
                    </a:lnT>
                    <a:lnB>
                      <a:noFill/>
                    </a:lnB>
                    <a:solidFill>
                      <a:srgbClr val="EFEFFF"/>
                    </a:solidFill>
                  </a:tcPr>
                </a:tc>
                <a:tc>
                  <a:txBody>
                    <a:bodyPr/>
                    <a:lstStyle/>
                    <a:p>
                      <a:r>
                        <a:rPr lang="en-US" sz="1800" dirty="0">
                          <a:effectLst/>
                        </a:rPr>
                        <a:t>1</a:t>
                      </a:r>
                    </a:p>
                  </a:txBody>
                  <a:tcPr marL="91458" marR="91458" marT="45711" marB="45711" anchor="ctr">
                    <a:lnL>
                      <a:noFill/>
                    </a:lnL>
                    <a:lnR>
                      <a:noFill/>
                    </a:lnR>
                    <a:lnT>
                      <a:noFill/>
                    </a:lnT>
                    <a:lnB>
                      <a:noFill/>
                    </a:lnB>
                    <a:solidFill>
                      <a:srgbClr val="EFEFFF"/>
                    </a:solidFill>
                  </a:tcPr>
                </a:tc>
                <a:tc>
                  <a:txBody>
                    <a:bodyPr/>
                    <a:lstStyle/>
                    <a:p>
                      <a:pPr marL="0" algn="l" defTabSz="914400" rtl="0" eaLnBrk="1" latinLnBrk="0" hangingPunct="1"/>
                      <a:endParaRPr lang="en-US" sz="1800" kern="1200" dirty="0">
                        <a:solidFill>
                          <a:schemeClr val="tx1"/>
                        </a:solidFill>
                        <a:effectLst/>
                        <a:latin typeface="+mn-lt"/>
                        <a:ea typeface="+mn-ea"/>
                        <a:cs typeface="+mn-cs"/>
                      </a:endParaRPr>
                    </a:p>
                  </a:txBody>
                  <a:tcPr marL="91458" marR="91458" marT="45711" marB="45711" anchor="ctr">
                    <a:lnL>
                      <a:noFill/>
                    </a:lnL>
                    <a:lnR>
                      <a:noFill/>
                    </a:lnR>
                    <a:lnT>
                      <a:noFill/>
                    </a:lnT>
                    <a:lnB>
                      <a:noFill/>
                    </a:lnB>
                    <a:solidFill>
                      <a:srgbClr val="EFEFFF"/>
                    </a:solidFill>
                  </a:tcPr>
                </a:tc>
                <a:tc>
                  <a:txBody>
                    <a:bodyPr/>
                    <a:lstStyle/>
                    <a:p>
                      <a:endParaRPr lang="en-US" sz="1800">
                        <a:effectLst/>
                      </a:endParaRPr>
                    </a:p>
                  </a:txBody>
                  <a:tcPr marL="91458" marR="91458" marT="45711" marB="45711" anchor="ctr">
                    <a:lnL>
                      <a:noFill/>
                    </a:lnL>
                    <a:lnR>
                      <a:noFill/>
                    </a:lnR>
                    <a:lnT>
                      <a:noFill/>
                    </a:lnT>
                    <a:lnB>
                      <a:noFill/>
                    </a:lnB>
                    <a:solidFill>
                      <a:srgbClr val="EFEFFF"/>
                    </a:solidFill>
                  </a:tcPr>
                </a:tc>
                <a:tc>
                  <a:txBody>
                    <a:bodyPr/>
                    <a:lstStyle/>
                    <a:p>
                      <a:pPr marL="0" algn="l" defTabSz="914400" rtl="0" eaLnBrk="1" latinLnBrk="0" hangingPunct="1"/>
                      <a:endParaRPr lang="en-US" sz="1800" kern="1200" dirty="0">
                        <a:solidFill>
                          <a:schemeClr val="tx1"/>
                        </a:solidFill>
                        <a:effectLst/>
                        <a:latin typeface="+mn-lt"/>
                        <a:ea typeface="+mn-ea"/>
                        <a:cs typeface="+mn-cs"/>
                      </a:endParaRPr>
                    </a:p>
                  </a:txBody>
                  <a:tcPr marL="91458" marR="91458" marT="45711" marB="45711" anchor="ctr">
                    <a:lnL>
                      <a:noFill/>
                    </a:lnL>
                    <a:lnR>
                      <a:noFill/>
                    </a:lnR>
                    <a:lnT>
                      <a:noFill/>
                    </a:lnT>
                    <a:lnB>
                      <a:noFill/>
                    </a:lnB>
                    <a:solidFill>
                      <a:srgbClr val="EFEFFF"/>
                    </a:solidFill>
                  </a:tcPr>
                </a:tc>
                <a:tc>
                  <a:txBody>
                    <a:bodyPr/>
                    <a:lstStyle/>
                    <a:p>
                      <a:pPr marL="0" algn="l" defTabSz="914400" rtl="0" eaLnBrk="1" latinLnBrk="0" hangingPunct="1"/>
                      <a:endParaRPr lang="en-US" sz="1800" kern="1200" dirty="0">
                        <a:solidFill>
                          <a:schemeClr val="tx1"/>
                        </a:solidFill>
                        <a:effectLst/>
                        <a:latin typeface="+mn-lt"/>
                        <a:ea typeface="+mn-ea"/>
                        <a:cs typeface="+mn-cs"/>
                      </a:endParaRPr>
                    </a:p>
                  </a:txBody>
                  <a:tcPr marL="91458" marR="91458" marT="45711" marB="45711">
                    <a:lnL>
                      <a:noFill/>
                    </a:lnL>
                  </a:tcPr>
                </a:tc>
                <a:extLst>
                  <a:ext uri="{0D108BD9-81ED-4DB2-BD59-A6C34878D82A}">
                    <a16:rowId xmlns:a16="http://schemas.microsoft.com/office/drawing/2014/main" val="10000"/>
                  </a:ext>
                </a:extLst>
              </a:tr>
              <a:tr h="418432">
                <a:tc>
                  <a:txBody>
                    <a:bodyPr/>
                    <a:lstStyle/>
                    <a:p>
                      <a:endParaRPr lang="en-US" sz="1800">
                        <a:effectLst/>
                      </a:endParaRPr>
                    </a:p>
                  </a:txBody>
                  <a:tcPr marL="91458" marR="91458" marT="45711" marB="45711" anchor="ctr">
                    <a:lnL>
                      <a:noFill/>
                    </a:lnL>
                    <a:lnR>
                      <a:noFill/>
                    </a:lnR>
                    <a:lnT>
                      <a:noFill/>
                    </a:lnT>
                    <a:lnB>
                      <a:noFill/>
                    </a:lnB>
                    <a:solidFill>
                      <a:srgbClr val="EFEFFF"/>
                    </a:solidFill>
                  </a:tcPr>
                </a:tc>
                <a:tc>
                  <a:txBody>
                    <a:bodyPr/>
                    <a:lstStyle/>
                    <a:p>
                      <a:endParaRPr lang="en-US" sz="1800" dirty="0">
                        <a:effectLst/>
                      </a:endParaRPr>
                    </a:p>
                  </a:txBody>
                  <a:tcPr marL="91458" marR="91458" marT="45711" marB="45711" anchor="ctr">
                    <a:lnL>
                      <a:noFill/>
                    </a:lnL>
                    <a:lnR>
                      <a:noFill/>
                    </a:lnR>
                    <a:lnT>
                      <a:noFill/>
                    </a:lnT>
                    <a:lnB>
                      <a:noFill/>
                    </a:lnB>
                    <a:solidFill>
                      <a:srgbClr val="EFEFFF"/>
                    </a:solidFill>
                  </a:tcPr>
                </a:tc>
                <a:tc>
                  <a:txBody>
                    <a:bodyPr/>
                    <a:lstStyle/>
                    <a:p>
                      <a:r>
                        <a:rPr lang="en-US" sz="1800">
                          <a:effectLst/>
                        </a:rPr>
                        <a:t>1</a:t>
                      </a:r>
                    </a:p>
                  </a:txBody>
                  <a:tcPr marL="91458" marR="91458" marT="45711" marB="45711" anchor="ctr">
                    <a:lnL>
                      <a:noFill/>
                    </a:lnL>
                    <a:lnR>
                      <a:noFill/>
                    </a:lnR>
                    <a:lnT>
                      <a:noFill/>
                    </a:lnT>
                    <a:lnB>
                      <a:noFill/>
                    </a:lnB>
                    <a:solidFill>
                      <a:srgbClr val="EFEFFF"/>
                    </a:solidFill>
                  </a:tcPr>
                </a:tc>
                <a:tc>
                  <a:txBody>
                    <a:bodyPr/>
                    <a:lstStyle/>
                    <a:p>
                      <a:r>
                        <a:rPr lang="en-US" sz="1800">
                          <a:effectLst/>
                        </a:rPr>
                        <a:t>0</a:t>
                      </a:r>
                    </a:p>
                  </a:txBody>
                  <a:tcPr marL="91458" marR="91458" marT="45711" marB="45711" anchor="ctr">
                    <a:lnL>
                      <a:noFill/>
                    </a:lnL>
                    <a:lnR>
                      <a:noFill/>
                    </a:lnR>
                    <a:lnT>
                      <a:noFill/>
                    </a:lnT>
                    <a:lnB>
                      <a:noFill/>
                    </a:lnB>
                    <a:solidFill>
                      <a:srgbClr val="EFEFFF"/>
                    </a:solidFill>
                  </a:tcPr>
                </a:tc>
                <a:tc>
                  <a:txBody>
                    <a:bodyPr/>
                    <a:lstStyle/>
                    <a:p>
                      <a:r>
                        <a:rPr lang="en-US" sz="1800">
                          <a:effectLst/>
                        </a:rPr>
                        <a:t>1</a:t>
                      </a:r>
                    </a:p>
                  </a:txBody>
                  <a:tcPr marL="91458" marR="91458" marT="45711" marB="45711" anchor="ctr">
                    <a:lnL>
                      <a:noFill/>
                    </a:lnL>
                    <a:lnR>
                      <a:noFill/>
                    </a:lnR>
                    <a:lnT>
                      <a:noFill/>
                    </a:lnT>
                    <a:lnB>
                      <a:noFill/>
                    </a:lnB>
                    <a:solidFill>
                      <a:srgbClr val="EFEFFF"/>
                    </a:solidFill>
                  </a:tcPr>
                </a:tc>
                <a:tc>
                  <a:txBody>
                    <a:bodyPr/>
                    <a:lstStyle/>
                    <a:p>
                      <a:r>
                        <a:rPr lang="en-US" sz="1800">
                          <a:effectLst/>
                        </a:rPr>
                        <a:t>1</a:t>
                      </a:r>
                    </a:p>
                  </a:txBody>
                  <a:tcPr marL="91458" marR="91458" marT="45711" marB="45711" anchor="ctr">
                    <a:lnL>
                      <a:noFill/>
                    </a:lnL>
                    <a:lnR>
                      <a:noFill/>
                    </a:lnR>
                    <a:lnT>
                      <a:noFill/>
                    </a:lnT>
                    <a:lnB>
                      <a:noFill/>
                    </a:lnB>
                    <a:solidFill>
                      <a:srgbClr val="EFEFFF"/>
                    </a:solidFill>
                  </a:tcPr>
                </a:tc>
                <a:tc>
                  <a:txBody>
                    <a:bodyPr/>
                    <a:lstStyle/>
                    <a:p>
                      <a:r>
                        <a:rPr lang="en-US" sz="1800">
                          <a:effectLst/>
                        </a:rPr>
                        <a:t>0</a:t>
                      </a:r>
                    </a:p>
                  </a:txBody>
                  <a:tcPr marL="91458" marR="91458" marT="45711" marB="45711" anchor="ctr">
                    <a:lnL>
                      <a:noFill/>
                    </a:lnL>
                    <a:lnR>
                      <a:noFill/>
                    </a:lnR>
                    <a:lnT>
                      <a:noFill/>
                    </a:lnT>
                    <a:lnB>
                      <a:noFill/>
                    </a:lnB>
                    <a:solidFill>
                      <a:srgbClr val="EFEFFF"/>
                    </a:solidFill>
                  </a:tcPr>
                </a:tc>
                <a:tc>
                  <a:txBody>
                    <a:bodyPr/>
                    <a:lstStyle/>
                    <a:p>
                      <a:r>
                        <a:rPr lang="en-US" sz="1800">
                          <a:effectLst/>
                        </a:rPr>
                        <a:t>0</a:t>
                      </a:r>
                    </a:p>
                  </a:txBody>
                  <a:tcPr marL="91458" marR="91458" marT="45711" marB="45711" anchor="ctr">
                    <a:lnL>
                      <a:noFill/>
                    </a:lnL>
                    <a:lnR>
                      <a:noFill/>
                    </a:lnR>
                    <a:lnT>
                      <a:noFill/>
                    </a:lnT>
                    <a:lnB>
                      <a:noFill/>
                    </a:lnB>
                    <a:solidFill>
                      <a:srgbClr val="EFEFFF"/>
                    </a:solidFill>
                  </a:tcPr>
                </a:tc>
                <a:tc>
                  <a:txBody>
                    <a:bodyPr/>
                    <a:lstStyle/>
                    <a:p>
                      <a:r>
                        <a:rPr lang="en-US" sz="1800">
                          <a:effectLst/>
                        </a:rPr>
                        <a:t>1</a:t>
                      </a:r>
                    </a:p>
                  </a:txBody>
                  <a:tcPr marL="91458" marR="91458" marT="45711" marB="45711" anchor="ctr">
                    <a:lnL>
                      <a:noFill/>
                    </a:lnL>
                    <a:lnR>
                      <a:noFill/>
                    </a:lnR>
                    <a:lnB>
                      <a:noFill/>
                    </a:lnB>
                    <a:solidFill>
                      <a:srgbClr val="EFEFFF"/>
                    </a:solidFill>
                  </a:tcPr>
                </a:tc>
                <a:extLst>
                  <a:ext uri="{0D108BD9-81ED-4DB2-BD59-A6C34878D82A}">
                    <a16:rowId xmlns:a16="http://schemas.microsoft.com/office/drawing/2014/main" val="10001"/>
                  </a:ext>
                </a:extLst>
              </a:tr>
              <a:tr h="418432">
                <a:tc>
                  <a:txBody>
                    <a:bodyPr/>
                    <a:lstStyle/>
                    <a:p>
                      <a:r>
                        <a:rPr lang="en-US" sz="1800">
                          <a:effectLst/>
                        </a:rPr>
                        <a:t>+</a:t>
                      </a:r>
                    </a:p>
                  </a:txBody>
                  <a:tcPr marL="91458" marR="91458" marT="45711" marB="4571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endParaRPr lang="en-US" sz="1800">
                        <a:effectLst/>
                      </a:endParaRPr>
                    </a:p>
                  </a:txBody>
                  <a:tcPr marL="91458" marR="91458" marT="45711" marB="4571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endParaRPr lang="en-US" sz="1800">
                        <a:effectLst/>
                      </a:endParaRPr>
                    </a:p>
                  </a:txBody>
                  <a:tcPr marL="91458" marR="91458" marT="45711" marB="4571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58" marR="91458" marT="45711" marB="4571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58" marR="91458" marT="45711" marB="4571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58" marR="91458" marT="45711" marB="4571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58" marR="91458" marT="45711" marB="4571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58" marR="91458" marT="45711" marB="4571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58" marR="91458" marT="45711" marB="45711"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extLst>
                  <a:ext uri="{0D108BD9-81ED-4DB2-BD59-A6C34878D82A}">
                    <a16:rowId xmlns:a16="http://schemas.microsoft.com/office/drawing/2014/main" val="10002"/>
                  </a:ext>
                </a:extLst>
              </a:tr>
              <a:tr h="418432">
                <a:tc>
                  <a:txBody>
                    <a:bodyPr/>
                    <a:lstStyle/>
                    <a:p>
                      <a:endParaRPr lang="en-US" sz="1800">
                        <a:effectLst/>
                      </a:endParaRPr>
                    </a:p>
                  </a:txBody>
                  <a:tcPr marL="91458" marR="91458" marT="45711" marB="4571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58" marR="91458" marT="45711" marB="4571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58" marR="91458" marT="45711" marB="4571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58" marR="91458" marT="45711" marB="4571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58" marR="91458" marT="45711" marB="4571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58" marR="91458" marT="45711" marB="4571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58" marR="91458" marT="45711" marB="4571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58" marR="91458" marT="45711" marB="4571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dirty="0">
                          <a:effectLst/>
                        </a:rPr>
                        <a:t>1</a:t>
                      </a:r>
                    </a:p>
                  </a:txBody>
                  <a:tcPr marL="91458" marR="91458" marT="45711" marB="45711"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extLst>
                  <a:ext uri="{0D108BD9-81ED-4DB2-BD59-A6C34878D82A}">
                    <a16:rowId xmlns:a16="http://schemas.microsoft.com/office/drawing/2014/main" val="10003"/>
                  </a:ext>
                </a:extLst>
              </a:tr>
            </a:tbl>
          </a:graphicData>
        </a:graphic>
      </p:graphicFrame>
      <p:graphicFrame>
        <p:nvGraphicFramePr>
          <p:cNvPr id="10" name="Table 9"/>
          <p:cNvGraphicFramePr>
            <a:graphicFrameLocks noGrp="1"/>
          </p:cNvGraphicFramePr>
          <p:nvPr/>
        </p:nvGraphicFramePr>
        <p:xfrm>
          <a:off x="6884136" y="3987350"/>
          <a:ext cx="2736848" cy="2066925"/>
        </p:xfrm>
        <a:graphic>
          <a:graphicData uri="http://schemas.openxmlformats.org/drawingml/2006/table">
            <a:tbl>
              <a:tblPr/>
              <a:tblGrid>
                <a:gridCol w="287503">
                  <a:extLst>
                    <a:ext uri="{9D8B030D-6E8A-4147-A177-3AD203B41FA5}">
                      <a16:colId xmlns:a16="http://schemas.microsoft.com/office/drawing/2014/main" val="20000"/>
                    </a:ext>
                  </a:extLst>
                </a:gridCol>
                <a:gridCol w="489869">
                  <a:extLst>
                    <a:ext uri="{9D8B030D-6E8A-4147-A177-3AD203B41FA5}">
                      <a16:colId xmlns:a16="http://schemas.microsoft.com/office/drawing/2014/main" val="20001"/>
                    </a:ext>
                  </a:extLst>
                </a:gridCol>
                <a:gridCol w="489869">
                  <a:extLst>
                    <a:ext uri="{9D8B030D-6E8A-4147-A177-3AD203B41FA5}">
                      <a16:colId xmlns:a16="http://schemas.microsoft.com/office/drawing/2014/main" val="20002"/>
                    </a:ext>
                  </a:extLst>
                </a:gridCol>
                <a:gridCol w="489869">
                  <a:extLst>
                    <a:ext uri="{9D8B030D-6E8A-4147-A177-3AD203B41FA5}">
                      <a16:colId xmlns:a16="http://schemas.microsoft.com/office/drawing/2014/main" val="20003"/>
                    </a:ext>
                  </a:extLst>
                </a:gridCol>
                <a:gridCol w="489869">
                  <a:extLst>
                    <a:ext uri="{9D8B030D-6E8A-4147-A177-3AD203B41FA5}">
                      <a16:colId xmlns:a16="http://schemas.microsoft.com/office/drawing/2014/main" val="20004"/>
                    </a:ext>
                  </a:extLst>
                </a:gridCol>
                <a:gridCol w="489869">
                  <a:extLst>
                    <a:ext uri="{9D8B030D-6E8A-4147-A177-3AD203B41FA5}">
                      <a16:colId xmlns:a16="http://schemas.microsoft.com/office/drawing/2014/main" val="20005"/>
                    </a:ext>
                  </a:extLst>
                </a:gridCol>
              </a:tblGrid>
              <a:tr h="761499">
                <a:tc>
                  <a:txBody>
                    <a:bodyPr/>
                    <a:lstStyle/>
                    <a:p>
                      <a:br>
                        <a:rPr lang="en-US" sz="1800" dirty="0">
                          <a:effectLst/>
                        </a:rPr>
                      </a:br>
                      <a:endParaRPr lang="en-US" sz="1800" dirty="0">
                        <a:effectLst/>
                      </a:endParaRPr>
                    </a:p>
                  </a:txBody>
                  <a:tcPr marL="91404" marR="91404" marT="45704" marB="45704" anchor="ctr">
                    <a:lnL>
                      <a:noFill/>
                    </a:lnL>
                    <a:lnR>
                      <a:noFill/>
                    </a:lnR>
                    <a:lnT>
                      <a:noFill/>
                    </a:lnT>
                    <a:lnB>
                      <a:noFill/>
                    </a:lnB>
                    <a:solidFill>
                      <a:srgbClr val="EFEFFF"/>
                    </a:solidFill>
                  </a:tcPr>
                </a:tc>
                <a:tc>
                  <a:txBody>
                    <a:bodyPr/>
                    <a:lstStyle/>
                    <a:p>
                      <a:r>
                        <a:rPr lang="en-US" sz="1800" dirty="0">
                          <a:effectLst/>
                        </a:rPr>
                        <a:t>1</a:t>
                      </a:r>
                    </a:p>
                  </a:txBody>
                  <a:tcPr marL="91404" marR="91404" marT="45704" marB="45704" anchor="ctr">
                    <a:lnL>
                      <a:noFill/>
                    </a:lnL>
                    <a:lnR>
                      <a:noFill/>
                    </a:lnR>
                    <a:lnT>
                      <a:noFill/>
                    </a:lnT>
                    <a:lnB>
                      <a:noFill/>
                    </a:lnB>
                    <a:solidFill>
                      <a:srgbClr val="EFEFFF"/>
                    </a:solidFill>
                  </a:tcPr>
                </a:tc>
                <a:tc>
                  <a:txBody>
                    <a:bodyPr/>
                    <a:lstStyle/>
                    <a:p>
                      <a:r>
                        <a:rPr lang="en-US" sz="1800" dirty="0">
                          <a:effectLst/>
                        </a:rPr>
                        <a:t>1</a:t>
                      </a:r>
                    </a:p>
                  </a:txBody>
                  <a:tcPr marL="91404" marR="91404" marT="45704" marB="45704" anchor="ctr">
                    <a:lnL>
                      <a:noFill/>
                    </a:lnL>
                    <a:lnR>
                      <a:noFill/>
                    </a:lnR>
                    <a:lnT>
                      <a:noFill/>
                    </a:lnT>
                    <a:lnB>
                      <a:noFill/>
                    </a:lnB>
                    <a:solidFill>
                      <a:srgbClr val="EFEFFF"/>
                    </a:solidFill>
                  </a:tcPr>
                </a:tc>
                <a:tc>
                  <a:txBody>
                    <a:bodyPr/>
                    <a:lstStyle/>
                    <a:p>
                      <a:r>
                        <a:rPr lang="en-US" sz="1800" dirty="0">
                          <a:effectLst/>
                        </a:rPr>
                        <a:t>1</a:t>
                      </a:r>
                    </a:p>
                  </a:txBody>
                  <a:tcPr marL="91404" marR="91404" marT="45704" marB="45704" anchor="ctr">
                    <a:lnL>
                      <a:noFill/>
                    </a:lnL>
                    <a:lnR>
                      <a:noFill/>
                    </a:lnR>
                    <a:lnT>
                      <a:noFill/>
                    </a:lnT>
                    <a:lnB>
                      <a:noFill/>
                    </a:lnB>
                    <a:solidFill>
                      <a:srgbClr val="EFEFFF"/>
                    </a:solidFill>
                  </a:tcPr>
                </a:tc>
                <a:tc>
                  <a:txBody>
                    <a:bodyPr/>
                    <a:lstStyle/>
                    <a:p>
                      <a:endParaRPr lang="en-US" sz="1800" dirty="0">
                        <a:effectLst/>
                      </a:endParaRPr>
                    </a:p>
                  </a:txBody>
                  <a:tcPr marL="91404" marR="91404" marT="45704" marB="45704" anchor="ctr">
                    <a:lnL>
                      <a:noFill/>
                    </a:lnL>
                    <a:lnR>
                      <a:noFill/>
                    </a:lnR>
                    <a:lnT>
                      <a:noFill/>
                    </a:lnT>
                    <a:lnB>
                      <a:noFill/>
                    </a:lnB>
                    <a:solidFill>
                      <a:srgbClr val="EFEFFF"/>
                    </a:solidFill>
                  </a:tcPr>
                </a:tc>
                <a:tc>
                  <a:txBody>
                    <a:bodyPr/>
                    <a:lstStyle/>
                    <a:p>
                      <a:endParaRPr lang="en-US" sz="1800"/>
                    </a:p>
                  </a:txBody>
                  <a:tcPr marL="91404" marR="91404" marT="45704" marB="45704">
                    <a:lnL>
                      <a:noFill/>
                    </a:lnL>
                  </a:tcPr>
                </a:tc>
                <a:extLst>
                  <a:ext uri="{0D108BD9-81ED-4DB2-BD59-A6C34878D82A}">
                    <a16:rowId xmlns:a16="http://schemas.microsoft.com/office/drawing/2014/main" val="10000"/>
                  </a:ext>
                </a:extLst>
              </a:tr>
              <a:tr h="435142">
                <a:tc>
                  <a:txBody>
                    <a:bodyPr/>
                    <a:lstStyle/>
                    <a:p>
                      <a:endParaRPr lang="en-US" sz="1800">
                        <a:effectLst/>
                      </a:endParaRPr>
                    </a:p>
                  </a:txBody>
                  <a:tcPr marL="91404" marR="91404" marT="45704" marB="45704" anchor="ctr">
                    <a:lnL>
                      <a:noFill/>
                    </a:lnL>
                    <a:lnR>
                      <a:noFill/>
                    </a:lnR>
                    <a:lnT>
                      <a:noFill/>
                    </a:lnT>
                    <a:lnB>
                      <a:noFill/>
                    </a:lnB>
                    <a:solidFill>
                      <a:srgbClr val="EFEFFF"/>
                    </a:solidFill>
                  </a:tcPr>
                </a:tc>
                <a:tc>
                  <a:txBody>
                    <a:bodyPr/>
                    <a:lstStyle/>
                    <a:p>
                      <a:endParaRPr lang="en-US" sz="1800">
                        <a:effectLst/>
                      </a:endParaRPr>
                    </a:p>
                  </a:txBody>
                  <a:tcPr marL="91404" marR="91404" marT="45704" marB="45704" anchor="ctr">
                    <a:lnL>
                      <a:noFill/>
                    </a:lnL>
                    <a:lnR>
                      <a:noFill/>
                    </a:lnR>
                    <a:lnT>
                      <a:noFill/>
                    </a:lnT>
                    <a:lnB>
                      <a:noFill/>
                    </a:lnB>
                    <a:solidFill>
                      <a:srgbClr val="EFEFFF"/>
                    </a:solidFill>
                  </a:tcPr>
                </a:tc>
                <a:tc>
                  <a:txBody>
                    <a:bodyPr/>
                    <a:lstStyle/>
                    <a:p>
                      <a:r>
                        <a:rPr lang="en-US" sz="1800">
                          <a:effectLst/>
                        </a:rPr>
                        <a:t>1</a:t>
                      </a:r>
                    </a:p>
                  </a:txBody>
                  <a:tcPr marL="91404" marR="91404" marT="45704" marB="45704" anchor="ctr">
                    <a:lnL>
                      <a:noFill/>
                    </a:lnL>
                    <a:lnR>
                      <a:noFill/>
                    </a:lnR>
                    <a:lnT>
                      <a:noFill/>
                    </a:lnT>
                    <a:lnB>
                      <a:noFill/>
                    </a:lnB>
                    <a:solidFill>
                      <a:srgbClr val="EFEFFF"/>
                    </a:solidFill>
                  </a:tcPr>
                </a:tc>
                <a:tc>
                  <a:txBody>
                    <a:bodyPr/>
                    <a:lstStyle/>
                    <a:p>
                      <a:r>
                        <a:rPr lang="en-US" sz="1800">
                          <a:effectLst/>
                        </a:rPr>
                        <a:t>1</a:t>
                      </a:r>
                    </a:p>
                  </a:txBody>
                  <a:tcPr marL="91404" marR="91404" marT="45704" marB="45704" anchor="ctr">
                    <a:lnL>
                      <a:noFill/>
                    </a:lnL>
                    <a:lnR>
                      <a:noFill/>
                    </a:lnR>
                    <a:lnT>
                      <a:noFill/>
                    </a:lnT>
                    <a:lnB>
                      <a:noFill/>
                    </a:lnB>
                    <a:solidFill>
                      <a:srgbClr val="EFEFFF"/>
                    </a:solidFill>
                  </a:tcPr>
                </a:tc>
                <a:tc>
                  <a:txBody>
                    <a:bodyPr/>
                    <a:lstStyle/>
                    <a:p>
                      <a:r>
                        <a:rPr lang="en-US" sz="1800">
                          <a:effectLst/>
                        </a:rPr>
                        <a:t>1</a:t>
                      </a:r>
                    </a:p>
                  </a:txBody>
                  <a:tcPr marL="91404" marR="91404" marT="45704" marB="45704" anchor="ctr">
                    <a:lnL>
                      <a:noFill/>
                    </a:lnL>
                    <a:lnR>
                      <a:noFill/>
                    </a:lnR>
                    <a:lnT>
                      <a:noFill/>
                    </a:lnT>
                    <a:lnB>
                      <a:noFill/>
                    </a:lnB>
                    <a:solidFill>
                      <a:srgbClr val="EFEFFF"/>
                    </a:solidFill>
                  </a:tcPr>
                </a:tc>
                <a:tc>
                  <a:txBody>
                    <a:bodyPr/>
                    <a:lstStyle/>
                    <a:p>
                      <a:r>
                        <a:rPr lang="en-US" sz="1800">
                          <a:effectLst/>
                        </a:rPr>
                        <a:t>0</a:t>
                      </a:r>
                    </a:p>
                  </a:txBody>
                  <a:tcPr marL="91404" marR="91404" marT="45704" marB="45704" anchor="ctr">
                    <a:lnL>
                      <a:noFill/>
                    </a:lnL>
                    <a:lnR>
                      <a:noFill/>
                    </a:lnR>
                    <a:lnB>
                      <a:noFill/>
                    </a:lnB>
                    <a:solidFill>
                      <a:srgbClr val="EFEFFF"/>
                    </a:solidFill>
                  </a:tcPr>
                </a:tc>
                <a:extLst>
                  <a:ext uri="{0D108BD9-81ED-4DB2-BD59-A6C34878D82A}">
                    <a16:rowId xmlns:a16="http://schemas.microsoft.com/office/drawing/2014/main" val="10001"/>
                  </a:ext>
                </a:extLst>
              </a:tr>
              <a:tr h="435142">
                <a:tc>
                  <a:txBody>
                    <a:bodyPr/>
                    <a:lstStyle/>
                    <a:p>
                      <a:r>
                        <a:rPr lang="en-US" sz="1800">
                          <a:effectLst/>
                        </a:rPr>
                        <a:t>+</a:t>
                      </a:r>
                    </a:p>
                  </a:txBody>
                  <a:tcPr marL="91404" marR="91404" marT="45704" marB="45704"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endParaRPr lang="en-US" sz="1800">
                        <a:effectLst/>
                      </a:endParaRPr>
                    </a:p>
                  </a:txBody>
                  <a:tcPr marL="91404" marR="91404" marT="45704" marB="45704"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04" marR="91404" marT="45704" marB="45704"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04" marR="91404" marT="45704" marB="45704"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04" marR="91404" marT="45704" marB="45704"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04" marR="91404" marT="45704" marB="45704"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extLst>
                  <a:ext uri="{0D108BD9-81ED-4DB2-BD59-A6C34878D82A}">
                    <a16:rowId xmlns:a16="http://schemas.microsoft.com/office/drawing/2014/main" val="10002"/>
                  </a:ext>
                </a:extLst>
              </a:tr>
              <a:tr h="435142">
                <a:tc>
                  <a:txBody>
                    <a:bodyPr/>
                    <a:lstStyle/>
                    <a:p>
                      <a:endParaRPr lang="en-US" sz="1800">
                        <a:effectLst/>
                      </a:endParaRPr>
                    </a:p>
                  </a:txBody>
                  <a:tcPr marL="91404" marR="91404" marT="45704" marB="45704"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04" marR="91404" marT="45704" marB="45704"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04" marR="91404" marT="45704" marB="45704"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04" marR="91404" marT="45704" marB="45704"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04" marR="91404" marT="45704" marB="45704"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dirty="0">
                          <a:effectLst/>
                        </a:rPr>
                        <a:t>1</a:t>
                      </a:r>
                    </a:p>
                  </a:txBody>
                  <a:tcPr marL="91404" marR="91404" marT="45704" marB="45704"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0277568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solidFill>
                  <a:srgbClr val="FF0000"/>
                </a:solidFill>
              </a:rPr>
              <a:t>Try Yourself………</a:t>
            </a:r>
            <a:endParaRPr lang="en-MY" dirty="0">
              <a:solidFill>
                <a:srgbClr val="FF0000"/>
              </a:solidFill>
            </a:endParaRPr>
          </a:p>
        </p:txBody>
      </p:sp>
      <p:sp>
        <p:nvSpPr>
          <p:cNvPr id="3" name="Content Placeholder 2"/>
          <p:cNvSpPr>
            <a:spLocks noGrp="1"/>
          </p:cNvSpPr>
          <p:nvPr>
            <p:ph idx="1"/>
          </p:nvPr>
        </p:nvSpPr>
        <p:spPr/>
        <p:txBody>
          <a:bodyPr/>
          <a:lstStyle/>
          <a:p>
            <a:pPr marL="0" indent="0">
              <a:buNone/>
              <a:defRPr/>
            </a:pPr>
            <a:r>
              <a:rPr lang="en-US" dirty="0"/>
              <a:t>Add the following in binary and verify the result</a:t>
            </a:r>
            <a:endParaRPr lang="en-MY" dirty="0"/>
          </a:p>
          <a:p>
            <a:pPr>
              <a:defRPr/>
            </a:pPr>
            <a:r>
              <a:rPr lang="en-US" dirty="0"/>
              <a:t>0100100 and 010110</a:t>
            </a:r>
            <a:endParaRPr lang="en-MY" dirty="0"/>
          </a:p>
          <a:p>
            <a:pPr>
              <a:defRPr/>
            </a:pPr>
            <a:r>
              <a:rPr lang="en-US" dirty="0"/>
              <a:t>0101001 and 011011</a:t>
            </a:r>
            <a:endParaRPr lang="en-MY" dirty="0"/>
          </a:p>
          <a:p>
            <a:pPr>
              <a:defRPr/>
            </a:pPr>
            <a:endParaRPr lang="en-MY" dirty="0"/>
          </a:p>
        </p:txBody>
      </p:sp>
    </p:spTree>
    <p:extLst>
      <p:ext uri="{BB962C8B-B14F-4D97-AF65-F5344CB8AC3E}">
        <p14:creationId xmlns:p14="http://schemas.microsoft.com/office/powerpoint/2010/main" val="31710158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4689" y="0"/>
            <a:ext cx="10515600" cy="1325563"/>
          </a:xfrm>
        </p:spPr>
        <p:txBody>
          <a:bodyPr/>
          <a:lstStyle/>
          <a:p>
            <a:pPr>
              <a:defRPr/>
            </a:pPr>
            <a:r>
              <a:rPr lang="en-US" dirty="0"/>
              <a:t>Binary Subtraction</a:t>
            </a:r>
          </a:p>
        </p:txBody>
      </p:sp>
      <p:graphicFrame>
        <p:nvGraphicFramePr>
          <p:cNvPr id="5" name="Content Placeholder 4"/>
          <p:cNvGraphicFramePr>
            <a:graphicFrameLocks noGrp="1"/>
          </p:cNvGraphicFramePr>
          <p:nvPr>
            <p:ph idx="1"/>
          </p:nvPr>
        </p:nvGraphicFramePr>
        <p:xfrm>
          <a:off x="5165725" y="1317626"/>
          <a:ext cx="2235200" cy="1787524"/>
        </p:xfrm>
        <a:graphic>
          <a:graphicData uri="http://schemas.openxmlformats.org/drawingml/2006/table">
            <a:tbl>
              <a:tblPr/>
              <a:tblGrid>
                <a:gridCol w="279400">
                  <a:extLst>
                    <a:ext uri="{9D8B030D-6E8A-4147-A177-3AD203B41FA5}">
                      <a16:colId xmlns:a16="http://schemas.microsoft.com/office/drawing/2014/main" val="20000"/>
                    </a:ext>
                  </a:extLst>
                </a:gridCol>
                <a:gridCol w="279400">
                  <a:extLst>
                    <a:ext uri="{9D8B030D-6E8A-4147-A177-3AD203B41FA5}">
                      <a16:colId xmlns:a16="http://schemas.microsoft.com/office/drawing/2014/main" val="20001"/>
                    </a:ext>
                  </a:extLst>
                </a:gridCol>
                <a:gridCol w="279400">
                  <a:extLst>
                    <a:ext uri="{9D8B030D-6E8A-4147-A177-3AD203B41FA5}">
                      <a16:colId xmlns:a16="http://schemas.microsoft.com/office/drawing/2014/main" val="20002"/>
                    </a:ext>
                  </a:extLst>
                </a:gridCol>
                <a:gridCol w="279400">
                  <a:extLst>
                    <a:ext uri="{9D8B030D-6E8A-4147-A177-3AD203B41FA5}">
                      <a16:colId xmlns:a16="http://schemas.microsoft.com/office/drawing/2014/main" val="20003"/>
                    </a:ext>
                  </a:extLst>
                </a:gridCol>
                <a:gridCol w="279400">
                  <a:extLst>
                    <a:ext uri="{9D8B030D-6E8A-4147-A177-3AD203B41FA5}">
                      <a16:colId xmlns:a16="http://schemas.microsoft.com/office/drawing/2014/main" val="20004"/>
                    </a:ext>
                  </a:extLst>
                </a:gridCol>
                <a:gridCol w="279400">
                  <a:extLst>
                    <a:ext uri="{9D8B030D-6E8A-4147-A177-3AD203B41FA5}">
                      <a16:colId xmlns:a16="http://schemas.microsoft.com/office/drawing/2014/main" val="20005"/>
                    </a:ext>
                  </a:extLst>
                </a:gridCol>
                <a:gridCol w="279400">
                  <a:extLst>
                    <a:ext uri="{9D8B030D-6E8A-4147-A177-3AD203B41FA5}">
                      <a16:colId xmlns:a16="http://schemas.microsoft.com/office/drawing/2014/main" val="20006"/>
                    </a:ext>
                  </a:extLst>
                </a:gridCol>
                <a:gridCol w="279400">
                  <a:extLst>
                    <a:ext uri="{9D8B030D-6E8A-4147-A177-3AD203B41FA5}">
                      <a16:colId xmlns:a16="http://schemas.microsoft.com/office/drawing/2014/main" val="20007"/>
                    </a:ext>
                  </a:extLst>
                </a:gridCol>
              </a:tblGrid>
              <a:tr h="446881">
                <a:tc>
                  <a:txBody>
                    <a:bodyPr/>
                    <a:lstStyle/>
                    <a:p>
                      <a:endParaRPr lang="en-US" sz="1800">
                        <a:effectLst/>
                      </a:endParaRPr>
                    </a:p>
                  </a:txBody>
                  <a:tcPr marL="91410" marR="91410" marT="45747" marB="45747" anchor="ctr">
                    <a:lnL>
                      <a:noFill/>
                    </a:lnL>
                    <a:lnR>
                      <a:noFill/>
                    </a:lnR>
                    <a:lnT>
                      <a:noFill/>
                    </a:lnT>
                    <a:lnB>
                      <a:noFill/>
                    </a:lnB>
                    <a:solidFill>
                      <a:srgbClr val="EFEFFF"/>
                    </a:solidFill>
                  </a:tcPr>
                </a:tc>
                <a:tc>
                  <a:txBody>
                    <a:bodyPr/>
                    <a:lstStyle/>
                    <a:p>
                      <a:endParaRPr lang="en-US" sz="1800">
                        <a:effectLst/>
                      </a:endParaRPr>
                    </a:p>
                  </a:txBody>
                  <a:tcPr marL="91410" marR="91410" marT="45747" marB="45747" anchor="ctr">
                    <a:lnL>
                      <a:noFill/>
                    </a:lnL>
                    <a:lnR>
                      <a:noFill/>
                    </a:lnR>
                    <a:lnT>
                      <a:noFill/>
                    </a:lnT>
                    <a:lnB>
                      <a:noFill/>
                    </a:lnB>
                    <a:solidFill>
                      <a:srgbClr val="EFEFFF"/>
                    </a:solidFill>
                  </a:tcPr>
                </a:tc>
                <a:tc>
                  <a:txBody>
                    <a:bodyPr/>
                    <a:lstStyle/>
                    <a:p>
                      <a:endParaRPr lang="en-US" sz="1800">
                        <a:effectLst/>
                      </a:endParaRPr>
                    </a:p>
                  </a:txBody>
                  <a:tcPr marL="91410" marR="91410" marT="45747" marB="45747" anchor="ctr">
                    <a:lnL>
                      <a:noFill/>
                    </a:lnL>
                    <a:lnR>
                      <a:noFill/>
                    </a:lnR>
                    <a:lnT>
                      <a:noFill/>
                    </a:lnT>
                    <a:lnB>
                      <a:noFill/>
                    </a:lnB>
                    <a:solidFill>
                      <a:srgbClr val="EFEFFF"/>
                    </a:solidFill>
                  </a:tcPr>
                </a:tc>
                <a:tc>
                  <a:txBody>
                    <a:bodyPr/>
                    <a:lstStyle/>
                    <a:p>
                      <a:endParaRPr lang="en-US" sz="1800">
                        <a:effectLst/>
                      </a:endParaRPr>
                    </a:p>
                  </a:txBody>
                  <a:tcPr marL="91410" marR="91410" marT="45747" marB="45747" anchor="ctr">
                    <a:lnL>
                      <a:noFill/>
                    </a:lnL>
                    <a:lnR>
                      <a:noFill/>
                    </a:lnR>
                    <a:lnT>
                      <a:noFill/>
                    </a:lnT>
                    <a:lnB>
                      <a:noFill/>
                    </a:lnB>
                    <a:solidFill>
                      <a:srgbClr val="EFEFFF"/>
                    </a:solidFill>
                  </a:tcPr>
                </a:tc>
                <a:tc>
                  <a:txBody>
                    <a:bodyPr/>
                    <a:lstStyle/>
                    <a:p>
                      <a:endParaRPr lang="en-US" sz="1800">
                        <a:effectLst/>
                      </a:endParaRPr>
                    </a:p>
                  </a:txBody>
                  <a:tcPr marL="91410" marR="91410" marT="45747" marB="45747" anchor="ctr">
                    <a:lnL>
                      <a:noFill/>
                    </a:lnL>
                    <a:lnR>
                      <a:noFill/>
                    </a:lnR>
                    <a:lnT>
                      <a:noFill/>
                    </a:lnT>
                    <a:lnB>
                      <a:noFill/>
                    </a:lnB>
                    <a:solidFill>
                      <a:srgbClr val="EFEFFF"/>
                    </a:solidFill>
                  </a:tcPr>
                </a:tc>
                <a:tc>
                  <a:txBody>
                    <a:bodyPr/>
                    <a:lstStyle/>
                    <a:p>
                      <a:endParaRPr lang="en-US" sz="1800">
                        <a:effectLst/>
                      </a:endParaRPr>
                    </a:p>
                  </a:txBody>
                  <a:tcPr marL="91410" marR="91410" marT="45747" marB="45747" anchor="ctr">
                    <a:lnL>
                      <a:noFill/>
                    </a:lnL>
                    <a:lnR>
                      <a:noFill/>
                    </a:lnR>
                    <a:lnT>
                      <a:noFill/>
                    </a:lnT>
                    <a:lnB>
                      <a:noFill/>
                    </a:lnB>
                    <a:solidFill>
                      <a:srgbClr val="EFEFFF"/>
                    </a:solidFill>
                  </a:tcPr>
                </a:tc>
                <a:tc>
                  <a:txBody>
                    <a:bodyPr/>
                    <a:lstStyle/>
                    <a:p>
                      <a:endParaRPr lang="en-US" sz="1800">
                        <a:effectLst/>
                      </a:endParaRPr>
                    </a:p>
                  </a:txBody>
                  <a:tcPr marL="91410" marR="91410" marT="45747" marB="45747" anchor="ctr">
                    <a:lnL>
                      <a:noFill/>
                    </a:lnL>
                    <a:lnR>
                      <a:noFill/>
                    </a:lnR>
                    <a:lnT>
                      <a:noFill/>
                    </a:lnT>
                    <a:lnB>
                      <a:noFill/>
                    </a:lnB>
                    <a:solidFill>
                      <a:srgbClr val="EFEFFF"/>
                    </a:solidFill>
                  </a:tcPr>
                </a:tc>
                <a:tc>
                  <a:txBody>
                    <a:bodyPr/>
                    <a:lstStyle/>
                    <a:p>
                      <a:endParaRPr lang="en-US" sz="1800"/>
                    </a:p>
                  </a:txBody>
                  <a:tcPr marL="91410" marR="91410" marT="45747" marB="45747">
                    <a:lnL>
                      <a:noFill/>
                    </a:lnL>
                  </a:tcPr>
                </a:tc>
                <a:extLst>
                  <a:ext uri="{0D108BD9-81ED-4DB2-BD59-A6C34878D82A}">
                    <a16:rowId xmlns:a16="http://schemas.microsoft.com/office/drawing/2014/main" val="10000"/>
                  </a:ext>
                </a:extLst>
              </a:tr>
              <a:tr h="446881">
                <a:tc>
                  <a:txBody>
                    <a:bodyPr/>
                    <a:lstStyle/>
                    <a:p>
                      <a:endParaRPr lang="en-US" sz="1800">
                        <a:effectLst/>
                      </a:endParaRPr>
                    </a:p>
                  </a:txBody>
                  <a:tcPr marL="91410" marR="91410" marT="45747" marB="45747" anchor="ctr">
                    <a:lnL>
                      <a:noFill/>
                    </a:lnL>
                    <a:lnR>
                      <a:noFill/>
                    </a:lnR>
                    <a:lnT>
                      <a:noFill/>
                    </a:lnT>
                    <a:lnB>
                      <a:noFill/>
                    </a:lnB>
                    <a:solidFill>
                      <a:srgbClr val="EFEFFF"/>
                    </a:solidFill>
                  </a:tcPr>
                </a:tc>
                <a:tc>
                  <a:txBody>
                    <a:bodyPr/>
                    <a:lstStyle/>
                    <a:p>
                      <a:r>
                        <a:rPr lang="en-US" sz="1800">
                          <a:effectLst/>
                        </a:rPr>
                        <a:t>1</a:t>
                      </a:r>
                    </a:p>
                  </a:txBody>
                  <a:tcPr marL="91410" marR="91410" marT="45747" marB="45747" anchor="ctr">
                    <a:lnL>
                      <a:noFill/>
                    </a:lnL>
                    <a:lnR>
                      <a:noFill/>
                    </a:lnR>
                    <a:lnT>
                      <a:noFill/>
                    </a:lnT>
                    <a:lnB>
                      <a:noFill/>
                    </a:lnB>
                    <a:solidFill>
                      <a:srgbClr val="EFEFFF"/>
                    </a:solidFill>
                  </a:tcPr>
                </a:tc>
                <a:tc>
                  <a:txBody>
                    <a:bodyPr/>
                    <a:lstStyle/>
                    <a:p>
                      <a:r>
                        <a:rPr lang="en-US" sz="1800">
                          <a:effectLst/>
                        </a:rPr>
                        <a:t>0</a:t>
                      </a:r>
                    </a:p>
                  </a:txBody>
                  <a:tcPr marL="91410" marR="91410" marT="45747" marB="45747" anchor="ctr">
                    <a:lnL>
                      <a:noFill/>
                    </a:lnL>
                    <a:lnR>
                      <a:noFill/>
                    </a:lnR>
                    <a:lnT>
                      <a:noFill/>
                    </a:lnT>
                    <a:lnB>
                      <a:noFill/>
                    </a:lnB>
                    <a:solidFill>
                      <a:srgbClr val="EFEFFF"/>
                    </a:solidFill>
                  </a:tcPr>
                </a:tc>
                <a:tc>
                  <a:txBody>
                    <a:bodyPr/>
                    <a:lstStyle/>
                    <a:p>
                      <a:r>
                        <a:rPr lang="en-US" sz="1800">
                          <a:effectLst/>
                        </a:rPr>
                        <a:t>1</a:t>
                      </a:r>
                    </a:p>
                  </a:txBody>
                  <a:tcPr marL="91410" marR="91410" marT="45747" marB="45747" anchor="ctr">
                    <a:lnL>
                      <a:noFill/>
                    </a:lnL>
                    <a:lnR>
                      <a:noFill/>
                    </a:lnR>
                    <a:lnT>
                      <a:noFill/>
                    </a:lnT>
                    <a:lnB>
                      <a:noFill/>
                    </a:lnB>
                    <a:solidFill>
                      <a:srgbClr val="EFEFFF"/>
                    </a:solidFill>
                  </a:tcPr>
                </a:tc>
                <a:tc>
                  <a:txBody>
                    <a:bodyPr/>
                    <a:lstStyle/>
                    <a:p>
                      <a:r>
                        <a:rPr lang="en-US" sz="1800">
                          <a:effectLst/>
                        </a:rPr>
                        <a:t>1</a:t>
                      </a:r>
                    </a:p>
                  </a:txBody>
                  <a:tcPr marL="91410" marR="91410" marT="45747" marB="45747" anchor="ctr">
                    <a:lnL>
                      <a:noFill/>
                    </a:lnL>
                    <a:lnR>
                      <a:noFill/>
                    </a:lnR>
                    <a:lnT>
                      <a:noFill/>
                    </a:lnT>
                    <a:lnB>
                      <a:noFill/>
                    </a:lnB>
                    <a:solidFill>
                      <a:srgbClr val="EFEFFF"/>
                    </a:solidFill>
                  </a:tcPr>
                </a:tc>
                <a:tc>
                  <a:txBody>
                    <a:bodyPr/>
                    <a:lstStyle/>
                    <a:p>
                      <a:r>
                        <a:rPr lang="en-US" sz="1800">
                          <a:effectLst/>
                        </a:rPr>
                        <a:t>0</a:t>
                      </a:r>
                    </a:p>
                  </a:txBody>
                  <a:tcPr marL="91410" marR="91410" marT="45747" marB="45747" anchor="ctr">
                    <a:lnL>
                      <a:noFill/>
                    </a:lnL>
                    <a:lnR>
                      <a:noFill/>
                    </a:lnR>
                    <a:lnT>
                      <a:noFill/>
                    </a:lnT>
                    <a:lnB>
                      <a:noFill/>
                    </a:lnB>
                    <a:solidFill>
                      <a:srgbClr val="EFEFFF"/>
                    </a:solidFill>
                  </a:tcPr>
                </a:tc>
                <a:tc>
                  <a:txBody>
                    <a:bodyPr/>
                    <a:lstStyle/>
                    <a:p>
                      <a:r>
                        <a:rPr lang="en-US" sz="1800">
                          <a:effectLst/>
                        </a:rPr>
                        <a:t>1</a:t>
                      </a:r>
                    </a:p>
                  </a:txBody>
                  <a:tcPr marL="91410" marR="91410" marT="45747" marB="45747" anchor="ctr">
                    <a:lnL>
                      <a:noFill/>
                    </a:lnL>
                    <a:lnR>
                      <a:noFill/>
                    </a:lnR>
                    <a:lnT>
                      <a:noFill/>
                    </a:lnT>
                    <a:lnB>
                      <a:noFill/>
                    </a:lnB>
                    <a:solidFill>
                      <a:srgbClr val="EFEFFF"/>
                    </a:solidFill>
                  </a:tcPr>
                </a:tc>
                <a:tc>
                  <a:txBody>
                    <a:bodyPr/>
                    <a:lstStyle/>
                    <a:p>
                      <a:r>
                        <a:rPr lang="en-US" sz="1800">
                          <a:effectLst/>
                        </a:rPr>
                        <a:t>1</a:t>
                      </a:r>
                    </a:p>
                  </a:txBody>
                  <a:tcPr marL="91410" marR="91410" marT="45747" marB="45747" anchor="ctr">
                    <a:lnL>
                      <a:noFill/>
                    </a:lnL>
                    <a:lnR>
                      <a:noFill/>
                    </a:lnR>
                    <a:lnB>
                      <a:noFill/>
                    </a:lnB>
                    <a:solidFill>
                      <a:srgbClr val="EFEFFF"/>
                    </a:solidFill>
                  </a:tcPr>
                </a:tc>
                <a:extLst>
                  <a:ext uri="{0D108BD9-81ED-4DB2-BD59-A6C34878D82A}">
                    <a16:rowId xmlns:a16="http://schemas.microsoft.com/office/drawing/2014/main" val="10001"/>
                  </a:ext>
                </a:extLst>
              </a:tr>
              <a:tr h="446881">
                <a:tc>
                  <a:txBody>
                    <a:bodyPr/>
                    <a:lstStyle/>
                    <a:p>
                      <a:r>
                        <a:rPr lang="en-US" sz="1800">
                          <a:effectLst/>
                        </a:rPr>
                        <a:t>−</a:t>
                      </a:r>
                    </a:p>
                  </a:txBody>
                  <a:tcPr marL="91410" marR="91410" marT="45747" marB="4574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endParaRPr lang="en-US" sz="1800">
                        <a:effectLst/>
                      </a:endParaRPr>
                    </a:p>
                  </a:txBody>
                  <a:tcPr marL="91410" marR="91410" marT="45747" marB="4574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endParaRPr lang="en-US" sz="1800">
                        <a:effectLst/>
                      </a:endParaRPr>
                    </a:p>
                  </a:txBody>
                  <a:tcPr marL="91410" marR="91410" marT="45747" marB="4574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10" marR="91410" marT="45747" marB="4574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10" marR="91410" marT="45747" marB="4574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10" marR="91410" marT="45747" marB="4574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10" marR="91410" marT="45747" marB="4574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10" marR="91410" marT="45747" marB="45747"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extLst>
                  <a:ext uri="{0D108BD9-81ED-4DB2-BD59-A6C34878D82A}">
                    <a16:rowId xmlns:a16="http://schemas.microsoft.com/office/drawing/2014/main" val="10002"/>
                  </a:ext>
                </a:extLst>
              </a:tr>
              <a:tr h="446881">
                <a:tc>
                  <a:txBody>
                    <a:bodyPr/>
                    <a:lstStyle/>
                    <a:p>
                      <a:endParaRPr lang="en-US" sz="1800">
                        <a:effectLst/>
                      </a:endParaRPr>
                    </a:p>
                  </a:txBody>
                  <a:tcPr marL="91410" marR="91410" marT="45747" marB="4574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10" marR="91410" marT="45747" marB="4574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10" marR="91410" marT="45747" marB="4574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10" marR="91410" marT="45747" marB="4574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10" marR="91410" marT="45747" marB="4574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10" marR="91410" marT="45747" marB="4574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10" marR="91410" marT="45747" marB="4574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dirty="0">
                          <a:effectLst/>
                        </a:rPr>
                        <a:t>1</a:t>
                      </a:r>
                    </a:p>
                  </a:txBody>
                  <a:tcPr marL="91410" marR="91410" marT="45747" marB="45747"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extLst>
                  <a:ext uri="{0D108BD9-81ED-4DB2-BD59-A6C34878D82A}">
                    <a16:rowId xmlns:a16="http://schemas.microsoft.com/office/drawing/2014/main" val="10003"/>
                  </a:ext>
                </a:extLst>
              </a:tr>
            </a:tbl>
          </a:graphicData>
        </a:graphic>
      </p:graphicFrame>
      <p:sp>
        <p:nvSpPr>
          <p:cNvPr id="16424" name="Slide Number Placeholder 3"/>
          <p:cNvSpPr>
            <a:spLocks noGrp="1" noChangeArrowheads="1"/>
          </p:cNvSpPr>
          <p:nvPr>
            <p:ph type="sldNum"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50000"/>
              </a:spcBef>
              <a:buClrTx/>
              <a:buSzTx/>
              <a:buFontTx/>
              <a:buNone/>
            </a:pPr>
            <a:fld id="{0FA090A5-D44A-4124-9462-BE197816FF08}" type="slidenum">
              <a:rPr kumimoji="0" lang="en-GB" altLang="en-US" sz="1400" b="0">
                <a:solidFill>
                  <a:srgbClr val="5E574E"/>
                </a:solidFill>
              </a:rPr>
              <a:pPr>
                <a:spcBef>
                  <a:spcPct val="50000"/>
                </a:spcBef>
                <a:buClrTx/>
                <a:buSzTx/>
                <a:buFontTx/>
                <a:buNone/>
              </a:pPr>
              <a:t>42</a:t>
            </a:fld>
            <a:endParaRPr kumimoji="0" lang="en-GB" altLang="en-US" sz="1400" b="0">
              <a:solidFill>
                <a:srgbClr val="5E574E"/>
              </a:solidFill>
            </a:endParaRPr>
          </a:p>
        </p:txBody>
      </p:sp>
      <p:graphicFrame>
        <p:nvGraphicFramePr>
          <p:cNvPr id="7" name="Table 6"/>
          <p:cNvGraphicFramePr>
            <a:graphicFrameLocks noGrp="1"/>
          </p:cNvGraphicFramePr>
          <p:nvPr/>
        </p:nvGraphicFramePr>
        <p:xfrm>
          <a:off x="7754938" y="1204913"/>
          <a:ext cx="2379664" cy="2132012"/>
        </p:xfrm>
        <a:graphic>
          <a:graphicData uri="http://schemas.openxmlformats.org/drawingml/2006/table">
            <a:tbl>
              <a:tblPr/>
              <a:tblGrid>
                <a:gridCol w="297458">
                  <a:extLst>
                    <a:ext uri="{9D8B030D-6E8A-4147-A177-3AD203B41FA5}">
                      <a16:colId xmlns:a16="http://schemas.microsoft.com/office/drawing/2014/main" val="20000"/>
                    </a:ext>
                  </a:extLst>
                </a:gridCol>
                <a:gridCol w="297458">
                  <a:extLst>
                    <a:ext uri="{9D8B030D-6E8A-4147-A177-3AD203B41FA5}">
                      <a16:colId xmlns:a16="http://schemas.microsoft.com/office/drawing/2014/main" val="20001"/>
                    </a:ext>
                  </a:extLst>
                </a:gridCol>
                <a:gridCol w="297458">
                  <a:extLst>
                    <a:ext uri="{9D8B030D-6E8A-4147-A177-3AD203B41FA5}">
                      <a16:colId xmlns:a16="http://schemas.microsoft.com/office/drawing/2014/main" val="20002"/>
                    </a:ext>
                  </a:extLst>
                </a:gridCol>
                <a:gridCol w="297458">
                  <a:extLst>
                    <a:ext uri="{9D8B030D-6E8A-4147-A177-3AD203B41FA5}">
                      <a16:colId xmlns:a16="http://schemas.microsoft.com/office/drawing/2014/main" val="20003"/>
                    </a:ext>
                  </a:extLst>
                </a:gridCol>
                <a:gridCol w="297458">
                  <a:extLst>
                    <a:ext uri="{9D8B030D-6E8A-4147-A177-3AD203B41FA5}">
                      <a16:colId xmlns:a16="http://schemas.microsoft.com/office/drawing/2014/main" val="20004"/>
                    </a:ext>
                  </a:extLst>
                </a:gridCol>
                <a:gridCol w="297458">
                  <a:extLst>
                    <a:ext uri="{9D8B030D-6E8A-4147-A177-3AD203B41FA5}">
                      <a16:colId xmlns:a16="http://schemas.microsoft.com/office/drawing/2014/main" val="20005"/>
                    </a:ext>
                  </a:extLst>
                </a:gridCol>
                <a:gridCol w="297458">
                  <a:extLst>
                    <a:ext uri="{9D8B030D-6E8A-4147-A177-3AD203B41FA5}">
                      <a16:colId xmlns:a16="http://schemas.microsoft.com/office/drawing/2014/main" val="20006"/>
                    </a:ext>
                  </a:extLst>
                </a:gridCol>
                <a:gridCol w="297458">
                  <a:extLst>
                    <a:ext uri="{9D8B030D-6E8A-4147-A177-3AD203B41FA5}">
                      <a16:colId xmlns:a16="http://schemas.microsoft.com/office/drawing/2014/main" val="20007"/>
                    </a:ext>
                  </a:extLst>
                </a:gridCol>
              </a:tblGrid>
              <a:tr h="678367">
                <a:tc>
                  <a:txBody>
                    <a:bodyPr/>
                    <a:lstStyle/>
                    <a:p>
                      <a:br>
                        <a:rPr lang="en-US" sz="1800">
                          <a:effectLst/>
                        </a:rPr>
                      </a:br>
                      <a:r>
                        <a:rPr lang="en-US" sz="1800">
                          <a:effectLst/>
                        </a:rPr>
                        <a:t>0</a:t>
                      </a:r>
                    </a:p>
                  </a:txBody>
                  <a:tcPr marL="91429" marR="91429" marT="45703" marB="45703" anchor="ctr">
                    <a:lnL>
                      <a:noFill/>
                    </a:lnL>
                    <a:lnR>
                      <a:noFill/>
                    </a:lnR>
                    <a:lnT>
                      <a:noFill/>
                    </a:lnT>
                    <a:lnB>
                      <a:noFill/>
                    </a:lnB>
                    <a:solidFill>
                      <a:srgbClr val="EFEFFF"/>
                    </a:solidFill>
                  </a:tcPr>
                </a:tc>
                <a:tc>
                  <a:txBody>
                    <a:bodyPr/>
                    <a:lstStyle/>
                    <a:p>
                      <a:endParaRPr lang="en-US" sz="1800">
                        <a:effectLst/>
                      </a:endParaRPr>
                    </a:p>
                  </a:txBody>
                  <a:tcPr marL="91429" marR="91429" marT="45703" marB="45703" anchor="ctr">
                    <a:lnL>
                      <a:noFill/>
                    </a:lnL>
                    <a:lnR>
                      <a:noFill/>
                    </a:lnR>
                    <a:lnT>
                      <a:noFill/>
                    </a:lnT>
                    <a:lnB>
                      <a:noFill/>
                    </a:lnB>
                    <a:solidFill>
                      <a:srgbClr val="EFEFFF"/>
                    </a:solidFill>
                  </a:tcPr>
                </a:tc>
                <a:tc>
                  <a:txBody>
                    <a:bodyPr/>
                    <a:lstStyle/>
                    <a:p>
                      <a:r>
                        <a:rPr lang="en-US" sz="1800" dirty="0">
                          <a:effectLst/>
                        </a:rPr>
                        <a:t>0</a:t>
                      </a:r>
                    </a:p>
                  </a:txBody>
                  <a:tcPr marL="91429" marR="91429" marT="45703" marB="45703" anchor="ctr">
                    <a:lnL>
                      <a:noFill/>
                    </a:lnL>
                    <a:lnR>
                      <a:noFill/>
                    </a:lnR>
                    <a:lnT>
                      <a:noFill/>
                    </a:lnT>
                    <a:lnB>
                      <a:noFill/>
                    </a:lnB>
                    <a:solidFill>
                      <a:srgbClr val="EFEFFF"/>
                    </a:solidFill>
                  </a:tcPr>
                </a:tc>
                <a:tc>
                  <a:txBody>
                    <a:bodyPr/>
                    <a:lstStyle/>
                    <a:p>
                      <a:endParaRPr lang="en-US" sz="1800">
                        <a:effectLst/>
                      </a:endParaRPr>
                    </a:p>
                  </a:txBody>
                  <a:tcPr marL="91429" marR="91429" marT="45703" marB="45703" anchor="ctr">
                    <a:lnL>
                      <a:noFill/>
                    </a:lnL>
                    <a:lnR>
                      <a:noFill/>
                    </a:lnR>
                    <a:lnT>
                      <a:noFill/>
                    </a:lnT>
                    <a:lnB>
                      <a:noFill/>
                    </a:lnB>
                    <a:solidFill>
                      <a:srgbClr val="EFEFFF"/>
                    </a:solidFill>
                  </a:tcPr>
                </a:tc>
                <a:tc>
                  <a:txBody>
                    <a:bodyPr/>
                    <a:lstStyle/>
                    <a:p>
                      <a:endParaRPr lang="en-US" sz="1800">
                        <a:effectLst/>
                      </a:endParaRPr>
                    </a:p>
                  </a:txBody>
                  <a:tcPr marL="91429" marR="91429" marT="45703" marB="45703" anchor="ctr">
                    <a:lnL>
                      <a:noFill/>
                    </a:lnL>
                    <a:lnR>
                      <a:noFill/>
                    </a:lnR>
                    <a:lnT>
                      <a:noFill/>
                    </a:lnT>
                    <a:lnB>
                      <a:noFill/>
                    </a:lnB>
                    <a:solidFill>
                      <a:srgbClr val="EFEFFF"/>
                    </a:solidFill>
                  </a:tcPr>
                </a:tc>
                <a:tc>
                  <a:txBody>
                    <a:bodyPr/>
                    <a:lstStyle/>
                    <a:p>
                      <a:endParaRPr lang="en-US" sz="1800">
                        <a:effectLst/>
                      </a:endParaRPr>
                    </a:p>
                  </a:txBody>
                  <a:tcPr marL="91429" marR="91429" marT="45703" marB="45703" anchor="ctr">
                    <a:lnL>
                      <a:noFill/>
                    </a:lnL>
                    <a:lnR>
                      <a:noFill/>
                    </a:lnR>
                    <a:lnT>
                      <a:noFill/>
                    </a:lnT>
                    <a:lnB>
                      <a:noFill/>
                    </a:lnB>
                    <a:solidFill>
                      <a:srgbClr val="EFEFFF"/>
                    </a:solidFill>
                  </a:tcPr>
                </a:tc>
                <a:tc>
                  <a:txBody>
                    <a:bodyPr/>
                    <a:lstStyle/>
                    <a:p>
                      <a:endParaRPr lang="en-US" sz="1800">
                        <a:effectLst/>
                      </a:endParaRPr>
                    </a:p>
                  </a:txBody>
                  <a:tcPr marL="91429" marR="91429" marT="45703" marB="45703" anchor="ctr">
                    <a:lnL>
                      <a:noFill/>
                    </a:lnL>
                    <a:lnR>
                      <a:noFill/>
                    </a:lnR>
                    <a:lnT>
                      <a:noFill/>
                    </a:lnT>
                    <a:lnB>
                      <a:noFill/>
                    </a:lnB>
                    <a:solidFill>
                      <a:srgbClr val="EFEFFF"/>
                    </a:solidFill>
                  </a:tcPr>
                </a:tc>
                <a:tc>
                  <a:txBody>
                    <a:bodyPr/>
                    <a:lstStyle/>
                    <a:p>
                      <a:endParaRPr lang="en-US" sz="1800"/>
                    </a:p>
                  </a:txBody>
                  <a:tcPr marL="91429" marR="91429" marT="45703" marB="45703">
                    <a:lnL>
                      <a:noFill/>
                    </a:lnL>
                  </a:tcPr>
                </a:tc>
                <a:extLst>
                  <a:ext uri="{0D108BD9-81ED-4DB2-BD59-A6C34878D82A}">
                    <a16:rowId xmlns:a16="http://schemas.microsoft.com/office/drawing/2014/main" val="10000"/>
                  </a:ext>
                </a:extLst>
              </a:tr>
              <a:tr h="678367">
                <a:tc>
                  <a:txBody>
                    <a:bodyPr/>
                    <a:lstStyle/>
                    <a:p>
                      <a:endParaRPr lang="en-US" sz="1800">
                        <a:effectLst/>
                      </a:endParaRPr>
                    </a:p>
                  </a:txBody>
                  <a:tcPr marL="91429" marR="91429" marT="45703" marB="45703" anchor="ctr">
                    <a:lnL>
                      <a:noFill/>
                    </a:lnL>
                    <a:lnR>
                      <a:noFill/>
                    </a:lnR>
                    <a:lnT>
                      <a:noFill/>
                    </a:lnT>
                    <a:lnB>
                      <a:noFill/>
                    </a:lnB>
                    <a:solidFill>
                      <a:srgbClr val="EFEFFF"/>
                    </a:solidFill>
                  </a:tcPr>
                </a:tc>
                <a:tc>
                  <a:txBody>
                    <a:bodyPr/>
                    <a:lstStyle/>
                    <a:p>
                      <a:r>
                        <a:rPr lang="en-US" sz="1800">
                          <a:effectLst/>
                        </a:rPr>
                        <a:t>×1</a:t>
                      </a:r>
                    </a:p>
                  </a:txBody>
                  <a:tcPr marL="91429" marR="91429" marT="45703" marB="45703" anchor="ctr">
                    <a:lnL>
                      <a:noFill/>
                    </a:lnL>
                    <a:lnR>
                      <a:noFill/>
                    </a:lnR>
                    <a:lnT>
                      <a:noFill/>
                    </a:lnT>
                    <a:lnB>
                      <a:noFill/>
                    </a:lnB>
                    <a:solidFill>
                      <a:srgbClr val="EFEFFF"/>
                    </a:solidFill>
                  </a:tcPr>
                </a:tc>
                <a:tc>
                  <a:txBody>
                    <a:bodyPr/>
                    <a:lstStyle/>
                    <a:p>
                      <a:r>
                        <a:rPr lang="en-US" sz="1800">
                          <a:effectLst/>
                        </a:rPr>
                        <a:t>10</a:t>
                      </a:r>
                    </a:p>
                  </a:txBody>
                  <a:tcPr marL="91429" marR="91429" marT="45703" marB="45703" anchor="ctr">
                    <a:lnL>
                      <a:noFill/>
                    </a:lnL>
                    <a:lnR>
                      <a:noFill/>
                    </a:lnR>
                    <a:lnT>
                      <a:noFill/>
                    </a:lnT>
                    <a:lnB>
                      <a:noFill/>
                    </a:lnB>
                    <a:solidFill>
                      <a:srgbClr val="EFEFFF"/>
                    </a:solidFill>
                  </a:tcPr>
                </a:tc>
                <a:tc>
                  <a:txBody>
                    <a:bodyPr/>
                    <a:lstStyle/>
                    <a:p>
                      <a:r>
                        <a:rPr lang="en-US" sz="1800">
                          <a:effectLst/>
                        </a:rPr>
                        <a:t>×1</a:t>
                      </a:r>
                    </a:p>
                  </a:txBody>
                  <a:tcPr marL="91429" marR="91429" marT="45703" marB="45703" anchor="ctr">
                    <a:lnL>
                      <a:noFill/>
                    </a:lnL>
                    <a:lnR>
                      <a:noFill/>
                    </a:lnR>
                    <a:lnT>
                      <a:noFill/>
                    </a:lnT>
                    <a:lnB>
                      <a:noFill/>
                    </a:lnB>
                    <a:solidFill>
                      <a:srgbClr val="EFEFFF"/>
                    </a:solidFill>
                  </a:tcPr>
                </a:tc>
                <a:tc>
                  <a:txBody>
                    <a:bodyPr/>
                    <a:lstStyle/>
                    <a:p>
                      <a:r>
                        <a:rPr lang="en-US" sz="1800">
                          <a:effectLst/>
                        </a:rPr>
                        <a:t>10</a:t>
                      </a:r>
                    </a:p>
                  </a:txBody>
                  <a:tcPr marL="91429" marR="91429" marT="45703" marB="45703" anchor="ctr">
                    <a:lnL>
                      <a:noFill/>
                    </a:lnL>
                    <a:lnR>
                      <a:noFill/>
                    </a:lnR>
                    <a:lnT>
                      <a:noFill/>
                    </a:lnT>
                    <a:lnB>
                      <a:noFill/>
                    </a:lnB>
                    <a:solidFill>
                      <a:srgbClr val="EFEFFF"/>
                    </a:solidFill>
                  </a:tcPr>
                </a:tc>
                <a:tc>
                  <a:txBody>
                    <a:bodyPr/>
                    <a:lstStyle/>
                    <a:p>
                      <a:r>
                        <a:rPr lang="en-US" sz="1800">
                          <a:effectLst/>
                        </a:rPr>
                        <a:t>1</a:t>
                      </a:r>
                    </a:p>
                  </a:txBody>
                  <a:tcPr marL="91429" marR="91429" marT="45703" marB="45703" anchor="ctr">
                    <a:lnL>
                      <a:noFill/>
                    </a:lnL>
                    <a:lnR>
                      <a:noFill/>
                    </a:lnR>
                    <a:lnT>
                      <a:noFill/>
                    </a:lnT>
                    <a:lnB>
                      <a:noFill/>
                    </a:lnB>
                    <a:solidFill>
                      <a:srgbClr val="EFEFFF"/>
                    </a:solidFill>
                  </a:tcPr>
                </a:tc>
                <a:tc>
                  <a:txBody>
                    <a:bodyPr/>
                    <a:lstStyle/>
                    <a:p>
                      <a:r>
                        <a:rPr lang="en-US" sz="1800">
                          <a:effectLst/>
                        </a:rPr>
                        <a:t>1</a:t>
                      </a:r>
                    </a:p>
                  </a:txBody>
                  <a:tcPr marL="91429" marR="91429" marT="45703" marB="45703" anchor="ctr">
                    <a:lnL>
                      <a:noFill/>
                    </a:lnL>
                    <a:lnR>
                      <a:noFill/>
                    </a:lnR>
                    <a:lnT>
                      <a:noFill/>
                    </a:lnT>
                    <a:lnB>
                      <a:noFill/>
                    </a:lnB>
                    <a:solidFill>
                      <a:srgbClr val="EFEFFF"/>
                    </a:solidFill>
                  </a:tcPr>
                </a:tc>
                <a:tc>
                  <a:txBody>
                    <a:bodyPr/>
                    <a:lstStyle/>
                    <a:p>
                      <a:r>
                        <a:rPr lang="en-US" sz="1800">
                          <a:effectLst/>
                        </a:rPr>
                        <a:t>0</a:t>
                      </a:r>
                    </a:p>
                  </a:txBody>
                  <a:tcPr marL="91429" marR="91429" marT="45703" marB="45703" anchor="ctr">
                    <a:lnL>
                      <a:noFill/>
                    </a:lnL>
                    <a:lnR>
                      <a:noFill/>
                    </a:lnR>
                    <a:lnB>
                      <a:noFill/>
                    </a:lnB>
                    <a:solidFill>
                      <a:srgbClr val="EFEFFF"/>
                    </a:solidFill>
                  </a:tcPr>
                </a:tc>
                <a:extLst>
                  <a:ext uri="{0D108BD9-81ED-4DB2-BD59-A6C34878D82A}">
                    <a16:rowId xmlns:a16="http://schemas.microsoft.com/office/drawing/2014/main" val="10001"/>
                  </a:ext>
                </a:extLst>
              </a:tr>
              <a:tr h="387639">
                <a:tc>
                  <a:txBody>
                    <a:bodyPr/>
                    <a:lstStyle/>
                    <a:p>
                      <a:r>
                        <a:rPr lang="en-US" sz="1800">
                          <a:effectLst/>
                        </a:rPr>
                        <a:t>−</a:t>
                      </a:r>
                    </a:p>
                  </a:txBody>
                  <a:tcPr marL="91429" marR="91429" marT="45703" marB="45703"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endParaRPr lang="en-US" sz="1800">
                        <a:effectLst/>
                      </a:endParaRPr>
                    </a:p>
                  </a:txBody>
                  <a:tcPr marL="91429" marR="91429" marT="45703" marB="45703"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29" marR="91429" marT="45703" marB="45703"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29" marR="91429" marT="45703" marB="45703"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29" marR="91429" marT="45703" marB="45703"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29" marR="91429" marT="45703" marB="45703"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29" marR="91429" marT="45703" marB="45703"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29" marR="91429" marT="45703" marB="45703"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extLst>
                  <a:ext uri="{0D108BD9-81ED-4DB2-BD59-A6C34878D82A}">
                    <a16:rowId xmlns:a16="http://schemas.microsoft.com/office/drawing/2014/main" val="10002"/>
                  </a:ext>
                </a:extLst>
              </a:tr>
              <a:tr h="387639">
                <a:tc>
                  <a:txBody>
                    <a:bodyPr/>
                    <a:lstStyle/>
                    <a:p>
                      <a:endParaRPr lang="en-US" sz="1800">
                        <a:effectLst/>
                      </a:endParaRPr>
                    </a:p>
                  </a:txBody>
                  <a:tcPr marL="91429" marR="91429" marT="45703" marB="45703"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endParaRPr lang="en-US" sz="1800">
                        <a:effectLst/>
                      </a:endParaRPr>
                    </a:p>
                  </a:txBody>
                  <a:tcPr marL="91429" marR="91429" marT="45703" marB="45703"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29" marR="91429" marT="45703" marB="45703"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29" marR="91429" marT="45703" marB="45703"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29" marR="91429" marT="45703" marB="45703"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dirty="0">
                          <a:effectLst/>
                        </a:rPr>
                        <a:t>1</a:t>
                      </a:r>
                    </a:p>
                  </a:txBody>
                  <a:tcPr marL="91429" marR="91429" marT="45703" marB="45703"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29" marR="91429" marT="45703" marB="45703"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dirty="0">
                          <a:effectLst/>
                        </a:rPr>
                        <a:t>0</a:t>
                      </a:r>
                    </a:p>
                  </a:txBody>
                  <a:tcPr marL="91429" marR="91429" marT="45703" marB="45703"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nvGraphicFramePr>
        <p:xfrm>
          <a:off x="1930400" y="3573463"/>
          <a:ext cx="4057648" cy="2557462"/>
        </p:xfrm>
        <a:graphic>
          <a:graphicData uri="http://schemas.openxmlformats.org/drawingml/2006/table">
            <a:tbl>
              <a:tblPr/>
              <a:tblGrid>
                <a:gridCol w="507206">
                  <a:extLst>
                    <a:ext uri="{9D8B030D-6E8A-4147-A177-3AD203B41FA5}">
                      <a16:colId xmlns:a16="http://schemas.microsoft.com/office/drawing/2014/main" val="20000"/>
                    </a:ext>
                  </a:extLst>
                </a:gridCol>
                <a:gridCol w="507206">
                  <a:extLst>
                    <a:ext uri="{9D8B030D-6E8A-4147-A177-3AD203B41FA5}">
                      <a16:colId xmlns:a16="http://schemas.microsoft.com/office/drawing/2014/main" val="20001"/>
                    </a:ext>
                  </a:extLst>
                </a:gridCol>
                <a:gridCol w="507206">
                  <a:extLst>
                    <a:ext uri="{9D8B030D-6E8A-4147-A177-3AD203B41FA5}">
                      <a16:colId xmlns:a16="http://schemas.microsoft.com/office/drawing/2014/main" val="20002"/>
                    </a:ext>
                  </a:extLst>
                </a:gridCol>
                <a:gridCol w="507206">
                  <a:extLst>
                    <a:ext uri="{9D8B030D-6E8A-4147-A177-3AD203B41FA5}">
                      <a16:colId xmlns:a16="http://schemas.microsoft.com/office/drawing/2014/main" val="20003"/>
                    </a:ext>
                  </a:extLst>
                </a:gridCol>
                <a:gridCol w="507206">
                  <a:extLst>
                    <a:ext uri="{9D8B030D-6E8A-4147-A177-3AD203B41FA5}">
                      <a16:colId xmlns:a16="http://schemas.microsoft.com/office/drawing/2014/main" val="20004"/>
                    </a:ext>
                  </a:extLst>
                </a:gridCol>
                <a:gridCol w="507206">
                  <a:extLst>
                    <a:ext uri="{9D8B030D-6E8A-4147-A177-3AD203B41FA5}">
                      <a16:colId xmlns:a16="http://schemas.microsoft.com/office/drawing/2014/main" val="20005"/>
                    </a:ext>
                  </a:extLst>
                </a:gridCol>
                <a:gridCol w="507206">
                  <a:extLst>
                    <a:ext uri="{9D8B030D-6E8A-4147-A177-3AD203B41FA5}">
                      <a16:colId xmlns:a16="http://schemas.microsoft.com/office/drawing/2014/main" val="20006"/>
                    </a:ext>
                  </a:extLst>
                </a:gridCol>
                <a:gridCol w="507206">
                  <a:extLst>
                    <a:ext uri="{9D8B030D-6E8A-4147-A177-3AD203B41FA5}">
                      <a16:colId xmlns:a16="http://schemas.microsoft.com/office/drawing/2014/main" val="20007"/>
                    </a:ext>
                  </a:extLst>
                </a:gridCol>
              </a:tblGrid>
              <a:tr h="716089">
                <a:tc>
                  <a:txBody>
                    <a:bodyPr/>
                    <a:lstStyle/>
                    <a:p>
                      <a:br>
                        <a:rPr lang="en-US" sz="1800">
                          <a:effectLst/>
                        </a:rPr>
                      </a:br>
                      <a:r>
                        <a:rPr lang="en-US" sz="1800">
                          <a:effectLst/>
                        </a:rPr>
                        <a:t>0</a:t>
                      </a:r>
                    </a:p>
                  </a:txBody>
                  <a:tcPr marL="91447" marR="91447" marT="45710" marB="45710" anchor="ctr">
                    <a:lnL>
                      <a:noFill/>
                    </a:lnL>
                    <a:lnR>
                      <a:noFill/>
                    </a:lnR>
                    <a:lnT>
                      <a:noFill/>
                    </a:lnT>
                    <a:lnB>
                      <a:noFill/>
                    </a:lnB>
                    <a:solidFill>
                      <a:srgbClr val="EFEFFF"/>
                    </a:solidFill>
                  </a:tcPr>
                </a:tc>
                <a:tc>
                  <a:txBody>
                    <a:bodyPr/>
                    <a:lstStyle/>
                    <a:p>
                      <a:r>
                        <a:rPr lang="en-US" sz="1800">
                          <a:effectLst/>
                        </a:rPr>
                        <a:t>1</a:t>
                      </a:r>
                    </a:p>
                  </a:txBody>
                  <a:tcPr marL="91447" marR="91447" marT="45710" marB="45710" anchor="ctr">
                    <a:lnL>
                      <a:noFill/>
                    </a:lnL>
                    <a:lnR>
                      <a:noFill/>
                    </a:lnR>
                    <a:lnT>
                      <a:noFill/>
                    </a:lnT>
                    <a:lnB>
                      <a:noFill/>
                    </a:lnB>
                    <a:solidFill>
                      <a:srgbClr val="EFEFFF"/>
                    </a:solidFill>
                  </a:tcPr>
                </a:tc>
                <a:tc>
                  <a:txBody>
                    <a:bodyPr/>
                    <a:lstStyle/>
                    <a:p>
                      <a:r>
                        <a:rPr lang="en-US" sz="1800">
                          <a:effectLst/>
                        </a:rPr>
                        <a:t>1</a:t>
                      </a:r>
                    </a:p>
                  </a:txBody>
                  <a:tcPr marL="91447" marR="91447" marT="45710" marB="45710" anchor="ctr">
                    <a:lnL>
                      <a:noFill/>
                    </a:lnL>
                    <a:lnR>
                      <a:noFill/>
                    </a:lnR>
                    <a:lnT>
                      <a:noFill/>
                    </a:lnT>
                    <a:lnB>
                      <a:noFill/>
                    </a:lnB>
                    <a:solidFill>
                      <a:srgbClr val="EFEFFF"/>
                    </a:solidFill>
                  </a:tcPr>
                </a:tc>
                <a:tc>
                  <a:txBody>
                    <a:bodyPr/>
                    <a:lstStyle/>
                    <a:p>
                      <a:endParaRPr lang="en-US" sz="1800">
                        <a:effectLst/>
                      </a:endParaRPr>
                    </a:p>
                  </a:txBody>
                  <a:tcPr marL="91447" marR="91447" marT="45710" marB="45710" anchor="ctr">
                    <a:lnL>
                      <a:noFill/>
                    </a:lnL>
                    <a:lnR>
                      <a:noFill/>
                    </a:lnR>
                    <a:lnT>
                      <a:noFill/>
                    </a:lnT>
                    <a:lnB>
                      <a:noFill/>
                    </a:lnB>
                    <a:solidFill>
                      <a:srgbClr val="EFEFFF"/>
                    </a:solidFill>
                  </a:tcPr>
                </a:tc>
                <a:tc>
                  <a:txBody>
                    <a:bodyPr/>
                    <a:lstStyle/>
                    <a:p>
                      <a:endParaRPr lang="en-US" sz="1800">
                        <a:effectLst/>
                      </a:endParaRPr>
                    </a:p>
                  </a:txBody>
                  <a:tcPr marL="91447" marR="91447" marT="45710" marB="45710" anchor="ctr">
                    <a:lnL>
                      <a:noFill/>
                    </a:lnL>
                    <a:lnR>
                      <a:noFill/>
                    </a:lnR>
                    <a:lnT>
                      <a:noFill/>
                    </a:lnT>
                    <a:lnB>
                      <a:noFill/>
                    </a:lnB>
                    <a:solidFill>
                      <a:srgbClr val="EFEFFF"/>
                    </a:solidFill>
                  </a:tcPr>
                </a:tc>
                <a:tc>
                  <a:txBody>
                    <a:bodyPr/>
                    <a:lstStyle/>
                    <a:p>
                      <a:endParaRPr lang="en-US" sz="1800" dirty="0">
                        <a:effectLst/>
                      </a:endParaRPr>
                    </a:p>
                  </a:txBody>
                  <a:tcPr marL="91447" marR="91447" marT="45710" marB="45710" anchor="ctr">
                    <a:lnL>
                      <a:noFill/>
                    </a:lnL>
                    <a:lnR>
                      <a:noFill/>
                    </a:lnR>
                    <a:lnT>
                      <a:noFill/>
                    </a:lnT>
                    <a:lnB>
                      <a:noFill/>
                    </a:lnB>
                    <a:solidFill>
                      <a:srgbClr val="EFEFFF"/>
                    </a:solidFill>
                  </a:tcPr>
                </a:tc>
                <a:tc>
                  <a:txBody>
                    <a:bodyPr/>
                    <a:lstStyle/>
                    <a:p>
                      <a:endParaRPr lang="en-US" sz="1800">
                        <a:effectLst/>
                      </a:endParaRPr>
                    </a:p>
                  </a:txBody>
                  <a:tcPr marL="91447" marR="91447" marT="45710" marB="45710" anchor="ctr">
                    <a:lnL>
                      <a:noFill/>
                    </a:lnL>
                    <a:lnR>
                      <a:noFill/>
                    </a:lnR>
                    <a:lnT>
                      <a:noFill/>
                    </a:lnT>
                    <a:lnB>
                      <a:noFill/>
                    </a:lnB>
                    <a:solidFill>
                      <a:srgbClr val="EFEFFF"/>
                    </a:solidFill>
                  </a:tcPr>
                </a:tc>
                <a:tc>
                  <a:txBody>
                    <a:bodyPr/>
                    <a:lstStyle/>
                    <a:p>
                      <a:endParaRPr lang="en-US" sz="1800"/>
                    </a:p>
                  </a:txBody>
                  <a:tcPr marL="91447" marR="91447" marT="45710" marB="45710">
                    <a:lnL>
                      <a:noFill/>
                    </a:lnL>
                  </a:tcPr>
                </a:tc>
                <a:extLst>
                  <a:ext uri="{0D108BD9-81ED-4DB2-BD59-A6C34878D82A}">
                    <a16:rowId xmlns:a16="http://schemas.microsoft.com/office/drawing/2014/main" val="10000"/>
                  </a:ext>
                </a:extLst>
              </a:tr>
              <a:tr h="1022985">
                <a:tc>
                  <a:txBody>
                    <a:bodyPr/>
                    <a:lstStyle/>
                    <a:p>
                      <a:endParaRPr lang="en-US" sz="1800">
                        <a:effectLst/>
                      </a:endParaRPr>
                    </a:p>
                  </a:txBody>
                  <a:tcPr marL="91447" marR="91447" marT="45710" marB="45710" anchor="ctr">
                    <a:lnL>
                      <a:noFill/>
                    </a:lnL>
                    <a:lnR>
                      <a:noFill/>
                    </a:lnR>
                    <a:lnT>
                      <a:noFill/>
                    </a:lnT>
                    <a:lnB>
                      <a:noFill/>
                    </a:lnB>
                    <a:solidFill>
                      <a:srgbClr val="EFEFFF"/>
                    </a:solidFill>
                  </a:tcPr>
                </a:tc>
                <a:tc>
                  <a:txBody>
                    <a:bodyPr/>
                    <a:lstStyle/>
                    <a:p>
                      <a:r>
                        <a:rPr lang="en-US" sz="1800">
                          <a:effectLst/>
                        </a:rPr>
                        <a:t>×1</a:t>
                      </a:r>
                    </a:p>
                  </a:txBody>
                  <a:tcPr marL="91447" marR="91447" marT="45710" marB="45710" anchor="ctr">
                    <a:lnL>
                      <a:noFill/>
                    </a:lnL>
                    <a:lnR>
                      <a:noFill/>
                    </a:lnR>
                    <a:lnT>
                      <a:noFill/>
                    </a:lnT>
                    <a:lnB>
                      <a:noFill/>
                    </a:lnB>
                    <a:solidFill>
                      <a:srgbClr val="EFEFFF"/>
                    </a:solidFill>
                  </a:tcPr>
                </a:tc>
                <a:tc>
                  <a:txBody>
                    <a:bodyPr/>
                    <a:lstStyle/>
                    <a:p>
                      <a:r>
                        <a:rPr lang="en-US" sz="1800">
                          <a:effectLst/>
                        </a:rPr>
                        <a:t>×10</a:t>
                      </a:r>
                    </a:p>
                  </a:txBody>
                  <a:tcPr marL="91447" marR="91447" marT="45710" marB="45710" anchor="ctr">
                    <a:lnL>
                      <a:noFill/>
                    </a:lnL>
                    <a:lnR>
                      <a:noFill/>
                    </a:lnR>
                    <a:lnT>
                      <a:noFill/>
                    </a:lnT>
                    <a:lnB>
                      <a:noFill/>
                    </a:lnB>
                    <a:solidFill>
                      <a:srgbClr val="EFEFFF"/>
                    </a:solidFill>
                  </a:tcPr>
                </a:tc>
                <a:tc>
                  <a:txBody>
                    <a:bodyPr/>
                    <a:lstStyle/>
                    <a:p>
                      <a:r>
                        <a:rPr lang="en-US" sz="1800">
                          <a:effectLst/>
                        </a:rPr>
                        <a:t>×10</a:t>
                      </a:r>
                    </a:p>
                  </a:txBody>
                  <a:tcPr marL="91447" marR="91447" marT="45710" marB="45710" anchor="ctr">
                    <a:lnL>
                      <a:noFill/>
                    </a:lnL>
                    <a:lnR>
                      <a:noFill/>
                    </a:lnR>
                    <a:lnT>
                      <a:noFill/>
                    </a:lnT>
                    <a:lnB>
                      <a:noFill/>
                    </a:lnB>
                    <a:solidFill>
                      <a:srgbClr val="EFEFFF"/>
                    </a:solidFill>
                  </a:tcPr>
                </a:tc>
                <a:tc>
                  <a:txBody>
                    <a:bodyPr/>
                    <a:lstStyle/>
                    <a:p>
                      <a:r>
                        <a:rPr lang="en-US" sz="1800">
                          <a:effectLst/>
                        </a:rPr>
                        <a:t>10</a:t>
                      </a:r>
                    </a:p>
                  </a:txBody>
                  <a:tcPr marL="91447" marR="91447" marT="45710" marB="45710" anchor="ctr">
                    <a:lnL>
                      <a:noFill/>
                    </a:lnL>
                    <a:lnR>
                      <a:noFill/>
                    </a:lnR>
                    <a:lnT>
                      <a:noFill/>
                    </a:lnT>
                    <a:lnB>
                      <a:noFill/>
                    </a:lnB>
                    <a:solidFill>
                      <a:srgbClr val="EFEFFF"/>
                    </a:solidFill>
                  </a:tcPr>
                </a:tc>
                <a:tc>
                  <a:txBody>
                    <a:bodyPr/>
                    <a:lstStyle/>
                    <a:p>
                      <a:r>
                        <a:rPr lang="en-US" sz="1800" dirty="0">
                          <a:effectLst/>
                        </a:rPr>
                        <a:t>1</a:t>
                      </a:r>
                    </a:p>
                  </a:txBody>
                  <a:tcPr marL="91447" marR="91447" marT="45710" marB="45710" anchor="ctr">
                    <a:lnL>
                      <a:noFill/>
                    </a:lnL>
                    <a:lnR>
                      <a:noFill/>
                    </a:lnR>
                    <a:lnT>
                      <a:noFill/>
                    </a:lnT>
                    <a:lnB>
                      <a:noFill/>
                    </a:lnB>
                    <a:solidFill>
                      <a:srgbClr val="EFEFFF"/>
                    </a:solidFill>
                  </a:tcPr>
                </a:tc>
                <a:tc>
                  <a:txBody>
                    <a:bodyPr/>
                    <a:lstStyle/>
                    <a:p>
                      <a:r>
                        <a:rPr lang="en-US" sz="1800">
                          <a:effectLst/>
                        </a:rPr>
                        <a:t>0</a:t>
                      </a:r>
                    </a:p>
                  </a:txBody>
                  <a:tcPr marL="91447" marR="91447" marT="45710" marB="45710" anchor="ctr">
                    <a:lnL>
                      <a:noFill/>
                    </a:lnL>
                    <a:lnR>
                      <a:noFill/>
                    </a:lnR>
                    <a:lnT>
                      <a:noFill/>
                    </a:lnT>
                    <a:lnB>
                      <a:noFill/>
                    </a:lnB>
                    <a:solidFill>
                      <a:srgbClr val="EFEFFF"/>
                    </a:solidFill>
                  </a:tcPr>
                </a:tc>
                <a:tc>
                  <a:txBody>
                    <a:bodyPr/>
                    <a:lstStyle/>
                    <a:p>
                      <a:r>
                        <a:rPr lang="en-US" sz="1800">
                          <a:effectLst/>
                        </a:rPr>
                        <a:t>1</a:t>
                      </a:r>
                    </a:p>
                  </a:txBody>
                  <a:tcPr marL="91447" marR="91447" marT="45710" marB="45710" anchor="ctr">
                    <a:lnL>
                      <a:noFill/>
                    </a:lnL>
                    <a:lnR>
                      <a:noFill/>
                    </a:lnR>
                    <a:lnB>
                      <a:noFill/>
                    </a:lnB>
                    <a:solidFill>
                      <a:srgbClr val="EFEFFF"/>
                    </a:solidFill>
                  </a:tcPr>
                </a:tc>
                <a:extLst>
                  <a:ext uri="{0D108BD9-81ED-4DB2-BD59-A6C34878D82A}">
                    <a16:rowId xmlns:a16="http://schemas.microsoft.com/office/drawing/2014/main" val="10001"/>
                  </a:ext>
                </a:extLst>
              </a:tr>
              <a:tr h="409194">
                <a:tc>
                  <a:txBody>
                    <a:bodyPr/>
                    <a:lstStyle/>
                    <a:p>
                      <a:r>
                        <a:rPr lang="en-US" sz="1800">
                          <a:effectLst/>
                        </a:rPr>
                        <a:t>−</a:t>
                      </a:r>
                    </a:p>
                  </a:txBody>
                  <a:tcPr marL="91447" marR="91447" marT="45710" marB="45710"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endParaRPr lang="en-US" sz="1800">
                        <a:effectLst/>
                      </a:endParaRPr>
                    </a:p>
                  </a:txBody>
                  <a:tcPr marL="91447" marR="91447" marT="45710" marB="45710"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47" marR="91447" marT="45710" marB="45710"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dirty="0">
                          <a:effectLst/>
                        </a:rPr>
                        <a:t>0</a:t>
                      </a:r>
                    </a:p>
                  </a:txBody>
                  <a:tcPr marL="91447" marR="91447" marT="45710" marB="45710"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47" marR="91447" marT="45710" marB="45710"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1</a:t>
                      </a:r>
                    </a:p>
                  </a:txBody>
                  <a:tcPr marL="91447" marR="91447" marT="45710" marB="45710"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47" marR="91447" marT="45710" marB="45710"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tc>
                  <a:txBody>
                    <a:bodyPr/>
                    <a:lstStyle/>
                    <a:p>
                      <a:r>
                        <a:rPr lang="en-US" sz="1800">
                          <a:effectLst/>
                        </a:rPr>
                        <a:t>0</a:t>
                      </a:r>
                    </a:p>
                  </a:txBody>
                  <a:tcPr marL="91447" marR="91447" marT="45710" marB="45710" anchor="ctr">
                    <a:lnL>
                      <a:noFill/>
                    </a:lnL>
                    <a:lnR>
                      <a:noFill/>
                    </a:lnR>
                    <a:lnT>
                      <a:noFill/>
                    </a:lnT>
                    <a:lnB w="9525" cap="flat" cmpd="sng" algn="ctr">
                      <a:solidFill>
                        <a:srgbClr val="000000"/>
                      </a:solidFill>
                      <a:prstDash val="solid"/>
                      <a:round/>
                      <a:headEnd type="none" w="med" len="med"/>
                      <a:tailEnd type="none" w="med" len="med"/>
                    </a:lnB>
                    <a:solidFill>
                      <a:srgbClr val="EFEFFF"/>
                    </a:solidFill>
                  </a:tcPr>
                </a:tc>
                <a:extLst>
                  <a:ext uri="{0D108BD9-81ED-4DB2-BD59-A6C34878D82A}">
                    <a16:rowId xmlns:a16="http://schemas.microsoft.com/office/drawing/2014/main" val="10002"/>
                  </a:ext>
                </a:extLst>
              </a:tr>
              <a:tr h="409194">
                <a:tc>
                  <a:txBody>
                    <a:bodyPr/>
                    <a:lstStyle/>
                    <a:p>
                      <a:endParaRPr lang="en-US" sz="1800">
                        <a:effectLst/>
                      </a:endParaRPr>
                    </a:p>
                  </a:txBody>
                  <a:tcPr marL="91447" marR="91447" marT="45710" marB="45710"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endParaRPr lang="en-US" sz="1800">
                        <a:effectLst/>
                      </a:endParaRPr>
                    </a:p>
                  </a:txBody>
                  <a:tcPr marL="91447" marR="91447" marT="45710" marB="45710"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endParaRPr lang="en-US" sz="1800">
                        <a:effectLst/>
                      </a:endParaRPr>
                    </a:p>
                  </a:txBody>
                  <a:tcPr marL="91447" marR="91447" marT="45710" marB="45710"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dirty="0">
                          <a:effectLst/>
                        </a:rPr>
                        <a:t>1</a:t>
                      </a:r>
                    </a:p>
                  </a:txBody>
                  <a:tcPr marL="91447" marR="91447" marT="45710" marB="45710"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1</a:t>
                      </a:r>
                    </a:p>
                  </a:txBody>
                  <a:tcPr marL="91447" marR="91447" marT="45710" marB="45710"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47" marR="91447" marT="45710" marB="45710"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a:effectLst/>
                        </a:rPr>
                        <a:t>0</a:t>
                      </a:r>
                    </a:p>
                  </a:txBody>
                  <a:tcPr marL="91447" marR="91447" marT="45710" marB="45710"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tc>
                  <a:txBody>
                    <a:bodyPr/>
                    <a:lstStyle/>
                    <a:p>
                      <a:r>
                        <a:rPr lang="en-US" sz="1800" dirty="0">
                          <a:effectLst/>
                        </a:rPr>
                        <a:t>1</a:t>
                      </a:r>
                    </a:p>
                  </a:txBody>
                  <a:tcPr marL="91447" marR="91447" marT="45710" marB="45710" anchor="ctr">
                    <a:lnL>
                      <a:noFill/>
                    </a:lnL>
                    <a:lnR>
                      <a:noFill/>
                    </a:lnR>
                    <a:lnT w="9525" cap="flat" cmpd="sng" algn="ctr">
                      <a:solidFill>
                        <a:srgbClr val="000000"/>
                      </a:solidFill>
                      <a:prstDash val="solid"/>
                      <a:round/>
                      <a:headEnd type="none" w="med" len="med"/>
                      <a:tailEnd type="none" w="med" len="med"/>
                    </a:lnT>
                    <a:lnB>
                      <a:noFill/>
                    </a:lnB>
                    <a:solidFill>
                      <a:srgbClr val="EFEFFF"/>
                    </a:solidFill>
                  </a:tcPr>
                </a:tc>
                <a:extLst>
                  <a:ext uri="{0D108BD9-81ED-4DB2-BD59-A6C34878D82A}">
                    <a16:rowId xmlns:a16="http://schemas.microsoft.com/office/drawing/2014/main" val="10003"/>
                  </a:ext>
                </a:extLst>
              </a:tr>
            </a:tbl>
          </a:graphicData>
        </a:graphic>
      </p:graphicFrame>
      <p:sp>
        <p:nvSpPr>
          <p:cNvPr id="11" name="Content Placeholder 2"/>
          <p:cNvSpPr txBox="1">
            <a:spLocks/>
          </p:cNvSpPr>
          <p:nvPr/>
        </p:nvSpPr>
        <p:spPr bwMode="auto">
          <a:xfrm>
            <a:off x="1517650" y="1104901"/>
            <a:ext cx="3240088" cy="2493963"/>
          </a:xfrm>
          <a:prstGeom prst="rect">
            <a:avLst/>
          </a:prstGeom>
          <a:noFill/>
          <a:ln>
            <a:noFill/>
          </a:ln>
        </p:spPr>
        <p:txBody>
          <a:bodyPr/>
          <a:lstStyle>
            <a:lvl1pPr marL="342900" indent="-342900" algn="l" rtl="0" eaLnBrk="0" fontAlgn="base" hangingPunct="0">
              <a:spcBef>
                <a:spcPct val="20000"/>
              </a:spcBef>
              <a:spcAft>
                <a:spcPct val="0"/>
              </a:spcAft>
              <a:buClr>
                <a:srgbClr val="FF0000"/>
              </a:buClr>
              <a:buSzPct val="75000"/>
              <a:buFont typeface="Wingdings" panose="05000000000000000000" pitchFamily="2" charset="2"/>
              <a:buChar char="l"/>
              <a:defRPr kumimoji="1" sz="2400" b="1" kern="1200">
                <a:solidFill>
                  <a:schemeClr val="tx1"/>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rgbClr val="FF0000"/>
              </a:buClr>
              <a:buSzPct val="65000"/>
              <a:buFont typeface="Wingdings" panose="05000000000000000000" pitchFamily="2" charset="2"/>
              <a:buChar char="n"/>
              <a:defRPr kumimoji="1" sz="2000" b="1" kern="1200">
                <a:solidFill>
                  <a:schemeClr val="tx1"/>
                </a:solidFill>
                <a:effectLst>
                  <a:outerShdw blurRad="38100" dist="38100" dir="2700000" algn="tl">
                    <a:srgbClr val="C0C0C0"/>
                  </a:outerShdw>
                </a:effectLst>
                <a:latin typeface="+mn-lt"/>
                <a:ea typeface="+mn-ea"/>
                <a:cs typeface="+mn-cs"/>
              </a:defRPr>
            </a:lvl2pPr>
            <a:lvl3pPr marL="1143000" indent="-228600" algn="l" rtl="0" eaLnBrk="0" fontAlgn="base" hangingPunct="0">
              <a:spcBef>
                <a:spcPct val="20000"/>
              </a:spcBef>
              <a:spcAft>
                <a:spcPct val="0"/>
              </a:spcAft>
              <a:buClr>
                <a:srgbClr val="FF0000"/>
              </a:buClr>
              <a:buChar char="–"/>
              <a:defRPr kumimoji="1" b="1" kern="1200">
                <a:solidFill>
                  <a:schemeClr val="tx1"/>
                </a:solidFill>
                <a:effectLst>
                  <a:outerShdw blurRad="38100" dist="38100" dir="2700000" algn="tl">
                    <a:srgbClr val="C0C0C0"/>
                  </a:outerShdw>
                </a:effectLst>
                <a:latin typeface="+mn-lt"/>
                <a:ea typeface="+mn-ea"/>
                <a:cs typeface="+mn-cs"/>
              </a:defRPr>
            </a:lvl3pPr>
            <a:lvl4pPr marL="1600200" indent="-228600" algn="l" rtl="0" eaLnBrk="0" fontAlgn="base" hangingPunct="0">
              <a:spcBef>
                <a:spcPct val="20000"/>
              </a:spcBef>
              <a:spcAft>
                <a:spcPct val="0"/>
              </a:spcAft>
              <a:buClr>
                <a:srgbClr val="FF0000"/>
              </a:buClr>
              <a:buChar char="+"/>
              <a:defRPr kumimoji="1" sz="1600" b="1" kern="1200">
                <a:solidFill>
                  <a:schemeClr val="tx1"/>
                </a:solidFill>
                <a:effectLst>
                  <a:outerShdw blurRad="38100" dist="38100" dir="2700000" algn="tl">
                    <a:srgbClr val="C0C0C0"/>
                  </a:outerShdw>
                </a:effectLst>
                <a:latin typeface="+mn-lt"/>
                <a:ea typeface="+mn-ea"/>
                <a:cs typeface="+mn-cs"/>
              </a:defRPr>
            </a:lvl4pPr>
            <a:lvl5pPr marL="2057400" indent="-228600" algn="l" rtl="0" eaLnBrk="0" fontAlgn="base" hangingPunct="0">
              <a:spcBef>
                <a:spcPct val="20000"/>
              </a:spcBef>
              <a:spcAft>
                <a:spcPct val="0"/>
              </a:spcAft>
              <a:buClr>
                <a:srgbClr val="FF0000"/>
              </a:buClr>
              <a:buChar char="o"/>
              <a:defRPr kumimoji="1" sz="1600" b="1" kern="1200">
                <a:solidFill>
                  <a:schemeClr val="tx1"/>
                </a:solidFill>
                <a:effectLst>
                  <a:outerShdw blurRad="38100" dist="38100" dir="2700000" algn="tl">
                    <a:srgbClr val="C0C0C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defRPr/>
            </a:pPr>
            <a:r>
              <a:rPr lang="en-US" b="0">
                <a:effectLst/>
              </a:rPr>
              <a:t>0 – 0 = 0</a:t>
            </a:r>
          </a:p>
          <a:p>
            <a:pPr lvl="1">
              <a:defRPr/>
            </a:pPr>
            <a:r>
              <a:rPr lang="en-US" b="0">
                <a:effectLst/>
              </a:rPr>
              <a:t>1 – 0 = 1</a:t>
            </a:r>
          </a:p>
          <a:p>
            <a:pPr lvl="1">
              <a:defRPr/>
            </a:pPr>
            <a:r>
              <a:rPr lang="en-US" b="0">
                <a:effectLst/>
              </a:rPr>
              <a:t>1 – 1 = 0</a:t>
            </a:r>
          </a:p>
          <a:p>
            <a:pPr lvl="1">
              <a:defRPr/>
            </a:pPr>
            <a:r>
              <a:rPr lang="en-US" b="0">
                <a:effectLst/>
              </a:rPr>
              <a:t>0 – 1 = 1 (Borrow 1)</a:t>
            </a:r>
          </a:p>
          <a:p>
            <a:pPr>
              <a:defRPr/>
            </a:pPr>
            <a:endParaRPr lang="en-US" dirty="0"/>
          </a:p>
        </p:txBody>
      </p:sp>
    </p:spTree>
    <p:extLst>
      <p:ext uri="{BB962C8B-B14F-4D97-AF65-F5344CB8AC3E}">
        <p14:creationId xmlns:p14="http://schemas.microsoft.com/office/powerpoint/2010/main" val="3469765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Binary Subtraction using 2’s complement</a:t>
            </a:r>
          </a:p>
        </p:txBody>
      </p:sp>
      <p:sp>
        <p:nvSpPr>
          <p:cNvPr id="17411" name="Slide Number Placeholder 3"/>
          <p:cNvSpPr>
            <a:spLocks noGrp="1" noChangeArrowheads="1"/>
          </p:cNvSpPr>
          <p:nvPr>
            <p:ph type="sldNum"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50000"/>
              </a:spcBef>
              <a:buClrTx/>
              <a:buSzTx/>
              <a:buFontTx/>
              <a:buNone/>
            </a:pPr>
            <a:fld id="{F2C2B328-71D4-48DD-8506-8D70B42F5E82}" type="slidenum">
              <a:rPr kumimoji="0" lang="en-GB" altLang="en-US" sz="1400" b="0">
                <a:solidFill>
                  <a:srgbClr val="5E574E"/>
                </a:solidFill>
              </a:rPr>
              <a:pPr>
                <a:spcBef>
                  <a:spcPct val="50000"/>
                </a:spcBef>
                <a:buClrTx/>
                <a:buSzTx/>
                <a:buFontTx/>
                <a:buNone/>
              </a:pPr>
              <a:t>43</a:t>
            </a:fld>
            <a:endParaRPr kumimoji="0" lang="en-GB" altLang="en-US" sz="1400" b="0">
              <a:solidFill>
                <a:srgbClr val="5E574E"/>
              </a:solidFill>
            </a:endParaRPr>
          </a:p>
        </p:txBody>
      </p:sp>
      <p:graphicFrame>
        <p:nvGraphicFramePr>
          <p:cNvPr id="5" name="Table 4"/>
          <p:cNvGraphicFramePr>
            <a:graphicFrameLocks noGrp="1"/>
          </p:cNvGraphicFramePr>
          <p:nvPr/>
        </p:nvGraphicFramePr>
        <p:xfrm>
          <a:off x="1865314" y="2492376"/>
          <a:ext cx="8269287" cy="3529013"/>
        </p:xfrm>
        <a:graphic>
          <a:graphicData uri="http://schemas.openxmlformats.org/drawingml/2006/table">
            <a:tbl>
              <a:tblPr/>
              <a:tblGrid>
                <a:gridCol w="5623115">
                  <a:extLst>
                    <a:ext uri="{9D8B030D-6E8A-4147-A177-3AD203B41FA5}">
                      <a16:colId xmlns:a16="http://schemas.microsoft.com/office/drawing/2014/main" val="20000"/>
                    </a:ext>
                  </a:extLst>
                </a:gridCol>
                <a:gridCol w="2646172">
                  <a:extLst>
                    <a:ext uri="{9D8B030D-6E8A-4147-A177-3AD203B41FA5}">
                      <a16:colId xmlns:a16="http://schemas.microsoft.com/office/drawing/2014/main" val="20001"/>
                    </a:ext>
                  </a:extLst>
                </a:gridCol>
              </a:tblGrid>
              <a:tr h="653207">
                <a:tc>
                  <a:txBody>
                    <a:bodyPr/>
                    <a:lstStyle/>
                    <a:p>
                      <a:pPr>
                        <a:buFont typeface="+mj-lt"/>
                        <a:buAutoNum type="arabicPeriod"/>
                      </a:pPr>
                      <a:r>
                        <a:rPr lang="en-US" sz="1800" dirty="0"/>
                        <a:t>First, we need to convert 0001</a:t>
                      </a:r>
                      <a:r>
                        <a:rPr lang="en-US" sz="1800" baseline="-25000" dirty="0"/>
                        <a:t>2</a:t>
                      </a:r>
                      <a:r>
                        <a:rPr lang="en-US" sz="1800" dirty="0"/>
                        <a:t> to its negative equivalent in 2's complement.</a:t>
                      </a:r>
                    </a:p>
                  </a:txBody>
                  <a:tcPr marL="19048" marR="19048" marT="19053" marB="19053" anchor="ctr">
                    <a:lnL>
                      <a:noFill/>
                    </a:lnL>
                    <a:lnR>
                      <a:noFill/>
                    </a:lnR>
                    <a:lnT>
                      <a:noFill/>
                    </a:lnT>
                    <a:lnB>
                      <a:noFill/>
                    </a:lnB>
                  </a:tcPr>
                </a:tc>
                <a:tc>
                  <a:txBody>
                    <a:bodyPr/>
                    <a:lstStyle/>
                    <a:p>
                      <a:r>
                        <a:rPr lang="en-US" sz="1800" b="1" dirty="0"/>
                        <a:t>0111 (7) </a:t>
                      </a:r>
                      <a:r>
                        <a:rPr lang="en-US" sz="1800" b="1" u="sng" dirty="0"/>
                        <a:t>- 0001</a:t>
                      </a:r>
                      <a:r>
                        <a:rPr lang="en-US" sz="1800" b="1" dirty="0"/>
                        <a:t> </a:t>
                      </a:r>
                      <a:r>
                        <a:rPr lang="en-US" sz="1800" b="1" u="sng" dirty="0"/>
                        <a:t>- (1)</a:t>
                      </a:r>
                      <a:endParaRPr lang="en-US" sz="1800" dirty="0"/>
                    </a:p>
                  </a:txBody>
                  <a:tcPr marL="19048" marR="19048" marT="19053" marB="19053" anchor="ctr">
                    <a:lnL>
                      <a:noFill/>
                    </a:lnL>
                    <a:lnR>
                      <a:noFill/>
                    </a:lnR>
                    <a:lnT>
                      <a:noFill/>
                    </a:lnT>
                    <a:lnB>
                      <a:noFill/>
                    </a:lnB>
                  </a:tcPr>
                </a:tc>
                <a:extLst>
                  <a:ext uri="{0D108BD9-81ED-4DB2-BD59-A6C34878D82A}">
                    <a16:rowId xmlns:a16="http://schemas.microsoft.com/office/drawing/2014/main" val="10000"/>
                  </a:ext>
                </a:extLst>
              </a:tr>
              <a:tr h="958602">
                <a:tc>
                  <a:txBody>
                    <a:bodyPr/>
                    <a:lstStyle/>
                    <a:p>
                      <a:pPr>
                        <a:buFont typeface="+mj-lt"/>
                        <a:buAutoNum type="arabicPeriod" startAt="2"/>
                      </a:pPr>
                      <a:r>
                        <a:rPr lang="en-US" sz="1800"/>
                        <a:t>To do this we change all the 1's to 0's and 0's to 1's and add one to the number. Notice that the most-significant digit is now 1 since the number is negative.</a:t>
                      </a:r>
                    </a:p>
                  </a:txBody>
                  <a:tcPr marL="19048" marR="19048" marT="19053" marB="19053" anchor="ctr">
                    <a:lnL>
                      <a:noFill/>
                    </a:lnL>
                    <a:lnR>
                      <a:noFill/>
                    </a:lnR>
                    <a:lnT>
                      <a:noFill/>
                    </a:lnT>
                    <a:lnB>
                      <a:noFill/>
                    </a:lnB>
                  </a:tcPr>
                </a:tc>
                <a:tc>
                  <a:txBody>
                    <a:bodyPr/>
                    <a:lstStyle/>
                    <a:p>
                      <a:r>
                        <a:rPr lang="en-US" sz="1800" b="1"/>
                        <a:t>0001 -&gt; 1110 </a:t>
                      </a:r>
                      <a:r>
                        <a:rPr lang="en-US" sz="1800" b="1" u="sng"/>
                        <a:t>1</a:t>
                      </a:r>
                      <a:r>
                        <a:rPr lang="en-US" sz="1800" b="1"/>
                        <a:t> 1111</a:t>
                      </a:r>
                      <a:endParaRPr lang="en-US" sz="1800"/>
                    </a:p>
                  </a:txBody>
                  <a:tcPr marL="19048" marR="19048" marT="19053" marB="19053" anchor="ctr">
                    <a:lnL>
                      <a:noFill/>
                    </a:lnL>
                    <a:lnR>
                      <a:noFill/>
                    </a:lnR>
                    <a:lnT>
                      <a:noFill/>
                    </a:lnT>
                    <a:lnB>
                      <a:noFill/>
                    </a:lnB>
                  </a:tcPr>
                </a:tc>
                <a:extLst>
                  <a:ext uri="{0D108BD9-81ED-4DB2-BD59-A6C34878D82A}">
                    <a16:rowId xmlns:a16="http://schemas.microsoft.com/office/drawing/2014/main" val="10001"/>
                  </a:ext>
                </a:extLst>
              </a:tr>
              <a:tr h="653207">
                <a:tc>
                  <a:txBody>
                    <a:bodyPr/>
                    <a:lstStyle/>
                    <a:p>
                      <a:pPr>
                        <a:buFont typeface="+mj-lt"/>
                        <a:buAutoNum type="arabicPeriod" startAt="3"/>
                      </a:pPr>
                      <a:r>
                        <a:rPr lang="en-US" sz="1800"/>
                        <a:t>Next, we add the negative value we computed to 0111</a:t>
                      </a:r>
                      <a:r>
                        <a:rPr lang="en-US" sz="1800" baseline="-25000"/>
                        <a:t>2</a:t>
                      </a:r>
                      <a:r>
                        <a:rPr lang="en-US" sz="1800"/>
                        <a:t>. This gives us a result of 10110</a:t>
                      </a:r>
                      <a:r>
                        <a:rPr lang="en-US" sz="1800" baseline="-25000"/>
                        <a:t>2</a:t>
                      </a:r>
                      <a:r>
                        <a:rPr lang="en-US" sz="1800"/>
                        <a:t>.</a:t>
                      </a:r>
                    </a:p>
                  </a:txBody>
                  <a:tcPr marL="19048" marR="19048" marT="19053" marB="19053" anchor="ctr">
                    <a:lnL>
                      <a:noFill/>
                    </a:lnL>
                    <a:lnR>
                      <a:noFill/>
                    </a:lnR>
                    <a:lnT>
                      <a:noFill/>
                    </a:lnT>
                    <a:lnB>
                      <a:noFill/>
                    </a:lnB>
                  </a:tcPr>
                </a:tc>
                <a:tc>
                  <a:txBody>
                    <a:bodyPr/>
                    <a:lstStyle/>
                    <a:p>
                      <a:r>
                        <a:rPr lang="en-US" sz="1800" b="1"/>
                        <a:t>0111 (7) </a:t>
                      </a:r>
                      <a:r>
                        <a:rPr lang="en-US" sz="1800" b="1" u="sng"/>
                        <a:t>+ 1111</a:t>
                      </a:r>
                      <a:r>
                        <a:rPr lang="en-US" sz="1800" b="1"/>
                        <a:t> </a:t>
                      </a:r>
                      <a:r>
                        <a:rPr lang="en-US" sz="1800" b="1" u="sng"/>
                        <a:t>+(-1)</a:t>
                      </a:r>
                      <a:r>
                        <a:rPr lang="en-US" sz="1800" b="1"/>
                        <a:t> 10110 (?)</a:t>
                      </a:r>
                      <a:endParaRPr lang="en-US" sz="1800"/>
                    </a:p>
                  </a:txBody>
                  <a:tcPr marL="19048" marR="19048" marT="19053" marB="19053" anchor="ctr">
                    <a:lnL>
                      <a:noFill/>
                    </a:lnL>
                    <a:lnR>
                      <a:noFill/>
                    </a:lnR>
                    <a:lnT>
                      <a:noFill/>
                    </a:lnT>
                    <a:lnB>
                      <a:noFill/>
                    </a:lnB>
                  </a:tcPr>
                </a:tc>
                <a:extLst>
                  <a:ext uri="{0D108BD9-81ED-4DB2-BD59-A6C34878D82A}">
                    <a16:rowId xmlns:a16="http://schemas.microsoft.com/office/drawing/2014/main" val="10002"/>
                  </a:ext>
                </a:extLst>
              </a:tr>
              <a:tr h="1263997">
                <a:tc>
                  <a:txBody>
                    <a:bodyPr/>
                    <a:lstStyle/>
                    <a:p>
                      <a:pPr>
                        <a:buFont typeface="+mj-lt"/>
                        <a:buAutoNum type="arabicPeriod" startAt="4"/>
                      </a:pPr>
                      <a:r>
                        <a:rPr lang="en-US" sz="1800"/>
                        <a:t>Notice that our addition caused an overflow bit. Whenever we have an overflow bit in 2's complement, we discard the extra bit. This gives us a final answer of 0110</a:t>
                      </a:r>
                      <a:r>
                        <a:rPr lang="en-US" sz="1800" baseline="-25000"/>
                        <a:t>2</a:t>
                      </a:r>
                      <a:r>
                        <a:rPr lang="en-US" sz="1800"/>
                        <a:t> (or 6</a:t>
                      </a:r>
                      <a:r>
                        <a:rPr lang="en-US" sz="1800" baseline="-25000"/>
                        <a:t>10</a:t>
                      </a:r>
                      <a:r>
                        <a:rPr lang="en-US" sz="1800"/>
                        <a:t>).</a:t>
                      </a:r>
                    </a:p>
                  </a:txBody>
                  <a:tcPr marL="19048" marR="19048" marT="19053" marB="19053" anchor="ctr">
                    <a:lnL>
                      <a:noFill/>
                    </a:lnL>
                    <a:lnR>
                      <a:noFill/>
                    </a:lnR>
                    <a:lnT>
                      <a:noFill/>
                    </a:lnT>
                    <a:lnB>
                      <a:noFill/>
                    </a:lnB>
                  </a:tcPr>
                </a:tc>
                <a:tc>
                  <a:txBody>
                    <a:bodyPr/>
                    <a:lstStyle/>
                    <a:p>
                      <a:r>
                        <a:rPr lang="en-US" sz="1800" b="1" dirty="0"/>
                        <a:t>0111 (7) </a:t>
                      </a:r>
                      <a:r>
                        <a:rPr lang="en-US" sz="1800" b="1" u="sng" dirty="0"/>
                        <a:t>- 0001</a:t>
                      </a:r>
                      <a:r>
                        <a:rPr lang="en-US" sz="1800" b="1" dirty="0"/>
                        <a:t> </a:t>
                      </a:r>
                      <a:r>
                        <a:rPr lang="en-US" sz="1800" b="1" u="sng" dirty="0"/>
                        <a:t>- (1)</a:t>
                      </a:r>
                      <a:r>
                        <a:rPr lang="en-US" sz="1800" b="1" dirty="0"/>
                        <a:t> 0110 (6)</a:t>
                      </a:r>
                      <a:endParaRPr lang="en-US" sz="1800" dirty="0"/>
                    </a:p>
                  </a:txBody>
                  <a:tcPr marL="19048" marR="19048" marT="19053" marB="19053" anchor="ctr">
                    <a:lnL>
                      <a:noFill/>
                    </a:lnL>
                    <a:lnR>
                      <a:noFill/>
                    </a:lnR>
                    <a:lnT>
                      <a:noFill/>
                    </a:lnT>
                    <a:lnB>
                      <a:noFill/>
                    </a:lnB>
                  </a:tcPr>
                </a:tc>
                <a:extLst>
                  <a:ext uri="{0D108BD9-81ED-4DB2-BD59-A6C34878D82A}">
                    <a16:rowId xmlns:a16="http://schemas.microsoft.com/office/drawing/2014/main" val="10003"/>
                  </a:ext>
                </a:extLst>
              </a:tr>
            </a:tbl>
          </a:graphicData>
        </a:graphic>
      </p:graphicFrame>
      <p:sp>
        <p:nvSpPr>
          <p:cNvPr id="17421" name="Rectangle 1"/>
          <p:cNvSpPr>
            <a:spLocks noChangeArrowheads="1"/>
          </p:cNvSpPr>
          <p:nvPr/>
        </p:nvSpPr>
        <p:spPr bwMode="auto">
          <a:xfrm rot="10800000" flipV="1">
            <a:off x="1827214" y="1458914"/>
            <a:ext cx="8410575" cy="833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nchor="ctr">
            <a:spAutoFit/>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0"/>
              </a:spcBef>
              <a:buClrTx/>
              <a:buSzTx/>
              <a:buFontTx/>
              <a:buNone/>
            </a:pPr>
            <a:r>
              <a:rPr kumimoji="0" lang="en-US" altLang="en-US" b="0">
                <a:latin typeface="Times New Roman" panose="02020603050405020304" pitchFamily="18" charset="0"/>
              </a:rPr>
              <a:t>Now let's consider how we would solve our problem of subtracting 1</a:t>
            </a:r>
            <a:r>
              <a:rPr kumimoji="0" lang="en-US" altLang="en-US" sz="1000" b="0" baseline="-30000">
                <a:latin typeface="Times New Roman" panose="02020603050405020304" pitchFamily="18" charset="0"/>
              </a:rPr>
              <a:t>10</a:t>
            </a:r>
            <a:r>
              <a:rPr kumimoji="0" lang="en-US" altLang="en-US" sz="800" b="0">
                <a:latin typeface="Times New Roman" panose="02020603050405020304" pitchFamily="18" charset="0"/>
              </a:rPr>
              <a:t> </a:t>
            </a:r>
            <a:r>
              <a:rPr kumimoji="0" lang="en-US" altLang="en-US" b="0">
                <a:latin typeface="Times New Roman" panose="02020603050405020304" pitchFamily="18" charset="0"/>
              </a:rPr>
              <a:t>from 7</a:t>
            </a:r>
            <a:r>
              <a:rPr kumimoji="0" lang="en-US" altLang="en-US" sz="1000" b="0" baseline="-30000">
                <a:latin typeface="Times New Roman" panose="02020603050405020304" pitchFamily="18" charset="0"/>
              </a:rPr>
              <a:t>10</a:t>
            </a:r>
            <a:r>
              <a:rPr kumimoji="0" lang="en-US" altLang="en-US" sz="800" b="0">
                <a:latin typeface="Times New Roman" panose="02020603050405020304" pitchFamily="18" charset="0"/>
              </a:rPr>
              <a:t> </a:t>
            </a:r>
            <a:r>
              <a:rPr kumimoji="0" lang="en-US" altLang="en-US" b="0">
                <a:latin typeface="Times New Roman" panose="02020603050405020304" pitchFamily="18" charset="0"/>
              </a:rPr>
              <a:t>using 2's complement. </a:t>
            </a:r>
          </a:p>
        </p:txBody>
      </p:sp>
    </p:spTree>
    <p:extLst>
      <p:ext uri="{BB962C8B-B14F-4D97-AF65-F5344CB8AC3E}">
        <p14:creationId xmlns:p14="http://schemas.microsoft.com/office/powerpoint/2010/main" val="34868121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4"/>
          <p:cNvSpPr>
            <a:spLocks noGrp="1" noChangeArrowheads="1"/>
          </p:cNvSpPr>
          <p:nvPr>
            <p:ph type="sldNum"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50000"/>
              </a:spcBef>
              <a:buClrTx/>
              <a:buSzTx/>
              <a:buFontTx/>
              <a:buNone/>
            </a:pPr>
            <a:fld id="{062136A8-EB97-455C-B2EE-A3AD2A0C9915}" type="slidenum">
              <a:rPr kumimoji="0" lang="en-GB" altLang="en-US" sz="1400" b="0">
                <a:solidFill>
                  <a:srgbClr val="5E574E"/>
                </a:solidFill>
              </a:rPr>
              <a:pPr>
                <a:spcBef>
                  <a:spcPct val="50000"/>
                </a:spcBef>
                <a:buClrTx/>
                <a:buSzTx/>
                <a:buFontTx/>
                <a:buNone/>
              </a:pPr>
              <a:t>44</a:t>
            </a:fld>
            <a:endParaRPr kumimoji="0" lang="en-GB" altLang="en-US" sz="1400" b="0">
              <a:solidFill>
                <a:srgbClr val="5E574E"/>
              </a:solidFill>
            </a:endParaRPr>
          </a:p>
        </p:txBody>
      </p:sp>
      <p:sp>
        <p:nvSpPr>
          <p:cNvPr id="22531" name="Rectangle 2"/>
          <p:cNvSpPr>
            <a:spLocks noGrp="1" noChangeArrowheads="1"/>
          </p:cNvSpPr>
          <p:nvPr>
            <p:ph type="title"/>
          </p:nvPr>
        </p:nvSpPr>
        <p:spPr/>
        <p:txBody>
          <a:bodyPr/>
          <a:lstStyle/>
          <a:p>
            <a:r>
              <a:rPr lang="en-US" altLang="zh-TW" sz="3200">
                <a:latin typeface="Arial Rounded MT Bold" panose="020F0704030504030204" pitchFamily="34" charset="0"/>
                <a:ea typeface="新細明體" pitchFamily="18" charset="-120"/>
              </a:rPr>
              <a:t>Multiplication</a:t>
            </a:r>
          </a:p>
        </p:txBody>
      </p:sp>
      <p:sp>
        <p:nvSpPr>
          <p:cNvPr id="22532" name="Rectangle 3"/>
          <p:cNvSpPr>
            <a:spLocks noGrp="1" noChangeArrowheads="1"/>
          </p:cNvSpPr>
          <p:nvPr>
            <p:ph type="body" sz="half" idx="1"/>
          </p:nvPr>
        </p:nvSpPr>
        <p:spPr>
          <a:xfrm>
            <a:off x="1981201" y="1066800"/>
            <a:ext cx="8075613" cy="5638800"/>
          </a:xfrm>
        </p:spPr>
        <p:txBody>
          <a:bodyPr/>
          <a:lstStyle/>
          <a:p>
            <a:r>
              <a:rPr lang="en-US" altLang="zh-TW" b="0">
                <a:effectLst/>
                <a:latin typeface="Arial Rounded MT Bold" panose="020F0704030504030204" pitchFamily="34" charset="0"/>
                <a:ea typeface="新細明體" pitchFamily="18" charset="-120"/>
              </a:rPr>
              <a:t>Complex</a:t>
            </a:r>
          </a:p>
          <a:p>
            <a:r>
              <a:rPr lang="en-US" altLang="zh-TW" b="0">
                <a:effectLst/>
                <a:latin typeface="Arial Rounded MT Bold" panose="020F0704030504030204" pitchFamily="34" charset="0"/>
                <a:ea typeface="新細明體" pitchFamily="18" charset="-120"/>
              </a:rPr>
              <a:t>Work out partial product for each digit</a:t>
            </a:r>
          </a:p>
          <a:p>
            <a:r>
              <a:rPr lang="en-US" altLang="zh-TW" b="0">
                <a:effectLst/>
                <a:latin typeface="Arial Rounded MT Bold" panose="020F0704030504030204" pitchFamily="34" charset="0"/>
                <a:ea typeface="新細明體" pitchFamily="18" charset="-120"/>
              </a:rPr>
              <a:t>Take care with place value (column)</a:t>
            </a:r>
          </a:p>
          <a:p>
            <a:r>
              <a:rPr lang="en-US" altLang="zh-TW" b="0">
                <a:effectLst/>
                <a:latin typeface="Arial Rounded MT Bold" panose="020F0704030504030204" pitchFamily="34" charset="0"/>
                <a:ea typeface="新細明體" pitchFamily="18" charset="-120"/>
              </a:rPr>
              <a:t>Add partial products</a:t>
            </a:r>
          </a:p>
          <a:p>
            <a:r>
              <a:rPr lang="en-US" altLang="zh-TW" b="0">
                <a:effectLst/>
                <a:latin typeface="Arial Rounded MT Bold" panose="020F0704030504030204" pitchFamily="34" charset="0"/>
                <a:ea typeface="新細明體" pitchFamily="18" charset="-120"/>
              </a:rPr>
              <a:t>Note: need double length result</a:t>
            </a:r>
          </a:p>
          <a:p>
            <a:endParaRPr lang="zh-TW" altLang="en-US" b="0">
              <a:effectLst/>
              <a:latin typeface="Arial Rounded MT Bold" panose="020F0704030504030204" pitchFamily="34" charset="0"/>
              <a:ea typeface="新細明體" pitchFamily="18" charset="-120"/>
            </a:endParaRPr>
          </a:p>
        </p:txBody>
      </p:sp>
      <p:pic>
        <p:nvPicPr>
          <p:cNvPr id="22533" name="Picture 5"/>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4872038" y="3789364"/>
            <a:ext cx="4895850" cy="2784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0864559"/>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solidFill>
                  <a:srgbClr val="FF0000"/>
                </a:solidFill>
              </a:rPr>
              <a:t>Binary Multiplication</a:t>
            </a:r>
            <a:endParaRPr lang="en-MY" dirty="0">
              <a:solidFill>
                <a:srgbClr val="FF0000"/>
              </a:solidFill>
            </a:endParaRPr>
          </a:p>
        </p:txBody>
      </p:sp>
      <p:pic>
        <p:nvPicPr>
          <p:cNvPr id="24579" name="Content Placeholder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7175500" y="1628776"/>
            <a:ext cx="3081338" cy="1381125"/>
          </a:xfrm>
        </p:spPr>
      </p:pic>
      <p:sp>
        <p:nvSpPr>
          <p:cNvPr id="24580" name="Rectangle 4"/>
          <p:cNvSpPr>
            <a:spLocks noChangeArrowheads="1"/>
          </p:cNvSpPr>
          <p:nvPr/>
        </p:nvSpPr>
        <p:spPr bwMode="auto">
          <a:xfrm>
            <a:off x="2063750" y="1490663"/>
            <a:ext cx="4572000"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4313" indent="-214313">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0"/>
              </a:spcBef>
              <a:buClrTx/>
              <a:buSzTx/>
              <a:buFont typeface="Arial" panose="020B0604020202020204" pitchFamily="34" charset="0"/>
              <a:buChar char="•"/>
            </a:pPr>
            <a:r>
              <a:rPr kumimoji="0" lang="en-MY" altLang="en-US" sz="1800" b="0">
                <a:latin typeface="Times New Roman" panose="02020603050405020304" pitchFamily="18" charset="0"/>
              </a:rPr>
              <a:t>Multiplication on unsigned binary numbers is exactly same as that of decimal multiplication, except that the digits in the multiplicand and multiplier are 0 and 1 only. </a:t>
            </a:r>
          </a:p>
          <a:p>
            <a:pPr>
              <a:spcBef>
                <a:spcPct val="0"/>
              </a:spcBef>
              <a:buClrTx/>
              <a:buSzTx/>
              <a:buFont typeface="Arial" panose="020B0604020202020204" pitchFamily="34" charset="0"/>
              <a:buChar char="•"/>
            </a:pPr>
            <a:r>
              <a:rPr kumimoji="0" lang="en-MY" altLang="en-US" sz="1800" b="0">
                <a:latin typeface="Times New Roman" panose="02020603050405020304" pitchFamily="18" charset="0"/>
              </a:rPr>
              <a:t>Hence the partial product will either be zero (when multiplied with 0) or the multiplicand itself (when multiplied with 1). </a:t>
            </a:r>
          </a:p>
        </p:txBody>
      </p:sp>
      <p:pic>
        <p:nvPicPr>
          <p:cNvPr id="24581"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79650" y="3763963"/>
            <a:ext cx="3957638" cy="147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18198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solidFill>
                  <a:srgbClr val="FF0000"/>
                </a:solidFill>
              </a:rPr>
              <a:t>Try Yourself………</a:t>
            </a:r>
            <a:endParaRPr lang="en-MY" dirty="0">
              <a:solidFill>
                <a:srgbClr val="FF0000"/>
              </a:solidFill>
            </a:endParaRPr>
          </a:p>
        </p:txBody>
      </p:sp>
      <p:sp>
        <p:nvSpPr>
          <p:cNvPr id="3" name="Content Placeholder 2"/>
          <p:cNvSpPr>
            <a:spLocks noGrp="1"/>
          </p:cNvSpPr>
          <p:nvPr>
            <p:ph idx="1"/>
          </p:nvPr>
        </p:nvSpPr>
        <p:spPr/>
        <p:txBody>
          <a:bodyPr/>
          <a:lstStyle/>
          <a:p>
            <a:pPr marL="0" indent="0">
              <a:buNone/>
              <a:defRPr/>
            </a:pPr>
            <a:r>
              <a:rPr lang="en-MY" dirty="0"/>
              <a:t>Perform the following multiplication operation</a:t>
            </a:r>
          </a:p>
          <a:p>
            <a:pPr marL="0" indent="0">
              <a:buNone/>
              <a:defRPr/>
            </a:pPr>
            <a:r>
              <a:rPr lang="en-MY" dirty="0"/>
              <a:t>011001 x 001100</a:t>
            </a:r>
          </a:p>
        </p:txBody>
      </p:sp>
    </p:spTree>
    <p:extLst>
      <p:ext uri="{BB962C8B-B14F-4D97-AF65-F5344CB8AC3E}">
        <p14:creationId xmlns:p14="http://schemas.microsoft.com/office/powerpoint/2010/main" val="42386064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noChangeArrowheads="1"/>
          </p:cNvSpPr>
          <p:nvPr>
            <p:ph type="sldNum"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50000"/>
              </a:spcBef>
              <a:buClrTx/>
              <a:buSzTx/>
              <a:buFontTx/>
              <a:buNone/>
            </a:pPr>
            <a:fld id="{21426C89-CA01-4BCB-AFA0-31A0F5723EBF}" type="slidenum">
              <a:rPr kumimoji="0" lang="en-GB" altLang="en-US" sz="1400" b="0">
                <a:solidFill>
                  <a:srgbClr val="5E574E"/>
                </a:solidFill>
              </a:rPr>
              <a:pPr>
                <a:spcBef>
                  <a:spcPct val="50000"/>
                </a:spcBef>
                <a:buClrTx/>
                <a:buSzTx/>
                <a:buFontTx/>
                <a:buNone/>
              </a:pPr>
              <a:t>47</a:t>
            </a:fld>
            <a:endParaRPr kumimoji="0" lang="en-GB" altLang="en-US" sz="1400" b="0">
              <a:solidFill>
                <a:srgbClr val="5E574E"/>
              </a:solidFill>
            </a:endParaRPr>
          </a:p>
        </p:txBody>
      </p:sp>
      <p:sp>
        <p:nvSpPr>
          <p:cNvPr id="27651" name="Rectangle 2"/>
          <p:cNvSpPr>
            <a:spLocks noGrp="1" noChangeArrowheads="1"/>
          </p:cNvSpPr>
          <p:nvPr>
            <p:ph type="title"/>
          </p:nvPr>
        </p:nvSpPr>
        <p:spPr/>
        <p:txBody>
          <a:bodyPr/>
          <a:lstStyle/>
          <a:p>
            <a:r>
              <a:rPr lang="en-US" altLang="zh-TW" sz="3200">
                <a:latin typeface="Arial Rounded MT Bold" panose="020F0704030504030204" pitchFamily="34" charset="0"/>
                <a:ea typeface="新細明體" pitchFamily="18" charset="-120"/>
              </a:rPr>
              <a:t>Unsigned Binary Multiplication</a:t>
            </a:r>
          </a:p>
        </p:txBody>
      </p:sp>
      <p:graphicFrame>
        <p:nvGraphicFramePr>
          <p:cNvPr id="27652" name="Object 7"/>
          <p:cNvGraphicFramePr>
            <a:graphicFrameLocks noGrp="1" noChangeAspect="1"/>
          </p:cNvGraphicFramePr>
          <p:nvPr>
            <p:ph idx="1"/>
          </p:nvPr>
        </p:nvGraphicFramePr>
        <p:xfrm>
          <a:off x="2640013" y="1341438"/>
          <a:ext cx="7632700" cy="4616450"/>
        </p:xfrm>
        <a:graphic>
          <a:graphicData uri="http://schemas.openxmlformats.org/presentationml/2006/ole">
            <mc:AlternateContent xmlns:mc="http://schemas.openxmlformats.org/markup-compatibility/2006">
              <mc:Choice xmlns:v="urn:schemas-microsoft-com:vml" Requires="v">
                <p:oleObj name="點陣圖影像" r:id="rId3" imgW="6771429" imgH="4095238" progId="Paint.Picture">
                  <p:embed/>
                </p:oleObj>
              </mc:Choice>
              <mc:Fallback>
                <p:oleObj name="點陣圖影像" r:id="rId3" imgW="6771429" imgH="4095238" progId="Paint.Picture">
                  <p:embed/>
                  <p:pic>
                    <p:nvPicPr>
                      <p:cNvPr id="27652" name="Object 7"/>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0013" y="1341438"/>
                        <a:ext cx="7632700" cy="4616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11416104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Number Placeholder 4"/>
          <p:cNvSpPr>
            <a:spLocks noGrp="1" noChangeArrowheads="1"/>
          </p:cNvSpPr>
          <p:nvPr>
            <p:ph type="sldNum" sz="quarter" idx="10"/>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50000"/>
              </a:spcBef>
              <a:buClrTx/>
              <a:buSzTx/>
              <a:buFontTx/>
              <a:buNone/>
            </a:pPr>
            <a:fld id="{D9FC948D-4B6E-42E7-9244-325A26DC7E18}" type="slidenum">
              <a:rPr kumimoji="0" lang="en-GB" altLang="en-US" sz="1400" b="0">
                <a:solidFill>
                  <a:srgbClr val="5E574E"/>
                </a:solidFill>
              </a:rPr>
              <a:pPr>
                <a:spcBef>
                  <a:spcPct val="50000"/>
                </a:spcBef>
                <a:buClrTx/>
                <a:buSzTx/>
                <a:buFontTx/>
                <a:buNone/>
              </a:pPr>
              <a:t>48</a:t>
            </a:fld>
            <a:endParaRPr kumimoji="0" lang="en-GB" altLang="en-US" sz="1400" b="0">
              <a:solidFill>
                <a:srgbClr val="5E574E"/>
              </a:solidFill>
            </a:endParaRPr>
          </a:p>
        </p:txBody>
      </p:sp>
      <p:sp>
        <p:nvSpPr>
          <p:cNvPr id="29699" name="Rectangle 2"/>
          <p:cNvSpPr>
            <a:spLocks noGrp="1" noChangeArrowheads="1"/>
          </p:cNvSpPr>
          <p:nvPr>
            <p:ph type="title"/>
          </p:nvPr>
        </p:nvSpPr>
        <p:spPr>
          <a:xfrm>
            <a:off x="1930400" y="152400"/>
            <a:ext cx="8197850" cy="838200"/>
          </a:xfrm>
        </p:spPr>
        <p:txBody>
          <a:bodyPr>
            <a:normAutofit fontScale="90000"/>
          </a:bodyPr>
          <a:lstStyle/>
          <a:p>
            <a:r>
              <a:rPr lang="en-US" altLang="zh-TW" sz="3200">
                <a:latin typeface="Arial Rounded MT Bold" panose="020F0704030504030204" pitchFamily="34" charset="0"/>
                <a:ea typeface="新細明體" pitchFamily="18" charset="-120"/>
              </a:rPr>
              <a:t>Flowchart for Unsigned Binary Multiplication</a:t>
            </a:r>
          </a:p>
        </p:txBody>
      </p:sp>
      <p:graphicFrame>
        <p:nvGraphicFramePr>
          <p:cNvPr id="29700" name="Object 4"/>
          <p:cNvGraphicFramePr>
            <a:graphicFrameLocks noGrp="1" noChangeAspect="1"/>
          </p:cNvGraphicFramePr>
          <p:nvPr>
            <p:ph sz="half" idx="1"/>
          </p:nvPr>
        </p:nvGraphicFramePr>
        <p:xfrm>
          <a:off x="1524000" y="3716339"/>
          <a:ext cx="4743450" cy="2994025"/>
        </p:xfrm>
        <a:graphic>
          <a:graphicData uri="http://schemas.openxmlformats.org/presentationml/2006/ole">
            <mc:AlternateContent xmlns:mc="http://schemas.openxmlformats.org/markup-compatibility/2006">
              <mc:Choice xmlns:v="urn:schemas-microsoft-com:vml" Requires="v">
                <p:oleObj name="點陣圖影像" r:id="rId3" imgW="6400000" imgH="4038095" progId="Paint.Picture">
                  <p:embed/>
                </p:oleObj>
              </mc:Choice>
              <mc:Fallback>
                <p:oleObj name="點陣圖影像" r:id="rId3" imgW="6400000" imgH="4038095" progId="Paint.Picture">
                  <p:embed/>
                  <p:pic>
                    <p:nvPicPr>
                      <p:cNvPr id="2970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3716339"/>
                        <a:ext cx="4743450" cy="299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9701" name="Object 6"/>
          <p:cNvGraphicFramePr>
            <a:graphicFrameLocks noGrp="1" noChangeAspect="1"/>
          </p:cNvGraphicFramePr>
          <p:nvPr>
            <p:ph sz="half" idx="2"/>
          </p:nvPr>
        </p:nvGraphicFramePr>
        <p:xfrm>
          <a:off x="6215063" y="1268414"/>
          <a:ext cx="4405312" cy="4968875"/>
        </p:xfrm>
        <a:graphic>
          <a:graphicData uri="http://schemas.openxmlformats.org/presentationml/2006/ole">
            <mc:AlternateContent xmlns:mc="http://schemas.openxmlformats.org/markup-compatibility/2006">
              <mc:Choice xmlns:v="urn:schemas-microsoft-com:vml" Requires="v">
                <p:oleObj name="點陣圖影像" r:id="rId5" imgW="6180952" imgH="6973273" progId="Paint.Picture">
                  <p:embed/>
                </p:oleObj>
              </mc:Choice>
              <mc:Fallback>
                <p:oleObj name="點陣圖影像" r:id="rId5" imgW="6180952" imgH="6973273" progId="Paint.Picture">
                  <p:embed/>
                  <p:pic>
                    <p:nvPicPr>
                      <p:cNvPr id="29701"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15063" y="1268414"/>
                        <a:ext cx="4405312" cy="496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9702"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74826" y="908050"/>
            <a:ext cx="4392613"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3" name="Rectangle 10"/>
          <p:cNvSpPr>
            <a:spLocks noChangeArrowheads="1"/>
          </p:cNvSpPr>
          <p:nvPr/>
        </p:nvSpPr>
        <p:spPr bwMode="auto">
          <a:xfrm>
            <a:off x="1562100" y="4391025"/>
            <a:ext cx="1835150" cy="215900"/>
          </a:xfrm>
          <a:prstGeom prst="rect">
            <a:avLst/>
          </a:prstGeom>
          <a:noFill/>
          <a:ln w="28575">
            <a:solidFill>
              <a:srgbClr val="FF00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0"/>
              </a:spcBef>
              <a:buClrTx/>
              <a:buSzTx/>
              <a:buFontTx/>
              <a:buNone/>
            </a:pPr>
            <a:endParaRPr kumimoji="0" lang="en-US" altLang="en-US" b="0">
              <a:latin typeface="Times New Roman" panose="02020603050405020304" pitchFamily="18" charset="0"/>
            </a:endParaRPr>
          </a:p>
        </p:txBody>
      </p:sp>
      <p:sp>
        <p:nvSpPr>
          <p:cNvPr id="29704" name="Rectangle 11"/>
          <p:cNvSpPr>
            <a:spLocks noChangeArrowheads="1"/>
          </p:cNvSpPr>
          <p:nvPr/>
        </p:nvSpPr>
        <p:spPr bwMode="auto">
          <a:xfrm>
            <a:off x="1562100" y="5089525"/>
            <a:ext cx="1835150" cy="215900"/>
          </a:xfrm>
          <a:prstGeom prst="rect">
            <a:avLst/>
          </a:prstGeom>
          <a:noFill/>
          <a:ln w="28575">
            <a:solidFill>
              <a:srgbClr val="FF00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0"/>
              </a:spcBef>
              <a:buClrTx/>
              <a:buSzTx/>
              <a:buFontTx/>
              <a:buNone/>
            </a:pPr>
            <a:endParaRPr kumimoji="0" lang="en-US" altLang="en-US" b="0">
              <a:latin typeface="Times New Roman" panose="02020603050405020304" pitchFamily="18" charset="0"/>
            </a:endParaRPr>
          </a:p>
        </p:txBody>
      </p:sp>
      <p:sp>
        <p:nvSpPr>
          <p:cNvPr id="29705" name="Rectangle 12"/>
          <p:cNvSpPr>
            <a:spLocks noChangeArrowheads="1"/>
          </p:cNvSpPr>
          <p:nvPr/>
        </p:nvSpPr>
        <p:spPr bwMode="auto">
          <a:xfrm>
            <a:off x="1562100" y="5775325"/>
            <a:ext cx="1835150" cy="215900"/>
          </a:xfrm>
          <a:prstGeom prst="rect">
            <a:avLst/>
          </a:prstGeom>
          <a:noFill/>
          <a:ln w="28575">
            <a:solidFill>
              <a:srgbClr val="FF00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0"/>
              </a:spcBef>
              <a:buClrTx/>
              <a:buSzTx/>
              <a:buFontTx/>
              <a:buNone/>
            </a:pPr>
            <a:endParaRPr kumimoji="0" lang="en-US" altLang="en-US" b="0">
              <a:latin typeface="Times New Roman" panose="02020603050405020304" pitchFamily="18" charset="0"/>
            </a:endParaRPr>
          </a:p>
        </p:txBody>
      </p:sp>
      <p:sp>
        <p:nvSpPr>
          <p:cNvPr id="29706" name="Rectangle 13"/>
          <p:cNvSpPr>
            <a:spLocks noChangeArrowheads="1"/>
          </p:cNvSpPr>
          <p:nvPr/>
        </p:nvSpPr>
        <p:spPr bwMode="auto">
          <a:xfrm>
            <a:off x="1549400" y="6448425"/>
            <a:ext cx="1835150" cy="215900"/>
          </a:xfrm>
          <a:prstGeom prst="rect">
            <a:avLst/>
          </a:prstGeom>
          <a:noFill/>
          <a:ln w="28575">
            <a:solidFill>
              <a:srgbClr val="FF00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a:spcBef>
                <a:spcPct val="20000"/>
              </a:spcBef>
              <a:buClr>
                <a:srgbClr val="FF0000"/>
              </a:buClr>
              <a:buSzPct val="75000"/>
              <a:buFont typeface="Wingdings" panose="05000000000000000000" pitchFamily="2" charset="2"/>
              <a:buChar char="l"/>
              <a:defRPr kumimoji="1" sz="2400" b="1">
                <a:solidFill>
                  <a:schemeClr val="tx1"/>
                </a:solidFill>
                <a:latin typeface="Arial" panose="020B0604020202020204" pitchFamily="34" charset="0"/>
              </a:defRPr>
            </a:lvl1pPr>
            <a:lvl2pPr marL="742950" indent="-285750">
              <a:spcBef>
                <a:spcPct val="20000"/>
              </a:spcBef>
              <a:buClr>
                <a:srgbClr val="FF0000"/>
              </a:buClr>
              <a:buSzPct val="65000"/>
              <a:buFont typeface="Wingdings" panose="05000000000000000000" pitchFamily="2" charset="2"/>
              <a:buChar char="n"/>
              <a:defRPr kumimoji="1" sz="2000" b="1">
                <a:solidFill>
                  <a:schemeClr val="tx1"/>
                </a:solidFill>
                <a:latin typeface="Arial" panose="020B0604020202020204" pitchFamily="34" charset="0"/>
              </a:defRPr>
            </a:lvl2pPr>
            <a:lvl3pPr marL="1143000" indent="-228600">
              <a:spcBef>
                <a:spcPct val="20000"/>
              </a:spcBef>
              <a:buClr>
                <a:srgbClr val="FF0000"/>
              </a:buClr>
              <a:buChar char="–"/>
              <a:defRPr kumimoji="1" b="1">
                <a:solidFill>
                  <a:schemeClr val="tx1"/>
                </a:solidFill>
                <a:latin typeface="Arial" panose="020B0604020202020204" pitchFamily="34" charset="0"/>
              </a:defRPr>
            </a:lvl3pPr>
            <a:lvl4pPr marL="1600200" indent="-228600">
              <a:spcBef>
                <a:spcPct val="20000"/>
              </a:spcBef>
              <a:buClr>
                <a:srgbClr val="FF0000"/>
              </a:buClr>
              <a:buChar char="+"/>
              <a:defRPr kumimoji="1" sz="1600" b="1">
                <a:solidFill>
                  <a:schemeClr val="tx1"/>
                </a:solidFill>
                <a:latin typeface="Arial" panose="020B0604020202020204" pitchFamily="34" charset="0"/>
              </a:defRPr>
            </a:lvl4pPr>
            <a:lvl5pPr marL="2057400" indent="-228600">
              <a:spcBef>
                <a:spcPct val="20000"/>
              </a:spcBef>
              <a:buClr>
                <a:srgbClr val="FF0000"/>
              </a:buClr>
              <a:buChar char="o"/>
              <a:defRPr kumimoji="1" sz="1600" b="1">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Char char="o"/>
              <a:defRPr kumimoji="1" sz="1600" b="1">
                <a:solidFill>
                  <a:schemeClr val="tx1"/>
                </a:solidFill>
                <a:latin typeface="Arial" panose="020B0604020202020204" pitchFamily="34" charset="0"/>
              </a:defRPr>
            </a:lvl9pPr>
          </a:lstStyle>
          <a:p>
            <a:pPr>
              <a:spcBef>
                <a:spcPct val="0"/>
              </a:spcBef>
              <a:buClrTx/>
              <a:buSzTx/>
              <a:buFontTx/>
              <a:buNone/>
            </a:pPr>
            <a:endParaRPr kumimoji="0" lang="en-US" altLang="en-US" b="0">
              <a:latin typeface="Times New Roman" panose="02020603050405020304" pitchFamily="18" charset="0"/>
            </a:endParaRPr>
          </a:p>
        </p:txBody>
      </p:sp>
    </p:spTree>
    <p:extLst>
      <p:ext uri="{BB962C8B-B14F-4D97-AF65-F5344CB8AC3E}">
        <p14:creationId xmlns:p14="http://schemas.microsoft.com/office/powerpoint/2010/main" val="42460302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783</TotalTime>
  <Words>1507</Words>
  <Application>Microsoft Office PowerPoint</Application>
  <PresentationFormat>Widescreen</PresentationFormat>
  <Paragraphs>482</Paragraphs>
  <Slides>48</Slides>
  <Notes>40</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Floating Point Numbers</vt:lpstr>
      <vt:lpstr>Floating Point Number - Introduction</vt:lpstr>
      <vt:lpstr>Floating Point - Examples</vt:lpstr>
      <vt:lpstr>Why use Floating Point?</vt:lpstr>
      <vt:lpstr>FP – Binary Example  0101=5</vt:lpstr>
      <vt:lpstr>Floating-Point Representation</vt:lpstr>
      <vt:lpstr>Floating-Point Representation</vt:lpstr>
      <vt:lpstr>Floating-Point Representation</vt:lpstr>
      <vt:lpstr>So what is the Problem?</vt:lpstr>
      <vt:lpstr>Solution is Normalization</vt:lpstr>
      <vt:lpstr>So what Happened ?</vt:lpstr>
      <vt:lpstr>IEEE Floating Point Representation</vt:lpstr>
      <vt:lpstr>IEEE Floating Point Representation</vt:lpstr>
      <vt:lpstr>IEEE Floating Point Representation</vt:lpstr>
      <vt:lpstr>IEEE Floating Point Representation</vt:lpstr>
      <vt:lpstr>Converting decimal floating point values to stored IEEE standard values.</vt:lpstr>
      <vt:lpstr>Converting decimal floating point values to stored IEEE standard values.</vt:lpstr>
      <vt:lpstr>Converting decimal floating point values to stored IEEE standard values.</vt:lpstr>
      <vt:lpstr>Converting decimal floating point values to stored IEEE standard values.</vt:lpstr>
      <vt:lpstr>Converting decimal floating point values to stored IEEE standard values.</vt:lpstr>
      <vt:lpstr>PowerPoint Presentation</vt:lpstr>
      <vt:lpstr>Converting decimal floating point values to stored IEEE standard values.</vt:lpstr>
      <vt:lpstr>Converting decimal floating point values to stored IEEE standard values.</vt:lpstr>
      <vt:lpstr>Converting decimal floating point values to stored IEEE standard values.</vt:lpstr>
      <vt:lpstr>Converting from IEEE format to the decimal floating point values.</vt:lpstr>
      <vt:lpstr>Converting from IEEE format to the decimal floating point values.</vt:lpstr>
      <vt:lpstr>Converting from IEEE format to the decimal floating point values.</vt:lpstr>
      <vt:lpstr>Converting from IEEE format to the decimal floating point values.</vt:lpstr>
      <vt:lpstr>Converting from IEEE format to the decimal floating point values.</vt:lpstr>
      <vt:lpstr>Converting from IEEE format to the decimal floating point values.</vt:lpstr>
      <vt:lpstr>Converting from IEEE format to the decimal floating point values.</vt:lpstr>
      <vt:lpstr>Converting from IEEE format to the decimal floating point values.</vt:lpstr>
      <vt:lpstr>Converting from IEEE format to the decimal floating point values.</vt:lpstr>
      <vt:lpstr>PowerPoint Presentation</vt:lpstr>
      <vt:lpstr>Part 2</vt:lpstr>
      <vt:lpstr>Arithmetic &amp; Logic Unit</vt:lpstr>
      <vt:lpstr>Addition and Subtraction</vt:lpstr>
      <vt:lpstr>Hardware for Addition and Subtraction</vt:lpstr>
      <vt:lpstr>Binary Arithmetic</vt:lpstr>
      <vt:lpstr>Binary Addition Examples</vt:lpstr>
      <vt:lpstr>Try Yourself………</vt:lpstr>
      <vt:lpstr>Binary Subtraction</vt:lpstr>
      <vt:lpstr>Binary Subtraction using 2’s complement</vt:lpstr>
      <vt:lpstr>Multiplication</vt:lpstr>
      <vt:lpstr>Binary Multiplication</vt:lpstr>
      <vt:lpstr>Try Yourself………</vt:lpstr>
      <vt:lpstr>Unsigned Binary Multiplication</vt:lpstr>
      <vt:lpstr>Flowchart for Unsigned Binary Multiplication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Floating Point Numbers</dc:title>
  <dc:creator>Dr Bhanu Bhaskara</dc:creator>
  <cp:lastModifiedBy>DELL</cp:lastModifiedBy>
  <cp:revision>36</cp:revision>
  <cp:lastPrinted>2017-03-08T07:59:01Z</cp:lastPrinted>
  <dcterms:created xsi:type="dcterms:W3CDTF">2016-10-09T18:04:54Z</dcterms:created>
  <dcterms:modified xsi:type="dcterms:W3CDTF">2024-02-15T10:58:55Z</dcterms:modified>
</cp:coreProperties>
</file>