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6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40"/>
    <p:restoredTop sz="94659"/>
  </p:normalViewPr>
  <p:slideViewPr>
    <p:cSldViewPr snapToGrid="0" snapToObjects="1">
      <p:cViewPr varScale="1">
        <p:scale>
          <a:sx n="65" d="100"/>
          <a:sy n="65" d="100"/>
        </p:scale>
        <p:origin x="100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jpg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jpg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8A9C39-95B8-4E89-B8FA-8CB1664F3EA2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FAEE5CF-4626-4E57-9843-AC6312ACD9B0}">
      <dgm:prSet phldrT="[Text]" phldr="0"/>
      <dgm:spPr/>
      <dgm:t>
        <a:bodyPr/>
        <a:lstStyle/>
        <a:p>
          <a:r>
            <a:rPr lang="en-US" dirty="0"/>
            <a:t>What type of data</a:t>
          </a:r>
          <a:endParaRPr lang="en-GB" dirty="0"/>
        </a:p>
      </dgm:t>
    </dgm:pt>
    <dgm:pt modelId="{55A64FC2-AAB2-4EE0-A5E9-BC9356F60F15}" type="parTrans" cxnId="{1217B758-95ED-4A5A-BCBB-141CE872ACB3}">
      <dgm:prSet/>
      <dgm:spPr/>
      <dgm:t>
        <a:bodyPr/>
        <a:lstStyle/>
        <a:p>
          <a:endParaRPr lang="en-GB"/>
        </a:p>
      </dgm:t>
    </dgm:pt>
    <dgm:pt modelId="{0267C92D-4AC8-4F24-A7B6-AC08FD2DA02B}" type="sibTrans" cxnId="{1217B758-95ED-4A5A-BCBB-141CE872ACB3}">
      <dgm:prSet/>
      <dgm:spPr/>
      <dgm:t>
        <a:bodyPr/>
        <a:lstStyle/>
        <a:p>
          <a:endParaRPr lang="en-GB"/>
        </a:p>
      </dgm:t>
    </dgm:pt>
    <dgm:pt modelId="{28A9DF47-2C5D-48DA-870B-6F052426B027}">
      <dgm:prSet phldrT="[Text]" phldr="0"/>
      <dgm:spPr/>
      <dgm:t>
        <a:bodyPr/>
        <a:lstStyle/>
        <a:p>
          <a:r>
            <a:rPr lang="en-US" dirty="0"/>
            <a:t>Categorical: Are categories ordered?</a:t>
          </a:r>
          <a:endParaRPr lang="en-GB" dirty="0"/>
        </a:p>
      </dgm:t>
    </dgm:pt>
    <dgm:pt modelId="{DFB3674B-4306-46BE-AFC4-618C6A4D5AB4}" type="parTrans" cxnId="{1B199A9F-9DF2-4970-9E73-EA4273FD525E}">
      <dgm:prSet/>
      <dgm:spPr/>
      <dgm:t>
        <a:bodyPr/>
        <a:lstStyle/>
        <a:p>
          <a:endParaRPr lang="en-GB"/>
        </a:p>
      </dgm:t>
    </dgm:pt>
    <dgm:pt modelId="{16DFE922-F951-4C09-AF19-C8FEA6F742A6}" type="sibTrans" cxnId="{1B199A9F-9DF2-4970-9E73-EA4273FD525E}">
      <dgm:prSet/>
      <dgm:spPr/>
      <dgm:t>
        <a:bodyPr/>
        <a:lstStyle/>
        <a:p>
          <a:endParaRPr lang="en-GB"/>
        </a:p>
      </dgm:t>
    </dgm:pt>
    <dgm:pt modelId="{1E67FB75-5433-40EC-9AF2-487F7B7293E7}">
      <dgm:prSet phldrT="[Text]" phldr="0"/>
      <dgm:spPr/>
      <dgm:t>
        <a:bodyPr/>
        <a:lstStyle/>
        <a:p>
          <a:r>
            <a:rPr lang="en-US" dirty="0"/>
            <a:t>Yes: Ordinal</a:t>
          </a:r>
          <a:endParaRPr lang="en-GB" dirty="0"/>
        </a:p>
      </dgm:t>
    </dgm:pt>
    <dgm:pt modelId="{B4EC5C74-5411-49DC-8579-B432A7EF8732}" type="parTrans" cxnId="{C9779615-2176-48B4-A227-9BAC9564A155}">
      <dgm:prSet/>
      <dgm:spPr/>
      <dgm:t>
        <a:bodyPr/>
        <a:lstStyle/>
        <a:p>
          <a:endParaRPr lang="en-GB"/>
        </a:p>
      </dgm:t>
    </dgm:pt>
    <dgm:pt modelId="{400E5379-70D1-42FA-97BD-F654FDDA9B6A}" type="sibTrans" cxnId="{C9779615-2176-48B4-A227-9BAC9564A155}">
      <dgm:prSet/>
      <dgm:spPr/>
      <dgm:t>
        <a:bodyPr/>
        <a:lstStyle/>
        <a:p>
          <a:endParaRPr lang="en-GB"/>
        </a:p>
      </dgm:t>
    </dgm:pt>
    <dgm:pt modelId="{8EB31499-ACEF-4DC7-9DB8-5C69E46EF15D}">
      <dgm:prSet phldrT="[Text]" phldr="0"/>
      <dgm:spPr/>
      <dgm:t>
        <a:bodyPr/>
        <a:lstStyle/>
        <a:p>
          <a:r>
            <a:rPr lang="en-US" dirty="0"/>
            <a:t>No: Nominal</a:t>
          </a:r>
          <a:endParaRPr lang="en-GB" dirty="0"/>
        </a:p>
      </dgm:t>
    </dgm:pt>
    <dgm:pt modelId="{620EFE93-493D-43FF-8F08-D144DB6376E2}" type="parTrans" cxnId="{C59040C0-DA20-498F-9814-3C76D7B4C197}">
      <dgm:prSet/>
      <dgm:spPr/>
      <dgm:t>
        <a:bodyPr/>
        <a:lstStyle/>
        <a:p>
          <a:endParaRPr lang="en-GB"/>
        </a:p>
      </dgm:t>
    </dgm:pt>
    <dgm:pt modelId="{FF25BF97-DE81-4F6A-9F5D-97EE2C8D85FB}" type="sibTrans" cxnId="{C59040C0-DA20-498F-9814-3C76D7B4C197}">
      <dgm:prSet/>
      <dgm:spPr/>
      <dgm:t>
        <a:bodyPr/>
        <a:lstStyle/>
        <a:p>
          <a:endParaRPr lang="en-GB"/>
        </a:p>
      </dgm:t>
    </dgm:pt>
    <dgm:pt modelId="{A2D8B427-37AD-49C6-8D32-1CEA0FA62C02}">
      <dgm:prSet phldrT="[Text]" phldr="0"/>
      <dgm:spPr/>
      <dgm:t>
        <a:bodyPr/>
        <a:lstStyle/>
        <a:p>
          <a:r>
            <a:rPr lang="en-US" dirty="0"/>
            <a:t>Numeric: Which is measured</a:t>
          </a:r>
          <a:endParaRPr lang="en-GB" dirty="0"/>
        </a:p>
      </dgm:t>
    </dgm:pt>
    <dgm:pt modelId="{11E323A9-4ADF-4986-9F63-64F47DD70905}" type="parTrans" cxnId="{F8192E58-5652-484F-9677-DD62679475EB}">
      <dgm:prSet/>
      <dgm:spPr/>
      <dgm:t>
        <a:bodyPr/>
        <a:lstStyle/>
        <a:p>
          <a:endParaRPr lang="en-GB"/>
        </a:p>
      </dgm:t>
    </dgm:pt>
    <dgm:pt modelId="{496D2FFA-4A1E-4D83-BD15-08587DB7D955}" type="sibTrans" cxnId="{F8192E58-5652-484F-9677-DD62679475EB}">
      <dgm:prSet/>
      <dgm:spPr/>
      <dgm:t>
        <a:bodyPr/>
        <a:lstStyle/>
        <a:p>
          <a:endParaRPr lang="en-GB"/>
        </a:p>
      </dgm:t>
    </dgm:pt>
    <dgm:pt modelId="{448AC7EF-A1E7-48B6-B2C2-C44F130E7581}">
      <dgm:prSet phldrT="[Text]" phldr="0"/>
      <dgm:spPr/>
      <dgm:t>
        <a:bodyPr/>
        <a:lstStyle/>
        <a:p>
          <a:r>
            <a:rPr lang="en-US" dirty="0"/>
            <a:t>Counted: Discrete</a:t>
          </a:r>
          <a:endParaRPr lang="en-GB" dirty="0"/>
        </a:p>
      </dgm:t>
    </dgm:pt>
    <dgm:pt modelId="{5A4DEBCB-6B9B-4979-98E9-DE4CA8165342}" type="parTrans" cxnId="{183321A4-F4B5-4E56-BA7F-724D1EAA4F9A}">
      <dgm:prSet/>
      <dgm:spPr/>
      <dgm:t>
        <a:bodyPr/>
        <a:lstStyle/>
        <a:p>
          <a:endParaRPr lang="en-GB"/>
        </a:p>
      </dgm:t>
    </dgm:pt>
    <dgm:pt modelId="{53DC32C7-549F-4EBE-913E-4AEA4FCBF605}" type="sibTrans" cxnId="{183321A4-F4B5-4E56-BA7F-724D1EAA4F9A}">
      <dgm:prSet/>
      <dgm:spPr/>
      <dgm:t>
        <a:bodyPr/>
        <a:lstStyle/>
        <a:p>
          <a:endParaRPr lang="en-GB"/>
        </a:p>
      </dgm:t>
    </dgm:pt>
    <dgm:pt modelId="{C21D532D-D82E-44B6-820F-2583213346B5}">
      <dgm:prSet phldrT="[Text]" phldr="0"/>
      <dgm:spPr/>
      <dgm:t>
        <a:bodyPr/>
        <a:lstStyle/>
        <a:p>
          <a:r>
            <a:rPr lang="en-US" dirty="0"/>
            <a:t>Measured: Continuous</a:t>
          </a:r>
          <a:endParaRPr lang="en-GB" dirty="0"/>
        </a:p>
      </dgm:t>
    </dgm:pt>
    <dgm:pt modelId="{E13B3E69-B4B1-4718-B4E8-9BF20493C2F4}" type="parTrans" cxnId="{5660A6C2-A4AB-49A8-B77B-6157C1A78722}">
      <dgm:prSet/>
      <dgm:spPr/>
      <dgm:t>
        <a:bodyPr/>
        <a:lstStyle/>
        <a:p>
          <a:endParaRPr lang="en-GB"/>
        </a:p>
      </dgm:t>
    </dgm:pt>
    <dgm:pt modelId="{C0141C1A-1D0E-4B01-B8FC-03C12AA94897}" type="sibTrans" cxnId="{5660A6C2-A4AB-49A8-B77B-6157C1A78722}">
      <dgm:prSet/>
      <dgm:spPr/>
      <dgm:t>
        <a:bodyPr/>
        <a:lstStyle/>
        <a:p>
          <a:endParaRPr lang="en-GB"/>
        </a:p>
      </dgm:t>
    </dgm:pt>
    <dgm:pt modelId="{6676E56D-A478-47F0-8C92-0A4F28BDC52F}" type="pres">
      <dgm:prSet presAssocID="{9A8A9C39-95B8-4E89-B8FA-8CB1664F3EA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63F832F-9577-4E9C-BA4A-00743B8F6085}" type="pres">
      <dgm:prSet presAssocID="{1FAEE5CF-4626-4E57-9843-AC6312ACD9B0}" presName="hierRoot1" presStyleCnt="0"/>
      <dgm:spPr/>
    </dgm:pt>
    <dgm:pt modelId="{1C90DA48-1B2C-4F00-8ECE-C89FE68FF4B3}" type="pres">
      <dgm:prSet presAssocID="{1FAEE5CF-4626-4E57-9843-AC6312ACD9B0}" presName="composite" presStyleCnt="0"/>
      <dgm:spPr/>
    </dgm:pt>
    <dgm:pt modelId="{224F4743-BB70-443D-85B7-BB581705D215}" type="pres">
      <dgm:prSet presAssocID="{1FAEE5CF-4626-4E57-9843-AC6312ACD9B0}" presName="image" presStyleLbl="node0" presStyleIdx="0" presStyleCnt="1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 with solid fill"/>
        </a:ext>
      </dgm:extLst>
    </dgm:pt>
    <dgm:pt modelId="{85639DAD-6CE0-4EE5-9BB0-4B4E0608C737}" type="pres">
      <dgm:prSet presAssocID="{1FAEE5CF-4626-4E57-9843-AC6312ACD9B0}" presName="text" presStyleLbl="revTx" presStyleIdx="0" presStyleCnt="7">
        <dgm:presLayoutVars>
          <dgm:chPref val="3"/>
        </dgm:presLayoutVars>
      </dgm:prSet>
      <dgm:spPr/>
    </dgm:pt>
    <dgm:pt modelId="{48929617-DDDE-4921-8ED8-08D4EDD2ABBE}" type="pres">
      <dgm:prSet presAssocID="{1FAEE5CF-4626-4E57-9843-AC6312ACD9B0}" presName="hierChild2" presStyleCnt="0"/>
      <dgm:spPr/>
    </dgm:pt>
    <dgm:pt modelId="{D4C51F91-6308-45C6-B282-B2292FA49102}" type="pres">
      <dgm:prSet presAssocID="{DFB3674B-4306-46BE-AFC4-618C6A4D5AB4}" presName="Name10" presStyleLbl="parChTrans1D2" presStyleIdx="0" presStyleCnt="2"/>
      <dgm:spPr/>
    </dgm:pt>
    <dgm:pt modelId="{7F3E20B5-4A07-47C7-8957-2AFA331F2AB8}" type="pres">
      <dgm:prSet presAssocID="{28A9DF47-2C5D-48DA-870B-6F052426B027}" presName="hierRoot2" presStyleCnt="0"/>
      <dgm:spPr/>
    </dgm:pt>
    <dgm:pt modelId="{5A9BA578-B1E2-4515-9F13-231DD28791E3}" type="pres">
      <dgm:prSet presAssocID="{28A9DF47-2C5D-48DA-870B-6F052426B027}" presName="composite2" presStyleCnt="0"/>
      <dgm:spPr/>
    </dgm:pt>
    <dgm:pt modelId="{F4BAAB92-8EB2-48EE-934B-BB2A91E2B2E4}" type="pres">
      <dgm:prSet presAssocID="{28A9DF47-2C5D-48DA-870B-6F052426B027}" presName="image2" presStyleLbl="node2" presStyleIdx="0" presStyleCnt="2"/>
      <dgm:spPr>
        <a:blipFill>
          <a:blip xmlns:r="http://schemas.openxmlformats.org/officeDocument/2006/relationships" r:embed="rId3"/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Magnifying glass showing decling performance"/>
        </a:ext>
      </dgm:extLst>
    </dgm:pt>
    <dgm:pt modelId="{1ADB66D9-CEE2-4038-BFF1-5F0EB4CB365A}" type="pres">
      <dgm:prSet presAssocID="{28A9DF47-2C5D-48DA-870B-6F052426B027}" presName="text2" presStyleLbl="revTx" presStyleIdx="1" presStyleCnt="7">
        <dgm:presLayoutVars>
          <dgm:chPref val="3"/>
        </dgm:presLayoutVars>
      </dgm:prSet>
      <dgm:spPr/>
    </dgm:pt>
    <dgm:pt modelId="{52E37ADC-ED73-4948-A71A-40F1044A28FB}" type="pres">
      <dgm:prSet presAssocID="{28A9DF47-2C5D-48DA-870B-6F052426B027}" presName="hierChild3" presStyleCnt="0"/>
      <dgm:spPr/>
    </dgm:pt>
    <dgm:pt modelId="{55DCB310-D90F-4BB2-B83E-5698C57818B4}" type="pres">
      <dgm:prSet presAssocID="{B4EC5C74-5411-49DC-8579-B432A7EF8732}" presName="Name17" presStyleLbl="parChTrans1D3" presStyleIdx="0" presStyleCnt="4"/>
      <dgm:spPr/>
    </dgm:pt>
    <dgm:pt modelId="{E8B25AB0-06D1-4B3A-BBED-E4EDDC45E075}" type="pres">
      <dgm:prSet presAssocID="{1E67FB75-5433-40EC-9AF2-487F7B7293E7}" presName="hierRoot3" presStyleCnt="0"/>
      <dgm:spPr/>
    </dgm:pt>
    <dgm:pt modelId="{2152EFB2-5CB6-4D7E-B22D-04A4845B3482}" type="pres">
      <dgm:prSet presAssocID="{1E67FB75-5433-40EC-9AF2-487F7B7293E7}" presName="composite3" presStyleCnt="0"/>
      <dgm:spPr/>
    </dgm:pt>
    <dgm:pt modelId="{0C1EC33A-71A3-4FF1-961E-7CF5DEC3918B}" type="pres">
      <dgm:prSet presAssocID="{1E67FB75-5433-40EC-9AF2-487F7B7293E7}" presName="image3" presStyleLbl="node3" presStyleIdx="0" presStyleCnt="4" custLinFactNeighborX="10408"/>
      <dgm:spPr>
        <a:blipFill>
          <a:blip xmlns:r="http://schemas.openxmlformats.org/officeDocument/2006/relationships" r:embed="rId4"/>
          <a:srcRect/>
          <a:stretch>
            <a:fillRect l="-34000" r="-34000"/>
          </a:stretch>
        </a:blipFill>
      </dgm:spPr>
    </dgm:pt>
    <dgm:pt modelId="{63C5925D-3251-4194-B720-0676E152D30D}" type="pres">
      <dgm:prSet presAssocID="{1E67FB75-5433-40EC-9AF2-487F7B7293E7}" presName="text3" presStyleLbl="revTx" presStyleIdx="2" presStyleCnt="7" custLinFactNeighborX="4335">
        <dgm:presLayoutVars>
          <dgm:chPref val="3"/>
        </dgm:presLayoutVars>
      </dgm:prSet>
      <dgm:spPr/>
    </dgm:pt>
    <dgm:pt modelId="{E50D01D7-853A-407F-BA24-C6E0CC2D6A97}" type="pres">
      <dgm:prSet presAssocID="{1E67FB75-5433-40EC-9AF2-487F7B7293E7}" presName="hierChild4" presStyleCnt="0"/>
      <dgm:spPr/>
    </dgm:pt>
    <dgm:pt modelId="{81EA833D-0BFE-48D6-8856-BF71630C9A28}" type="pres">
      <dgm:prSet presAssocID="{620EFE93-493D-43FF-8F08-D144DB6376E2}" presName="Name17" presStyleLbl="parChTrans1D3" presStyleIdx="1" presStyleCnt="4"/>
      <dgm:spPr/>
    </dgm:pt>
    <dgm:pt modelId="{36228FC0-8A6F-446D-A458-70E943EB64C6}" type="pres">
      <dgm:prSet presAssocID="{8EB31499-ACEF-4DC7-9DB8-5C69E46EF15D}" presName="hierRoot3" presStyleCnt="0"/>
      <dgm:spPr/>
    </dgm:pt>
    <dgm:pt modelId="{53764B28-9E79-4636-BC64-CF2210C51F7C}" type="pres">
      <dgm:prSet presAssocID="{8EB31499-ACEF-4DC7-9DB8-5C69E46EF15D}" presName="composite3" presStyleCnt="0"/>
      <dgm:spPr/>
    </dgm:pt>
    <dgm:pt modelId="{76103503-6DE2-488A-9FBA-21AE2FCE0190}" type="pres">
      <dgm:prSet presAssocID="{8EB31499-ACEF-4DC7-9DB8-5C69E46EF15D}" presName="image3" presStyleLbl="node3" presStyleIdx="1" presStyleCnt="4"/>
      <dgm:spPr>
        <a:blipFill>
          <a:blip xmlns:r="http://schemas.openxmlformats.org/officeDocument/2006/relationships" r:embed="rId5"/>
          <a:srcRect/>
          <a:stretch>
            <a:fillRect l="-16000" r="-16000"/>
          </a:stretch>
        </a:blipFill>
      </dgm:spPr>
    </dgm:pt>
    <dgm:pt modelId="{7036E961-1BF4-4487-91AC-9310E7089BFD}" type="pres">
      <dgm:prSet presAssocID="{8EB31499-ACEF-4DC7-9DB8-5C69E46EF15D}" presName="text3" presStyleLbl="revTx" presStyleIdx="3" presStyleCnt="7">
        <dgm:presLayoutVars>
          <dgm:chPref val="3"/>
        </dgm:presLayoutVars>
      </dgm:prSet>
      <dgm:spPr/>
    </dgm:pt>
    <dgm:pt modelId="{A6EEB82F-51B4-4BEF-AE3B-82FE75A27D5E}" type="pres">
      <dgm:prSet presAssocID="{8EB31499-ACEF-4DC7-9DB8-5C69E46EF15D}" presName="hierChild4" presStyleCnt="0"/>
      <dgm:spPr/>
    </dgm:pt>
    <dgm:pt modelId="{9D667452-3EA1-4367-B258-4F9C2817378B}" type="pres">
      <dgm:prSet presAssocID="{11E323A9-4ADF-4986-9F63-64F47DD70905}" presName="Name10" presStyleLbl="parChTrans1D2" presStyleIdx="1" presStyleCnt="2"/>
      <dgm:spPr/>
    </dgm:pt>
    <dgm:pt modelId="{E6EBC4F3-D1E0-417A-8255-FFEA8B36FEFB}" type="pres">
      <dgm:prSet presAssocID="{A2D8B427-37AD-49C6-8D32-1CEA0FA62C02}" presName="hierRoot2" presStyleCnt="0"/>
      <dgm:spPr/>
    </dgm:pt>
    <dgm:pt modelId="{3C3310BF-445E-417C-886A-1893FB67A8C5}" type="pres">
      <dgm:prSet presAssocID="{A2D8B427-37AD-49C6-8D32-1CEA0FA62C02}" presName="composite2" presStyleCnt="0"/>
      <dgm:spPr/>
    </dgm:pt>
    <dgm:pt modelId="{817B7253-2894-4D92-955B-B2DB4E987B48}" type="pres">
      <dgm:prSet presAssocID="{A2D8B427-37AD-49C6-8D32-1CEA0FA62C02}" presName="image2" presStyleLbl="node2" presStyleIdx="1" presStyleCnt="2"/>
      <dgm:spPr>
        <a:blipFill>
          <a:blip xmlns:r="http://schemas.openxmlformats.org/officeDocument/2006/relationships" r:embed="rId6"/>
          <a:srcRect/>
          <a:stretch>
            <a:fillRect l="-17000" r="-17000"/>
          </a:stretch>
        </a:blipFill>
      </dgm:spPr>
      <dgm:extLst>
        <a:ext uri="{E40237B7-FDA0-4F09-8148-C483321AD2D9}">
          <dgm14:cNvPr xmlns:dgm14="http://schemas.microsoft.com/office/drawing/2010/diagram" id="0" name="" descr="Close-up of wooden white and yellow ruler"/>
        </a:ext>
      </dgm:extLst>
    </dgm:pt>
    <dgm:pt modelId="{A68F06B7-FE7E-4BF6-A2DC-D48230B1BB7B}" type="pres">
      <dgm:prSet presAssocID="{A2D8B427-37AD-49C6-8D32-1CEA0FA62C02}" presName="text2" presStyleLbl="revTx" presStyleIdx="4" presStyleCnt="7">
        <dgm:presLayoutVars>
          <dgm:chPref val="3"/>
        </dgm:presLayoutVars>
      </dgm:prSet>
      <dgm:spPr/>
    </dgm:pt>
    <dgm:pt modelId="{5FA15840-2961-4B5E-A5A4-3734BAC00922}" type="pres">
      <dgm:prSet presAssocID="{A2D8B427-37AD-49C6-8D32-1CEA0FA62C02}" presName="hierChild3" presStyleCnt="0"/>
      <dgm:spPr/>
    </dgm:pt>
    <dgm:pt modelId="{EBACA3E2-58B6-4017-8B1C-FC01FBB2F707}" type="pres">
      <dgm:prSet presAssocID="{5A4DEBCB-6B9B-4979-98E9-DE4CA8165342}" presName="Name17" presStyleLbl="parChTrans1D3" presStyleIdx="2" presStyleCnt="4"/>
      <dgm:spPr/>
    </dgm:pt>
    <dgm:pt modelId="{20F399B8-32C8-4651-9A75-40286C78D040}" type="pres">
      <dgm:prSet presAssocID="{448AC7EF-A1E7-48B6-B2C2-C44F130E7581}" presName="hierRoot3" presStyleCnt="0"/>
      <dgm:spPr/>
    </dgm:pt>
    <dgm:pt modelId="{EF27E4E6-4DEF-4F4F-AC41-5449A5F14FF9}" type="pres">
      <dgm:prSet presAssocID="{448AC7EF-A1E7-48B6-B2C2-C44F130E7581}" presName="composite3" presStyleCnt="0"/>
      <dgm:spPr/>
    </dgm:pt>
    <dgm:pt modelId="{FCC36C6F-F8CB-4B4E-A359-70E690CBAC66}" type="pres">
      <dgm:prSet presAssocID="{448AC7EF-A1E7-48B6-B2C2-C44F130E7581}" presName="image3" presStyleLbl="node3" presStyleIdx="2" presStyleCnt="4"/>
      <dgm:spPr>
        <a:blipFill>
          <a:blip xmlns:r="http://schemas.openxmlformats.org/officeDocument/2006/relationships" r:embed="rId7"/>
          <a:srcRect/>
          <a:stretch>
            <a:fillRect l="-35000" r="-35000"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A7BC494C-167E-476D-9786-00732B3B0A16}" type="pres">
      <dgm:prSet presAssocID="{448AC7EF-A1E7-48B6-B2C2-C44F130E7581}" presName="text3" presStyleLbl="revTx" presStyleIdx="5" presStyleCnt="7">
        <dgm:presLayoutVars>
          <dgm:chPref val="3"/>
        </dgm:presLayoutVars>
      </dgm:prSet>
      <dgm:spPr/>
    </dgm:pt>
    <dgm:pt modelId="{F394BBD4-C76A-4948-B810-C7162422C3F5}" type="pres">
      <dgm:prSet presAssocID="{448AC7EF-A1E7-48B6-B2C2-C44F130E7581}" presName="hierChild4" presStyleCnt="0"/>
      <dgm:spPr/>
    </dgm:pt>
    <dgm:pt modelId="{91D9CD4D-FE2F-4416-914E-37F4079DC324}" type="pres">
      <dgm:prSet presAssocID="{E13B3E69-B4B1-4718-B4E8-9BF20493C2F4}" presName="Name17" presStyleLbl="parChTrans1D3" presStyleIdx="3" presStyleCnt="4"/>
      <dgm:spPr/>
    </dgm:pt>
    <dgm:pt modelId="{0F8C7014-602D-48F2-928F-0B5F8A8102F0}" type="pres">
      <dgm:prSet presAssocID="{C21D532D-D82E-44B6-820F-2583213346B5}" presName="hierRoot3" presStyleCnt="0"/>
      <dgm:spPr/>
    </dgm:pt>
    <dgm:pt modelId="{EF02F698-FF33-4B85-A69E-6987745D6026}" type="pres">
      <dgm:prSet presAssocID="{C21D532D-D82E-44B6-820F-2583213346B5}" presName="composite3" presStyleCnt="0"/>
      <dgm:spPr/>
    </dgm:pt>
    <dgm:pt modelId="{FF38D7E6-4B56-4736-B237-E0E2EEE53E3E}" type="pres">
      <dgm:prSet presAssocID="{C21D532D-D82E-44B6-820F-2583213346B5}" presName="image3" presStyleLbl="node3" presStyleIdx="3" presStyleCnt="4"/>
      <dgm:spPr>
        <a:blipFill>
          <a:blip xmlns:r="http://schemas.openxmlformats.org/officeDocument/2006/relationships" r:embed="rId8"/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Yellow measuring tape"/>
        </a:ext>
      </dgm:extLst>
    </dgm:pt>
    <dgm:pt modelId="{D251EC70-63A9-4D07-938F-EB366157842F}" type="pres">
      <dgm:prSet presAssocID="{C21D532D-D82E-44B6-820F-2583213346B5}" presName="text3" presStyleLbl="revTx" presStyleIdx="6" presStyleCnt="7">
        <dgm:presLayoutVars>
          <dgm:chPref val="3"/>
        </dgm:presLayoutVars>
      </dgm:prSet>
      <dgm:spPr/>
    </dgm:pt>
    <dgm:pt modelId="{A6C6FD01-2795-432D-84D3-F6676567A734}" type="pres">
      <dgm:prSet presAssocID="{C21D532D-D82E-44B6-820F-2583213346B5}" presName="hierChild4" presStyleCnt="0"/>
      <dgm:spPr/>
    </dgm:pt>
  </dgm:ptLst>
  <dgm:cxnLst>
    <dgm:cxn modelId="{DC2F6807-E7A0-4670-BBB0-8CB254522A6D}" type="presOf" srcId="{DFB3674B-4306-46BE-AFC4-618C6A4D5AB4}" destId="{D4C51F91-6308-45C6-B282-B2292FA49102}" srcOrd="0" destOrd="0" presId="urn:microsoft.com/office/officeart/2009/layout/CirclePictureHierarchy"/>
    <dgm:cxn modelId="{996D7D0B-A8D3-4771-AF83-F1E1759D8DDC}" type="presOf" srcId="{28A9DF47-2C5D-48DA-870B-6F052426B027}" destId="{1ADB66D9-CEE2-4038-BFF1-5F0EB4CB365A}" srcOrd="0" destOrd="0" presId="urn:microsoft.com/office/officeart/2009/layout/CirclePictureHierarchy"/>
    <dgm:cxn modelId="{C9779615-2176-48B4-A227-9BAC9564A155}" srcId="{28A9DF47-2C5D-48DA-870B-6F052426B027}" destId="{1E67FB75-5433-40EC-9AF2-487F7B7293E7}" srcOrd="0" destOrd="0" parTransId="{B4EC5C74-5411-49DC-8579-B432A7EF8732}" sibTransId="{400E5379-70D1-42FA-97BD-F654FDDA9B6A}"/>
    <dgm:cxn modelId="{89E4CB1A-BED3-42EC-94ED-B3064EC8FD51}" type="presOf" srcId="{620EFE93-493D-43FF-8F08-D144DB6376E2}" destId="{81EA833D-0BFE-48D6-8856-BF71630C9A28}" srcOrd="0" destOrd="0" presId="urn:microsoft.com/office/officeart/2009/layout/CirclePictureHierarchy"/>
    <dgm:cxn modelId="{7D34AC22-667C-4EE7-9EF1-95958132CD73}" type="presOf" srcId="{11E323A9-4ADF-4986-9F63-64F47DD70905}" destId="{9D667452-3EA1-4367-B258-4F9C2817378B}" srcOrd="0" destOrd="0" presId="urn:microsoft.com/office/officeart/2009/layout/CirclePictureHierarchy"/>
    <dgm:cxn modelId="{A9B2A03F-5B9E-461E-A7E0-EBDFEEC3BA58}" type="presOf" srcId="{B4EC5C74-5411-49DC-8579-B432A7EF8732}" destId="{55DCB310-D90F-4BB2-B83E-5698C57818B4}" srcOrd="0" destOrd="0" presId="urn:microsoft.com/office/officeart/2009/layout/CirclePictureHierarchy"/>
    <dgm:cxn modelId="{73870862-548C-4CF6-8F6A-3AA08BF90931}" type="presOf" srcId="{9A8A9C39-95B8-4E89-B8FA-8CB1664F3EA2}" destId="{6676E56D-A478-47F0-8C92-0A4F28BDC52F}" srcOrd="0" destOrd="0" presId="urn:microsoft.com/office/officeart/2009/layout/CirclePictureHierarchy"/>
    <dgm:cxn modelId="{AA7F8D62-74E3-4EE5-B01A-C174743C2E09}" type="presOf" srcId="{1FAEE5CF-4626-4E57-9843-AC6312ACD9B0}" destId="{85639DAD-6CE0-4EE5-9BB0-4B4E0608C737}" srcOrd="0" destOrd="0" presId="urn:microsoft.com/office/officeart/2009/layout/CirclePictureHierarchy"/>
    <dgm:cxn modelId="{F8192E58-5652-484F-9677-DD62679475EB}" srcId="{1FAEE5CF-4626-4E57-9843-AC6312ACD9B0}" destId="{A2D8B427-37AD-49C6-8D32-1CEA0FA62C02}" srcOrd="1" destOrd="0" parTransId="{11E323A9-4ADF-4986-9F63-64F47DD70905}" sibTransId="{496D2FFA-4A1E-4D83-BD15-08587DB7D955}"/>
    <dgm:cxn modelId="{1217B758-95ED-4A5A-BCBB-141CE872ACB3}" srcId="{9A8A9C39-95B8-4E89-B8FA-8CB1664F3EA2}" destId="{1FAEE5CF-4626-4E57-9843-AC6312ACD9B0}" srcOrd="0" destOrd="0" parTransId="{55A64FC2-AAB2-4EE0-A5E9-BC9356F60F15}" sibTransId="{0267C92D-4AC8-4F24-A7B6-AC08FD2DA02B}"/>
    <dgm:cxn modelId="{131BB986-9250-4D28-9A48-ED9D726642EF}" type="presOf" srcId="{1E67FB75-5433-40EC-9AF2-487F7B7293E7}" destId="{63C5925D-3251-4194-B720-0676E152D30D}" srcOrd="0" destOrd="0" presId="urn:microsoft.com/office/officeart/2009/layout/CirclePictureHierarchy"/>
    <dgm:cxn modelId="{ED1EBF8B-6247-4B8A-9841-9621CD8417DB}" type="presOf" srcId="{C21D532D-D82E-44B6-820F-2583213346B5}" destId="{D251EC70-63A9-4D07-938F-EB366157842F}" srcOrd="0" destOrd="0" presId="urn:microsoft.com/office/officeart/2009/layout/CirclePictureHierarchy"/>
    <dgm:cxn modelId="{8B52CF99-00E9-46B0-B824-86C5BD458BDA}" type="presOf" srcId="{448AC7EF-A1E7-48B6-B2C2-C44F130E7581}" destId="{A7BC494C-167E-476D-9786-00732B3B0A16}" srcOrd="0" destOrd="0" presId="urn:microsoft.com/office/officeart/2009/layout/CirclePictureHierarchy"/>
    <dgm:cxn modelId="{1B199A9F-9DF2-4970-9E73-EA4273FD525E}" srcId="{1FAEE5CF-4626-4E57-9843-AC6312ACD9B0}" destId="{28A9DF47-2C5D-48DA-870B-6F052426B027}" srcOrd="0" destOrd="0" parTransId="{DFB3674B-4306-46BE-AFC4-618C6A4D5AB4}" sibTransId="{16DFE922-F951-4C09-AF19-C8FEA6F742A6}"/>
    <dgm:cxn modelId="{183321A4-F4B5-4E56-BA7F-724D1EAA4F9A}" srcId="{A2D8B427-37AD-49C6-8D32-1CEA0FA62C02}" destId="{448AC7EF-A1E7-48B6-B2C2-C44F130E7581}" srcOrd="0" destOrd="0" parTransId="{5A4DEBCB-6B9B-4979-98E9-DE4CA8165342}" sibTransId="{53DC32C7-549F-4EBE-913E-4AEA4FCBF605}"/>
    <dgm:cxn modelId="{4A2895B0-FC4E-408B-A98B-1A9301ED9C15}" type="presOf" srcId="{5A4DEBCB-6B9B-4979-98E9-DE4CA8165342}" destId="{EBACA3E2-58B6-4017-8B1C-FC01FBB2F707}" srcOrd="0" destOrd="0" presId="urn:microsoft.com/office/officeart/2009/layout/CirclePictureHierarchy"/>
    <dgm:cxn modelId="{C59040C0-DA20-498F-9814-3C76D7B4C197}" srcId="{28A9DF47-2C5D-48DA-870B-6F052426B027}" destId="{8EB31499-ACEF-4DC7-9DB8-5C69E46EF15D}" srcOrd="1" destOrd="0" parTransId="{620EFE93-493D-43FF-8F08-D144DB6376E2}" sibTransId="{FF25BF97-DE81-4F6A-9F5D-97EE2C8D85FB}"/>
    <dgm:cxn modelId="{5660A6C2-A4AB-49A8-B77B-6157C1A78722}" srcId="{A2D8B427-37AD-49C6-8D32-1CEA0FA62C02}" destId="{C21D532D-D82E-44B6-820F-2583213346B5}" srcOrd="1" destOrd="0" parTransId="{E13B3E69-B4B1-4718-B4E8-9BF20493C2F4}" sibTransId="{C0141C1A-1D0E-4B01-B8FC-03C12AA94897}"/>
    <dgm:cxn modelId="{6725D2CF-4492-4239-A404-ABDADADE0192}" type="presOf" srcId="{A2D8B427-37AD-49C6-8D32-1CEA0FA62C02}" destId="{A68F06B7-FE7E-4BF6-A2DC-D48230B1BB7B}" srcOrd="0" destOrd="0" presId="urn:microsoft.com/office/officeart/2009/layout/CirclePictureHierarchy"/>
    <dgm:cxn modelId="{9893F3F0-0508-485D-AC40-800781EDC3BB}" type="presOf" srcId="{E13B3E69-B4B1-4718-B4E8-9BF20493C2F4}" destId="{91D9CD4D-FE2F-4416-914E-37F4079DC324}" srcOrd="0" destOrd="0" presId="urn:microsoft.com/office/officeart/2009/layout/CirclePictureHierarchy"/>
    <dgm:cxn modelId="{3D9398FD-1249-44CF-B3F5-4E964F301F59}" type="presOf" srcId="{8EB31499-ACEF-4DC7-9DB8-5C69E46EF15D}" destId="{7036E961-1BF4-4487-91AC-9310E7089BFD}" srcOrd="0" destOrd="0" presId="urn:microsoft.com/office/officeart/2009/layout/CirclePictureHierarchy"/>
    <dgm:cxn modelId="{64F6BF1C-50D0-4C3D-BBC1-5F1F339C4CC1}" type="presParOf" srcId="{6676E56D-A478-47F0-8C92-0A4F28BDC52F}" destId="{563F832F-9577-4E9C-BA4A-00743B8F6085}" srcOrd="0" destOrd="0" presId="urn:microsoft.com/office/officeart/2009/layout/CirclePictureHierarchy"/>
    <dgm:cxn modelId="{47C959F9-7123-47E3-A8CB-DEC6E426B967}" type="presParOf" srcId="{563F832F-9577-4E9C-BA4A-00743B8F6085}" destId="{1C90DA48-1B2C-4F00-8ECE-C89FE68FF4B3}" srcOrd="0" destOrd="0" presId="urn:microsoft.com/office/officeart/2009/layout/CirclePictureHierarchy"/>
    <dgm:cxn modelId="{D786B66D-4B96-4433-8DC2-CB4D59861B12}" type="presParOf" srcId="{1C90DA48-1B2C-4F00-8ECE-C89FE68FF4B3}" destId="{224F4743-BB70-443D-85B7-BB581705D215}" srcOrd="0" destOrd="0" presId="urn:microsoft.com/office/officeart/2009/layout/CirclePictureHierarchy"/>
    <dgm:cxn modelId="{B5BB1A28-5E2F-4727-B8FE-383F1BBA71EE}" type="presParOf" srcId="{1C90DA48-1B2C-4F00-8ECE-C89FE68FF4B3}" destId="{85639DAD-6CE0-4EE5-9BB0-4B4E0608C737}" srcOrd="1" destOrd="0" presId="urn:microsoft.com/office/officeart/2009/layout/CirclePictureHierarchy"/>
    <dgm:cxn modelId="{C85B46E9-3E91-47D0-9650-A4593A835DD3}" type="presParOf" srcId="{563F832F-9577-4E9C-BA4A-00743B8F6085}" destId="{48929617-DDDE-4921-8ED8-08D4EDD2ABBE}" srcOrd="1" destOrd="0" presId="urn:microsoft.com/office/officeart/2009/layout/CirclePictureHierarchy"/>
    <dgm:cxn modelId="{31CB6012-7747-4452-BA2B-A53DE92F9F31}" type="presParOf" srcId="{48929617-DDDE-4921-8ED8-08D4EDD2ABBE}" destId="{D4C51F91-6308-45C6-B282-B2292FA49102}" srcOrd="0" destOrd="0" presId="urn:microsoft.com/office/officeart/2009/layout/CirclePictureHierarchy"/>
    <dgm:cxn modelId="{879472DA-5D25-4696-9A38-C79EC0C0D5FE}" type="presParOf" srcId="{48929617-DDDE-4921-8ED8-08D4EDD2ABBE}" destId="{7F3E20B5-4A07-47C7-8957-2AFA331F2AB8}" srcOrd="1" destOrd="0" presId="urn:microsoft.com/office/officeart/2009/layout/CirclePictureHierarchy"/>
    <dgm:cxn modelId="{BD1879C0-6D56-4035-87EC-D5A8E22C8D0C}" type="presParOf" srcId="{7F3E20B5-4A07-47C7-8957-2AFA331F2AB8}" destId="{5A9BA578-B1E2-4515-9F13-231DD28791E3}" srcOrd="0" destOrd="0" presId="urn:microsoft.com/office/officeart/2009/layout/CirclePictureHierarchy"/>
    <dgm:cxn modelId="{DCD5B537-DB56-4D20-8F15-DE97768FB72B}" type="presParOf" srcId="{5A9BA578-B1E2-4515-9F13-231DD28791E3}" destId="{F4BAAB92-8EB2-48EE-934B-BB2A91E2B2E4}" srcOrd="0" destOrd="0" presId="urn:microsoft.com/office/officeart/2009/layout/CirclePictureHierarchy"/>
    <dgm:cxn modelId="{AADF4243-19CD-4AE6-B64A-3F098039DE4B}" type="presParOf" srcId="{5A9BA578-B1E2-4515-9F13-231DD28791E3}" destId="{1ADB66D9-CEE2-4038-BFF1-5F0EB4CB365A}" srcOrd="1" destOrd="0" presId="urn:microsoft.com/office/officeart/2009/layout/CirclePictureHierarchy"/>
    <dgm:cxn modelId="{A439A0B4-45EC-4C1E-B1FD-E516B35CA886}" type="presParOf" srcId="{7F3E20B5-4A07-47C7-8957-2AFA331F2AB8}" destId="{52E37ADC-ED73-4948-A71A-40F1044A28FB}" srcOrd="1" destOrd="0" presId="urn:microsoft.com/office/officeart/2009/layout/CirclePictureHierarchy"/>
    <dgm:cxn modelId="{C9359E1B-2D21-4D1F-BEE0-311842CA431D}" type="presParOf" srcId="{52E37ADC-ED73-4948-A71A-40F1044A28FB}" destId="{55DCB310-D90F-4BB2-B83E-5698C57818B4}" srcOrd="0" destOrd="0" presId="urn:microsoft.com/office/officeart/2009/layout/CirclePictureHierarchy"/>
    <dgm:cxn modelId="{CBE32715-1A96-4FCA-BAE2-BA8EF14813B1}" type="presParOf" srcId="{52E37ADC-ED73-4948-A71A-40F1044A28FB}" destId="{E8B25AB0-06D1-4B3A-BBED-E4EDDC45E075}" srcOrd="1" destOrd="0" presId="urn:microsoft.com/office/officeart/2009/layout/CirclePictureHierarchy"/>
    <dgm:cxn modelId="{5691A14D-06EC-4AAD-8C9F-9CBC3765637C}" type="presParOf" srcId="{E8B25AB0-06D1-4B3A-BBED-E4EDDC45E075}" destId="{2152EFB2-5CB6-4D7E-B22D-04A4845B3482}" srcOrd="0" destOrd="0" presId="urn:microsoft.com/office/officeart/2009/layout/CirclePictureHierarchy"/>
    <dgm:cxn modelId="{E438D976-4913-4014-9247-D627E9E3DD5D}" type="presParOf" srcId="{2152EFB2-5CB6-4D7E-B22D-04A4845B3482}" destId="{0C1EC33A-71A3-4FF1-961E-7CF5DEC3918B}" srcOrd="0" destOrd="0" presId="urn:microsoft.com/office/officeart/2009/layout/CirclePictureHierarchy"/>
    <dgm:cxn modelId="{18A69943-7172-4FBA-8C2F-95534D6FDF2C}" type="presParOf" srcId="{2152EFB2-5CB6-4D7E-B22D-04A4845B3482}" destId="{63C5925D-3251-4194-B720-0676E152D30D}" srcOrd="1" destOrd="0" presId="urn:microsoft.com/office/officeart/2009/layout/CirclePictureHierarchy"/>
    <dgm:cxn modelId="{8782010E-F278-4C8B-BFBA-D22CBC20A286}" type="presParOf" srcId="{E8B25AB0-06D1-4B3A-BBED-E4EDDC45E075}" destId="{E50D01D7-853A-407F-BA24-C6E0CC2D6A97}" srcOrd="1" destOrd="0" presId="urn:microsoft.com/office/officeart/2009/layout/CirclePictureHierarchy"/>
    <dgm:cxn modelId="{83954491-57F9-4664-B58D-C02379D37522}" type="presParOf" srcId="{52E37ADC-ED73-4948-A71A-40F1044A28FB}" destId="{81EA833D-0BFE-48D6-8856-BF71630C9A28}" srcOrd="2" destOrd="0" presId="urn:microsoft.com/office/officeart/2009/layout/CirclePictureHierarchy"/>
    <dgm:cxn modelId="{DD2CF4DB-291E-4D8D-84B4-52F42880528B}" type="presParOf" srcId="{52E37ADC-ED73-4948-A71A-40F1044A28FB}" destId="{36228FC0-8A6F-446D-A458-70E943EB64C6}" srcOrd="3" destOrd="0" presId="urn:microsoft.com/office/officeart/2009/layout/CirclePictureHierarchy"/>
    <dgm:cxn modelId="{1862AD2D-A899-4F15-BDF9-2C917218294B}" type="presParOf" srcId="{36228FC0-8A6F-446D-A458-70E943EB64C6}" destId="{53764B28-9E79-4636-BC64-CF2210C51F7C}" srcOrd="0" destOrd="0" presId="urn:microsoft.com/office/officeart/2009/layout/CirclePictureHierarchy"/>
    <dgm:cxn modelId="{F58E4783-4AEA-409A-B213-D663697ACE7F}" type="presParOf" srcId="{53764B28-9E79-4636-BC64-CF2210C51F7C}" destId="{76103503-6DE2-488A-9FBA-21AE2FCE0190}" srcOrd="0" destOrd="0" presId="urn:microsoft.com/office/officeart/2009/layout/CirclePictureHierarchy"/>
    <dgm:cxn modelId="{C05957DF-A8CB-4B60-9B05-F2BC59A7A2ED}" type="presParOf" srcId="{53764B28-9E79-4636-BC64-CF2210C51F7C}" destId="{7036E961-1BF4-4487-91AC-9310E7089BFD}" srcOrd="1" destOrd="0" presId="urn:microsoft.com/office/officeart/2009/layout/CirclePictureHierarchy"/>
    <dgm:cxn modelId="{4E54F5F5-0D63-4AA4-A738-20ED4347EF4A}" type="presParOf" srcId="{36228FC0-8A6F-446D-A458-70E943EB64C6}" destId="{A6EEB82F-51B4-4BEF-AE3B-82FE75A27D5E}" srcOrd="1" destOrd="0" presId="urn:microsoft.com/office/officeart/2009/layout/CirclePictureHierarchy"/>
    <dgm:cxn modelId="{0E2F2A29-4D09-4697-98B7-D6331D2FE6EC}" type="presParOf" srcId="{48929617-DDDE-4921-8ED8-08D4EDD2ABBE}" destId="{9D667452-3EA1-4367-B258-4F9C2817378B}" srcOrd="2" destOrd="0" presId="urn:microsoft.com/office/officeart/2009/layout/CirclePictureHierarchy"/>
    <dgm:cxn modelId="{406714CA-05A1-49B3-9406-04CC7D118BE1}" type="presParOf" srcId="{48929617-DDDE-4921-8ED8-08D4EDD2ABBE}" destId="{E6EBC4F3-D1E0-417A-8255-FFEA8B36FEFB}" srcOrd="3" destOrd="0" presId="urn:microsoft.com/office/officeart/2009/layout/CirclePictureHierarchy"/>
    <dgm:cxn modelId="{13422A4E-DCF7-4470-BB7D-1D74DD4BC563}" type="presParOf" srcId="{E6EBC4F3-D1E0-417A-8255-FFEA8B36FEFB}" destId="{3C3310BF-445E-417C-886A-1893FB67A8C5}" srcOrd="0" destOrd="0" presId="urn:microsoft.com/office/officeart/2009/layout/CirclePictureHierarchy"/>
    <dgm:cxn modelId="{1DD2C915-351E-448D-816A-1B684FE17C50}" type="presParOf" srcId="{3C3310BF-445E-417C-886A-1893FB67A8C5}" destId="{817B7253-2894-4D92-955B-B2DB4E987B48}" srcOrd="0" destOrd="0" presId="urn:microsoft.com/office/officeart/2009/layout/CirclePictureHierarchy"/>
    <dgm:cxn modelId="{3C8D4554-B464-414F-A3EB-494AD10F74C9}" type="presParOf" srcId="{3C3310BF-445E-417C-886A-1893FB67A8C5}" destId="{A68F06B7-FE7E-4BF6-A2DC-D48230B1BB7B}" srcOrd="1" destOrd="0" presId="urn:microsoft.com/office/officeart/2009/layout/CirclePictureHierarchy"/>
    <dgm:cxn modelId="{3DCBC56F-3D19-44E0-9CBB-4586BDAEF01A}" type="presParOf" srcId="{E6EBC4F3-D1E0-417A-8255-FFEA8B36FEFB}" destId="{5FA15840-2961-4B5E-A5A4-3734BAC00922}" srcOrd="1" destOrd="0" presId="urn:microsoft.com/office/officeart/2009/layout/CirclePictureHierarchy"/>
    <dgm:cxn modelId="{7A809CFB-2851-4D38-87A4-E81B5821461A}" type="presParOf" srcId="{5FA15840-2961-4B5E-A5A4-3734BAC00922}" destId="{EBACA3E2-58B6-4017-8B1C-FC01FBB2F707}" srcOrd="0" destOrd="0" presId="urn:microsoft.com/office/officeart/2009/layout/CirclePictureHierarchy"/>
    <dgm:cxn modelId="{21DC9361-E3B4-4F49-AB24-A23C239EA572}" type="presParOf" srcId="{5FA15840-2961-4B5E-A5A4-3734BAC00922}" destId="{20F399B8-32C8-4651-9A75-40286C78D040}" srcOrd="1" destOrd="0" presId="urn:microsoft.com/office/officeart/2009/layout/CirclePictureHierarchy"/>
    <dgm:cxn modelId="{7F9374B9-35EF-46E4-8AF7-F16EC993C655}" type="presParOf" srcId="{20F399B8-32C8-4651-9A75-40286C78D040}" destId="{EF27E4E6-4DEF-4F4F-AC41-5449A5F14FF9}" srcOrd="0" destOrd="0" presId="urn:microsoft.com/office/officeart/2009/layout/CirclePictureHierarchy"/>
    <dgm:cxn modelId="{FB39DAEE-AB87-4F5E-A74D-F4A7EFD718CD}" type="presParOf" srcId="{EF27E4E6-4DEF-4F4F-AC41-5449A5F14FF9}" destId="{FCC36C6F-F8CB-4B4E-A359-70E690CBAC66}" srcOrd="0" destOrd="0" presId="urn:microsoft.com/office/officeart/2009/layout/CirclePictureHierarchy"/>
    <dgm:cxn modelId="{4069834B-05F6-4199-9FFE-A422BFEE5117}" type="presParOf" srcId="{EF27E4E6-4DEF-4F4F-AC41-5449A5F14FF9}" destId="{A7BC494C-167E-476D-9786-00732B3B0A16}" srcOrd="1" destOrd="0" presId="urn:microsoft.com/office/officeart/2009/layout/CirclePictureHierarchy"/>
    <dgm:cxn modelId="{CFD373F6-5953-4370-B399-986FA4029339}" type="presParOf" srcId="{20F399B8-32C8-4651-9A75-40286C78D040}" destId="{F394BBD4-C76A-4948-B810-C7162422C3F5}" srcOrd="1" destOrd="0" presId="urn:microsoft.com/office/officeart/2009/layout/CirclePictureHierarchy"/>
    <dgm:cxn modelId="{46183B17-A89E-4565-96EB-17F07B03C3EE}" type="presParOf" srcId="{5FA15840-2961-4B5E-A5A4-3734BAC00922}" destId="{91D9CD4D-FE2F-4416-914E-37F4079DC324}" srcOrd="2" destOrd="0" presId="urn:microsoft.com/office/officeart/2009/layout/CirclePictureHierarchy"/>
    <dgm:cxn modelId="{0C96D90C-A2A2-4B7F-9CFB-E525EF33672F}" type="presParOf" srcId="{5FA15840-2961-4B5E-A5A4-3734BAC00922}" destId="{0F8C7014-602D-48F2-928F-0B5F8A8102F0}" srcOrd="3" destOrd="0" presId="urn:microsoft.com/office/officeart/2009/layout/CirclePictureHierarchy"/>
    <dgm:cxn modelId="{32888464-2DAA-4930-BBC3-CA24DBD015F0}" type="presParOf" srcId="{0F8C7014-602D-48F2-928F-0B5F8A8102F0}" destId="{EF02F698-FF33-4B85-A69E-6987745D6026}" srcOrd="0" destOrd="0" presId="urn:microsoft.com/office/officeart/2009/layout/CirclePictureHierarchy"/>
    <dgm:cxn modelId="{778658C3-C993-4DEE-9AFF-D8C56882D9E4}" type="presParOf" srcId="{EF02F698-FF33-4B85-A69E-6987745D6026}" destId="{FF38D7E6-4B56-4736-B237-E0E2EEE53E3E}" srcOrd="0" destOrd="0" presId="urn:microsoft.com/office/officeart/2009/layout/CirclePictureHierarchy"/>
    <dgm:cxn modelId="{D19E6752-4662-4B04-A3C7-26A168A0BB51}" type="presParOf" srcId="{EF02F698-FF33-4B85-A69E-6987745D6026}" destId="{D251EC70-63A9-4D07-938F-EB366157842F}" srcOrd="1" destOrd="0" presId="urn:microsoft.com/office/officeart/2009/layout/CirclePictureHierarchy"/>
    <dgm:cxn modelId="{5A74FB1D-36D9-41F4-87D0-205CC997F97B}" type="presParOf" srcId="{0F8C7014-602D-48F2-928F-0B5F8A8102F0}" destId="{A6C6FD01-2795-432D-84D3-F6676567A734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D9CD4D-FE2F-4416-914E-37F4079DC324}">
      <dsp:nvSpPr>
        <dsp:cNvPr id="0" name=""/>
        <dsp:cNvSpPr/>
      </dsp:nvSpPr>
      <dsp:spPr>
        <a:xfrm>
          <a:off x="8362950" y="3618294"/>
          <a:ext cx="1558528" cy="357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939"/>
              </a:lnTo>
              <a:lnTo>
                <a:pt x="1558528" y="179939"/>
              </a:lnTo>
              <a:lnTo>
                <a:pt x="1558528" y="35704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ACA3E2-58B6-4017-8B1C-FC01FBB2F707}">
      <dsp:nvSpPr>
        <dsp:cNvPr id="0" name=""/>
        <dsp:cNvSpPr/>
      </dsp:nvSpPr>
      <dsp:spPr>
        <a:xfrm>
          <a:off x="6804421" y="3618294"/>
          <a:ext cx="1558528" cy="357044"/>
        </a:xfrm>
        <a:custGeom>
          <a:avLst/>
          <a:gdLst/>
          <a:ahLst/>
          <a:cxnLst/>
          <a:rect l="0" t="0" r="0" b="0"/>
          <a:pathLst>
            <a:path>
              <a:moveTo>
                <a:pt x="1558528" y="0"/>
              </a:moveTo>
              <a:lnTo>
                <a:pt x="1558528" y="179939"/>
              </a:lnTo>
              <a:lnTo>
                <a:pt x="0" y="179939"/>
              </a:lnTo>
              <a:lnTo>
                <a:pt x="0" y="35704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667452-3EA1-4367-B258-4F9C2817378B}">
      <dsp:nvSpPr>
        <dsp:cNvPr id="0" name=""/>
        <dsp:cNvSpPr/>
      </dsp:nvSpPr>
      <dsp:spPr>
        <a:xfrm>
          <a:off x="5245893" y="2127775"/>
          <a:ext cx="3117056" cy="357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939"/>
              </a:lnTo>
              <a:lnTo>
                <a:pt x="3117056" y="179939"/>
              </a:lnTo>
              <a:lnTo>
                <a:pt x="3117056" y="35704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EA833D-0BFE-48D6-8856-BF71630C9A28}">
      <dsp:nvSpPr>
        <dsp:cNvPr id="0" name=""/>
        <dsp:cNvSpPr/>
      </dsp:nvSpPr>
      <dsp:spPr>
        <a:xfrm>
          <a:off x="2128837" y="3618294"/>
          <a:ext cx="1558528" cy="357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939"/>
              </a:lnTo>
              <a:lnTo>
                <a:pt x="1558528" y="179939"/>
              </a:lnTo>
              <a:lnTo>
                <a:pt x="1558528" y="35704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DCB310-D90F-4BB2-B83E-5698C57818B4}">
      <dsp:nvSpPr>
        <dsp:cNvPr id="0" name=""/>
        <dsp:cNvSpPr/>
      </dsp:nvSpPr>
      <dsp:spPr>
        <a:xfrm>
          <a:off x="688281" y="3618294"/>
          <a:ext cx="1440556" cy="357044"/>
        </a:xfrm>
        <a:custGeom>
          <a:avLst/>
          <a:gdLst/>
          <a:ahLst/>
          <a:cxnLst/>
          <a:rect l="0" t="0" r="0" b="0"/>
          <a:pathLst>
            <a:path>
              <a:moveTo>
                <a:pt x="1440556" y="0"/>
              </a:moveTo>
              <a:lnTo>
                <a:pt x="1440556" y="179939"/>
              </a:lnTo>
              <a:lnTo>
                <a:pt x="0" y="179939"/>
              </a:lnTo>
              <a:lnTo>
                <a:pt x="0" y="35704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C51F91-6308-45C6-B282-B2292FA49102}">
      <dsp:nvSpPr>
        <dsp:cNvPr id="0" name=""/>
        <dsp:cNvSpPr/>
      </dsp:nvSpPr>
      <dsp:spPr>
        <a:xfrm>
          <a:off x="2128837" y="2127775"/>
          <a:ext cx="3117056" cy="357044"/>
        </a:xfrm>
        <a:custGeom>
          <a:avLst/>
          <a:gdLst/>
          <a:ahLst/>
          <a:cxnLst/>
          <a:rect l="0" t="0" r="0" b="0"/>
          <a:pathLst>
            <a:path>
              <a:moveTo>
                <a:pt x="3117056" y="0"/>
              </a:moveTo>
              <a:lnTo>
                <a:pt x="3117056" y="179939"/>
              </a:lnTo>
              <a:lnTo>
                <a:pt x="0" y="179939"/>
              </a:lnTo>
              <a:lnTo>
                <a:pt x="0" y="35704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4F4743-BB70-443D-85B7-BB581705D215}">
      <dsp:nvSpPr>
        <dsp:cNvPr id="0" name=""/>
        <dsp:cNvSpPr/>
      </dsp:nvSpPr>
      <dsp:spPr>
        <a:xfrm>
          <a:off x="4679156" y="994300"/>
          <a:ext cx="1133474" cy="113347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639DAD-6CE0-4EE5-9BB0-4B4E0608C737}">
      <dsp:nvSpPr>
        <dsp:cNvPr id="0" name=""/>
        <dsp:cNvSpPr/>
      </dsp:nvSpPr>
      <dsp:spPr>
        <a:xfrm>
          <a:off x="5812631" y="991466"/>
          <a:ext cx="1700212" cy="1133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What type of data</a:t>
          </a:r>
          <a:endParaRPr lang="en-GB" sz="2000" kern="1200" dirty="0"/>
        </a:p>
      </dsp:txBody>
      <dsp:txXfrm>
        <a:off x="5812631" y="991466"/>
        <a:ext cx="1700212" cy="1133474"/>
      </dsp:txXfrm>
    </dsp:sp>
    <dsp:sp modelId="{F4BAAB92-8EB2-48EE-934B-BB2A91E2B2E4}">
      <dsp:nvSpPr>
        <dsp:cNvPr id="0" name=""/>
        <dsp:cNvSpPr/>
      </dsp:nvSpPr>
      <dsp:spPr>
        <a:xfrm>
          <a:off x="1562100" y="2484819"/>
          <a:ext cx="1133474" cy="1133474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DB66D9-CEE2-4038-BFF1-5F0EB4CB365A}">
      <dsp:nvSpPr>
        <dsp:cNvPr id="0" name=""/>
        <dsp:cNvSpPr/>
      </dsp:nvSpPr>
      <dsp:spPr>
        <a:xfrm>
          <a:off x="2695575" y="2481986"/>
          <a:ext cx="1700212" cy="1133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Categorical: Are categories ordered?</a:t>
          </a:r>
          <a:endParaRPr lang="en-GB" sz="2000" kern="1200" dirty="0"/>
        </a:p>
      </dsp:txBody>
      <dsp:txXfrm>
        <a:off x="2695575" y="2481986"/>
        <a:ext cx="1700212" cy="1133474"/>
      </dsp:txXfrm>
    </dsp:sp>
    <dsp:sp modelId="{0C1EC33A-71A3-4FF1-961E-7CF5DEC3918B}">
      <dsp:nvSpPr>
        <dsp:cNvPr id="0" name=""/>
        <dsp:cNvSpPr/>
      </dsp:nvSpPr>
      <dsp:spPr>
        <a:xfrm>
          <a:off x="121543" y="3975339"/>
          <a:ext cx="1133474" cy="1133474"/>
        </a:xfrm>
        <a:prstGeom prst="ellipse">
          <a:avLst/>
        </a:prstGeom>
        <a:blipFill>
          <a:blip xmlns:r="http://schemas.openxmlformats.org/officeDocument/2006/relationships" r:embed="rId4"/>
          <a:srcRect/>
          <a:stretch>
            <a:fillRect l="-34000" r="-3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C5925D-3251-4194-B720-0676E152D30D}">
      <dsp:nvSpPr>
        <dsp:cNvPr id="0" name=""/>
        <dsp:cNvSpPr/>
      </dsp:nvSpPr>
      <dsp:spPr>
        <a:xfrm>
          <a:off x="1210751" y="3972505"/>
          <a:ext cx="1700212" cy="1133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Yes: Ordinal</a:t>
          </a:r>
          <a:endParaRPr lang="en-GB" sz="2000" kern="1200" dirty="0"/>
        </a:p>
      </dsp:txBody>
      <dsp:txXfrm>
        <a:off x="1210751" y="3972505"/>
        <a:ext cx="1700212" cy="1133474"/>
      </dsp:txXfrm>
    </dsp:sp>
    <dsp:sp modelId="{76103503-6DE2-488A-9FBA-21AE2FCE0190}">
      <dsp:nvSpPr>
        <dsp:cNvPr id="0" name=""/>
        <dsp:cNvSpPr/>
      </dsp:nvSpPr>
      <dsp:spPr>
        <a:xfrm>
          <a:off x="3120628" y="3975339"/>
          <a:ext cx="1133474" cy="1133474"/>
        </a:xfrm>
        <a:prstGeom prst="ellipse">
          <a:avLst/>
        </a:prstGeom>
        <a:blipFill>
          <a:blip xmlns:r="http://schemas.openxmlformats.org/officeDocument/2006/relationships" r:embed="rId5"/>
          <a:srcRect/>
          <a:stretch>
            <a:fillRect l="-16000" r="-1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36E961-1BF4-4487-91AC-9310E7089BFD}">
      <dsp:nvSpPr>
        <dsp:cNvPr id="0" name=""/>
        <dsp:cNvSpPr/>
      </dsp:nvSpPr>
      <dsp:spPr>
        <a:xfrm>
          <a:off x="4254103" y="3972505"/>
          <a:ext cx="1700212" cy="1133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No: Nominal</a:t>
          </a:r>
          <a:endParaRPr lang="en-GB" sz="2000" kern="1200" dirty="0"/>
        </a:p>
      </dsp:txBody>
      <dsp:txXfrm>
        <a:off x="4254103" y="3972505"/>
        <a:ext cx="1700212" cy="1133474"/>
      </dsp:txXfrm>
    </dsp:sp>
    <dsp:sp modelId="{817B7253-2894-4D92-955B-B2DB4E987B48}">
      <dsp:nvSpPr>
        <dsp:cNvPr id="0" name=""/>
        <dsp:cNvSpPr/>
      </dsp:nvSpPr>
      <dsp:spPr>
        <a:xfrm>
          <a:off x="7796212" y="2484819"/>
          <a:ext cx="1133474" cy="1133474"/>
        </a:xfrm>
        <a:prstGeom prst="ellipse">
          <a:avLst/>
        </a:prstGeom>
        <a:blipFill>
          <a:blip xmlns:r="http://schemas.openxmlformats.org/officeDocument/2006/relationships" r:embed="rId6"/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F06B7-FE7E-4BF6-A2DC-D48230B1BB7B}">
      <dsp:nvSpPr>
        <dsp:cNvPr id="0" name=""/>
        <dsp:cNvSpPr/>
      </dsp:nvSpPr>
      <dsp:spPr>
        <a:xfrm>
          <a:off x="8929687" y="2481986"/>
          <a:ext cx="1700212" cy="1133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Numeric: Which is measured</a:t>
          </a:r>
          <a:endParaRPr lang="en-GB" sz="2000" kern="1200" dirty="0"/>
        </a:p>
      </dsp:txBody>
      <dsp:txXfrm>
        <a:off x="8929687" y="2481986"/>
        <a:ext cx="1700212" cy="1133474"/>
      </dsp:txXfrm>
    </dsp:sp>
    <dsp:sp modelId="{FCC36C6F-F8CB-4B4E-A359-70E690CBAC66}">
      <dsp:nvSpPr>
        <dsp:cNvPr id="0" name=""/>
        <dsp:cNvSpPr/>
      </dsp:nvSpPr>
      <dsp:spPr>
        <a:xfrm>
          <a:off x="6237684" y="3975339"/>
          <a:ext cx="1133474" cy="1133474"/>
        </a:xfrm>
        <a:prstGeom prst="ellipse">
          <a:avLst/>
        </a:prstGeom>
        <a:blipFill>
          <a:blip xmlns:r="http://schemas.openxmlformats.org/officeDocument/2006/relationships" r:embed="rId7"/>
          <a:srcRect/>
          <a:stretch>
            <a:fillRect l="-35000" r="-3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BC494C-167E-476D-9786-00732B3B0A16}">
      <dsp:nvSpPr>
        <dsp:cNvPr id="0" name=""/>
        <dsp:cNvSpPr/>
      </dsp:nvSpPr>
      <dsp:spPr>
        <a:xfrm>
          <a:off x="7371159" y="3972505"/>
          <a:ext cx="1700212" cy="1133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Counted: Discrete</a:t>
          </a:r>
          <a:endParaRPr lang="en-GB" sz="2000" kern="1200" dirty="0"/>
        </a:p>
      </dsp:txBody>
      <dsp:txXfrm>
        <a:off x="7371159" y="3972505"/>
        <a:ext cx="1700212" cy="1133474"/>
      </dsp:txXfrm>
    </dsp:sp>
    <dsp:sp modelId="{FF38D7E6-4B56-4736-B237-E0E2EEE53E3E}">
      <dsp:nvSpPr>
        <dsp:cNvPr id="0" name=""/>
        <dsp:cNvSpPr/>
      </dsp:nvSpPr>
      <dsp:spPr>
        <a:xfrm>
          <a:off x="9354740" y="3975339"/>
          <a:ext cx="1133474" cy="1133474"/>
        </a:xfrm>
        <a:prstGeom prst="ellipse">
          <a:avLst/>
        </a:prstGeom>
        <a:blipFill>
          <a:blip xmlns:r="http://schemas.openxmlformats.org/officeDocument/2006/relationships" r:embed="rId8"/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51EC70-63A9-4D07-938F-EB366157842F}">
      <dsp:nvSpPr>
        <dsp:cNvPr id="0" name=""/>
        <dsp:cNvSpPr/>
      </dsp:nvSpPr>
      <dsp:spPr>
        <a:xfrm>
          <a:off x="10488215" y="3972505"/>
          <a:ext cx="1700212" cy="1133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Measured: Continuous</a:t>
          </a:r>
          <a:endParaRPr lang="en-GB" sz="2000" kern="1200" dirty="0"/>
        </a:p>
      </dsp:txBody>
      <dsp:txXfrm>
        <a:off x="10488215" y="3972505"/>
        <a:ext cx="1700212" cy="11334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674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270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534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419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546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15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90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598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031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787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94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6E3D1-6552-2041-A042-359FE4F78181}" type="datetimeFigureOut">
              <a:rPr lang="en-US" smtClean="0"/>
              <a:t>01/18/2026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72932-05B6-904D-AEF0-1DCE2BA34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510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Jaffar.sadiq@bmc.edu.sa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491" y="524673"/>
            <a:ext cx="4216670" cy="79177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736333"/>
            <a:ext cx="12192000" cy="512166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03239" y="1762657"/>
            <a:ext cx="1196094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 and data analysis concepts</a:t>
            </a:r>
          </a:p>
          <a:p>
            <a:r>
              <a:rPr lang="en-US" sz="48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Presented by:</a:t>
            </a:r>
          </a:p>
          <a:p>
            <a:r>
              <a:rPr lang="en-US" sz="48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Mohammad Jaffar, Pharmacy Program,</a:t>
            </a:r>
          </a:p>
          <a:p>
            <a:r>
              <a:rPr lang="en-US" sz="48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Department of Pharmacology, </a:t>
            </a:r>
          </a:p>
          <a:p>
            <a:r>
              <a:rPr lang="en-US" sz="48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BMC, Jeddah</a:t>
            </a:r>
          </a:p>
        </p:txBody>
      </p:sp>
    </p:spTree>
    <p:extLst>
      <p:ext uri="{BB962C8B-B14F-4D97-AF65-F5344CB8AC3E}">
        <p14:creationId xmlns:p14="http://schemas.microsoft.com/office/powerpoint/2010/main" val="1534067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8488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8237"/>
            <a:ext cx="10537497" cy="473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513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8488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0"/>
            <a:ext cx="2131622" cy="68580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185579" y="2762722"/>
            <a:ext cx="84036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002060"/>
                </a:solidFill>
                <a:latin typeface="Arial" charset="0"/>
                <a:ea typeface="Arial" charset="0"/>
                <a:cs typeface="Arial" charset="0"/>
              </a:rPr>
              <a:t>BMC</a:t>
            </a:r>
          </a:p>
          <a:p>
            <a:r>
              <a:rPr lang="en-US" sz="4000" b="1" dirty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rPr>
              <a:t>Introduction to Biostatistics and data analysis concepts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834" y="2762722"/>
            <a:ext cx="1271404" cy="12729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AA2358D-4F0A-80AF-D090-F73E5CB87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8043" y="383307"/>
            <a:ext cx="3900832" cy="237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746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DB76DDB-B7B2-A732-7661-9CF361552C7E}"/>
              </a:ext>
            </a:extLst>
          </p:cNvPr>
          <p:cNvSpPr txBox="1"/>
          <p:nvPr/>
        </p:nvSpPr>
        <p:spPr>
          <a:xfrm>
            <a:off x="0" y="768015"/>
            <a:ext cx="12192000" cy="4283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4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  <a:p>
            <a:pPr algn="l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endParaRPr lang="en-US" sz="2400" b="1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Define biostatistics and its importance in health sciences.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Differentiate between descriptive and inferential statistics.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Identify types of data and appropriate summary measures.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Understand key concepts: probability, hypothesis testing, and confidence intervals.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Recognize common statistical tests and their uses.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Appreciate the role of software in data analysis.</a:t>
            </a:r>
          </a:p>
        </p:txBody>
      </p:sp>
    </p:spTree>
    <p:extLst>
      <p:ext uri="{BB962C8B-B14F-4D97-AF65-F5344CB8AC3E}">
        <p14:creationId xmlns:p14="http://schemas.microsoft.com/office/powerpoint/2010/main" val="1954966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2B13E-D47B-CA1C-EC84-677B722A27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C2AD716-3089-4B2C-3C47-24672C86912A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BE62A3-F4EF-08FB-ACB0-DF192920D2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3973D0-BFB5-C7AA-EBB7-E501F59B7A1E}"/>
              </a:ext>
            </a:extLst>
          </p:cNvPr>
          <p:cNvSpPr txBox="1"/>
          <p:nvPr/>
        </p:nvSpPr>
        <p:spPr>
          <a:xfrm>
            <a:off x="0" y="762837"/>
            <a:ext cx="12192000" cy="30033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4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What is Biostatistics?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Definition:</a:t>
            </a: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application of statistical principles to questions and problems in medicine, public health, and biology.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Core Idea:</a:t>
            </a: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It's the science of learning/understanding from health-related data.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 example: 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F11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9FD448-2E4A-4B24-8BC4-075B5A1EF2DD}"/>
              </a:ext>
            </a:extLst>
          </p:cNvPr>
          <p:cNvSpPr txBox="1"/>
          <p:nvPr/>
        </p:nvSpPr>
        <p:spPr>
          <a:xfrm>
            <a:off x="1" y="3156155"/>
            <a:ext cx="21385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question: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causing this sudden outbreak of diarrhea in our community?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E9F3E1C-4D22-545E-526C-73A3F20E8F26}"/>
              </a:ext>
            </a:extLst>
          </p:cNvPr>
          <p:cNvCxnSpPr/>
          <p:nvPr/>
        </p:nvCxnSpPr>
        <p:spPr>
          <a:xfrm>
            <a:off x="2315497" y="3952568"/>
            <a:ext cx="66367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83568834-F500-B189-16FD-D908DAC3C9F9}"/>
              </a:ext>
            </a:extLst>
          </p:cNvPr>
          <p:cNvSpPr txBox="1"/>
          <p:nvPr/>
        </p:nvSpPr>
        <p:spPr>
          <a:xfrm>
            <a:off x="3156155" y="3126657"/>
            <a:ext cx="52799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collection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interview patients (cases) and a control group of healthy people about their recent activities and food consumption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(e.g., "Did you eat outside junk food in the last week?"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"Did you eat the salad outside home?").</a:t>
            </a:r>
            <a:endParaRPr lang="en-GB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BB104EB-281B-B07F-1E95-65FC59229591}"/>
              </a:ext>
            </a:extLst>
          </p:cNvPr>
          <p:cNvCxnSpPr/>
          <p:nvPr/>
        </p:nvCxnSpPr>
        <p:spPr>
          <a:xfrm>
            <a:off x="8352504" y="3986984"/>
            <a:ext cx="66367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752BEF8-0091-8627-3DA5-3382957C8193}"/>
              </a:ext>
            </a:extLst>
          </p:cNvPr>
          <p:cNvSpPr txBox="1"/>
          <p:nvPr/>
        </p:nvSpPr>
        <p:spPr>
          <a:xfrm>
            <a:off x="9237409" y="3190577"/>
            <a:ext cx="27220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collection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collect stool samples from ill patients to test for specific pathogens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816B348-6CC8-F773-1AE7-77508AC4F07A}"/>
              </a:ext>
            </a:extLst>
          </p:cNvPr>
          <p:cNvCxnSpPr>
            <a:cxnSpLocks/>
          </p:cNvCxnSpPr>
          <p:nvPr/>
        </p:nvCxnSpPr>
        <p:spPr>
          <a:xfrm>
            <a:off x="10186220" y="4500747"/>
            <a:ext cx="0" cy="3687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AC461863-342B-2A4E-3424-A7BF8BFB5A04}"/>
              </a:ext>
            </a:extLst>
          </p:cNvPr>
          <p:cNvSpPr txBox="1"/>
          <p:nvPr/>
        </p:nvSpPr>
        <p:spPr>
          <a:xfrm>
            <a:off x="9227579" y="4921045"/>
            <a:ext cx="27220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collection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collect stool samples from ill patients to test for specific pathogens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F340AAD-5C07-6268-A3E8-D38264298CCD}"/>
              </a:ext>
            </a:extLst>
          </p:cNvPr>
          <p:cNvCxnSpPr>
            <a:cxnSpLocks/>
          </p:cNvCxnSpPr>
          <p:nvPr/>
        </p:nvCxnSpPr>
        <p:spPr>
          <a:xfrm flipH="1">
            <a:off x="8332837" y="5481490"/>
            <a:ext cx="76200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7894030B-8706-4152-79DB-117417F8CAC4}"/>
              </a:ext>
            </a:extLst>
          </p:cNvPr>
          <p:cNvSpPr txBox="1"/>
          <p:nvPr/>
        </p:nvSpPr>
        <p:spPr>
          <a:xfrm>
            <a:off x="6297563" y="5073445"/>
            <a:ext cx="27220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analysis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correlation analysis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35B0E11-213D-FE64-5C71-B273770DC0D9}"/>
              </a:ext>
            </a:extLst>
          </p:cNvPr>
          <p:cNvCxnSpPr>
            <a:cxnSpLocks/>
          </p:cNvCxnSpPr>
          <p:nvPr/>
        </p:nvCxnSpPr>
        <p:spPr>
          <a:xfrm flipH="1">
            <a:off x="5402822" y="5486410"/>
            <a:ext cx="76200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BEEA6754-EDDA-B2E0-F830-3ABFC4D98DB8}"/>
              </a:ext>
            </a:extLst>
          </p:cNvPr>
          <p:cNvSpPr txBox="1"/>
          <p:nvPr/>
        </p:nvSpPr>
        <p:spPr>
          <a:xfrm>
            <a:off x="3338046" y="5078360"/>
            <a:ext cx="27220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association basing up on the significance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7CD1F6E-3577-1EF9-5F10-8FE98E236C23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</p:spTree>
    <p:extLst>
      <p:ext uri="{BB962C8B-B14F-4D97-AF65-F5344CB8AC3E}">
        <p14:creationId xmlns:p14="http://schemas.microsoft.com/office/powerpoint/2010/main" val="1204595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250A13-39B8-AD5A-9B68-09D3C1E48F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12CCD68-3BF7-E64C-BE35-F1A0375909D0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0EE950-37C6-2D72-08FC-C6A9894ABD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A9BDC9-5979-E308-A373-AD602C0F6BFF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Why is it important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A368BF-F431-BEDF-FC39-7C4DFACCFDE9}"/>
              </a:ext>
            </a:extLst>
          </p:cNvPr>
          <p:cNvSpPr txBox="1"/>
          <p:nvPr/>
        </p:nvSpPr>
        <p:spPr>
          <a:xfrm>
            <a:off x="0" y="819362"/>
            <a:ext cx="12192000" cy="29341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Evidence-Based Medicine (EBP):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Does this new drug </a:t>
            </a:r>
            <a:r>
              <a:rPr lang="en-US" sz="2800" b="0" i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really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work? (Clinical Trials)</a:t>
            </a:r>
          </a:p>
          <a:p>
            <a:pPr algn="l">
              <a:spcBef>
                <a:spcPts val="450"/>
              </a:spcBef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Public Health: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What are the risk factors for heart disease? (Epidemiology)</a:t>
            </a:r>
          </a:p>
          <a:p>
            <a:pPr algn="l">
              <a:spcBef>
                <a:spcPts val="450"/>
              </a:spcBef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Epidemiology: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Track and predict the spread of diseases.</a:t>
            </a:r>
          </a:p>
          <a:p>
            <a:pPr algn="l">
              <a:spcBef>
                <a:spcPts val="450"/>
              </a:spcBef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Health Policy: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Allocate resources efficiently based on population data.</a:t>
            </a:r>
          </a:p>
          <a:p>
            <a:pPr algn="l">
              <a:spcBef>
                <a:spcPts val="450"/>
              </a:spcBef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Genetics: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Identify genes associated with specific diseases.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78487E8-A628-56A1-83AC-ECBC20379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8542" y="3805078"/>
            <a:ext cx="2987487" cy="29874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F79965B-830E-294C-4A23-EB35B7F561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201" y="3685762"/>
            <a:ext cx="3212021" cy="30976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EE657F4-8150-0D47-E117-A258FBD5C0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6436" y="3834585"/>
            <a:ext cx="3327363" cy="303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20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257FB-B6FD-B8C6-2A6D-7FEEC8209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2FE4776-47AB-2DC2-8266-EC5C62E510F1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7D8D13-1C3A-1D49-1AD9-943E4F9D74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704EA15-5DD5-F30F-A294-DF724FAD9E10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12DC0D-F2ED-C578-EAB0-047ED21C4B1D}"/>
              </a:ext>
            </a:extLst>
          </p:cNvPr>
          <p:cNvSpPr txBox="1"/>
          <p:nvPr/>
        </p:nvSpPr>
        <p:spPr>
          <a:xfrm>
            <a:off x="0" y="753907"/>
            <a:ext cx="12192000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Two Main Branches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Descriptive Statistics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Purpose: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To summarize, organize, and simplify data.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Mean, median, mode, standard deviation, graphs, charts.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Icon: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Bar chart or pie chart.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Inferential Statistics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Purpose: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To make predictions or inferences about a population based on a sample.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Hypothesis testing, confidence intervals, regression.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Icon: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 graph showing a sample and an arrow pointing to a larger population.</a:t>
            </a:r>
          </a:p>
        </p:txBody>
      </p:sp>
    </p:spTree>
    <p:extLst>
      <p:ext uri="{BB962C8B-B14F-4D97-AF65-F5344CB8AC3E}">
        <p14:creationId xmlns:p14="http://schemas.microsoft.com/office/powerpoint/2010/main" val="2314778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100D9-BE22-F192-8301-E586407430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A77902E-2D80-E9AC-580D-3055F588813D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1100D9-AD18-F5A1-0B46-4744E28A0F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40F957E-B1C4-D93D-ADC7-0707B99C3D6B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E5705B-B357-E546-4ED7-065D3CB9C3E1}"/>
              </a:ext>
            </a:extLst>
          </p:cNvPr>
          <p:cNvSpPr txBox="1"/>
          <p:nvPr/>
        </p:nvSpPr>
        <p:spPr>
          <a:xfrm>
            <a:off x="0" y="766087"/>
            <a:ext cx="12192000" cy="4634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8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Types of Data - The Foundation</a:t>
            </a:r>
          </a:p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Know Your Data: Categorical vs. Numerical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Categorical (Qualitative):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Represents groups or categories.</a:t>
            </a: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Nominal: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No order (e.g., Blood Type: A, B, AB, O; Sex: Male, Female).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Ordinal: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Ordered ranks (e.g., Pain Scale: Mild, Moderate, Severe).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Numerical (Quantitative):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Represents measurable quantities.</a:t>
            </a: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Discrete: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Counts (e.g., Number of hospital visits, Number of children).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Continuous: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Measurements (e.g., Height, Weight, Blood Pressure, Age).</a:t>
            </a:r>
          </a:p>
        </p:txBody>
      </p:sp>
    </p:spTree>
    <p:extLst>
      <p:ext uri="{BB962C8B-B14F-4D97-AF65-F5344CB8AC3E}">
        <p14:creationId xmlns:p14="http://schemas.microsoft.com/office/powerpoint/2010/main" val="41924392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8EFB91-8756-F27D-8209-8D917829C3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874C0B3-5B52-B8E2-F8FA-15B41755A432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E8B72A-C336-40AC-DFC8-0ABFC6AF5D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390F0A-0276-D691-0A06-011A7BAFFBDB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BE22B7-06BF-3EF9-5335-3E4145117C0C}"/>
              </a:ext>
            </a:extLst>
          </p:cNvPr>
          <p:cNvSpPr txBox="1"/>
          <p:nvPr/>
        </p:nvSpPr>
        <p:spPr>
          <a:xfrm>
            <a:off x="3049229" y="766606"/>
            <a:ext cx="60984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0" u="sng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Classifying the Variables</a:t>
            </a:r>
            <a:endParaRPr lang="en-GB" sz="2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7A45A35-E8E5-35A4-73A6-C32543D2E1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3521668"/>
              </p:ext>
            </p:extLst>
          </p:nvPr>
        </p:nvGraphicFramePr>
        <p:xfrm>
          <a:off x="0" y="757718"/>
          <a:ext cx="12192000" cy="6100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34428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B8E2E3-E3E4-8961-EDF7-BCE7C7821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53CE6AD-3862-C827-C1A0-E07DEF30F353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15C63F-EDF3-9C89-EBEA-A64F69040A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F37F591-47F9-B34F-8FA6-7639FD98E5FF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CB5F32-9A9B-FD9D-568F-45D0108B3D3E}"/>
              </a:ext>
            </a:extLst>
          </p:cNvPr>
          <p:cNvSpPr txBox="1"/>
          <p:nvPr/>
        </p:nvSpPr>
        <p:spPr>
          <a:xfrm>
            <a:off x="0" y="757719"/>
            <a:ext cx="12192000" cy="4095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1" i="0" u="sng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Categorical Data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Tools: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Frequency Tables: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Counts and percentages.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Bar Charts: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Compare counts between categories.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Pie Charts: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Show proportions of a whole.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 simple bar chart showing the percentage of patients with Blood Types A, B, AB, and O.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617D35F-17E4-AB41-A8AC-9E0985B24F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4667" y="4317192"/>
            <a:ext cx="2381035" cy="2381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560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8E6A40-CAFC-65F8-8043-706FE491A6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EE55E36-BF5E-D9BF-B0F1-0A95EF0B8825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C68C55-C9C8-E8D4-9410-DF1B8E5FD1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01B79B2-E60E-F90D-3F76-F59B0745183C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B078F2-F4DA-67C8-C4A2-5056DCBB1B54}"/>
              </a:ext>
            </a:extLst>
          </p:cNvPr>
          <p:cNvSpPr txBox="1"/>
          <p:nvPr/>
        </p:nvSpPr>
        <p:spPr>
          <a:xfrm>
            <a:off x="0" y="757719"/>
            <a:ext cx="12192000" cy="4519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800" b="1" u="sng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Numerical Data - Central Tendency</a:t>
            </a:r>
          </a:p>
          <a:p>
            <a:pPr algn="l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Title: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Describing Numerical Data: Where is the center?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Tendency: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Mean: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average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Median: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middle value 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Mode: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most frequent value.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Visual: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 simple symmetric distribution curve showing where mean, median, and mode fall. Then, a skewed distribution showing how they differ.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58BC56-DA11-D459-2F1F-A370AAABF6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869" y="1887794"/>
            <a:ext cx="4407502" cy="231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478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B65DEA-B112-60C7-08CC-E063225A9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A0579A4-0F30-AE0D-C0D5-532C1B23BFD4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81752B-97D3-F9CA-8525-9E24CDA4BB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745F468-3212-25F2-FE5D-3E25E0A8BA40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CDBB6B-C0E3-872A-1FA1-0F7F4379FE57}"/>
              </a:ext>
            </a:extLst>
          </p:cNvPr>
          <p:cNvSpPr txBox="1"/>
          <p:nvPr/>
        </p:nvSpPr>
        <p:spPr>
          <a:xfrm>
            <a:off x="0" y="757720"/>
            <a:ext cx="12192000" cy="4950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800" b="1" u="sng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Numerical Data - Variability</a:t>
            </a:r>
          </a:p>
          <a:p>
            <a:pPr algn="l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Title: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Describing Numerical Data: How spread out is it?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Measures of Variability (Spread):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Range: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Max - Min (simple but misleading).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(SD):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average distance of each data point from the mean. (</a:t>
            </a: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Low SD = data clustered around mean. High SD = data spread out)</a:t>
            </a:r>
          </a:p>
          <a:p>
            <a:pPr marL="742950" lvl="1" indent="-285750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 Error of Mean (SEM):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precisely the sample mean estimates the population mean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Interquartile Range (IQR):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range of the middle 50% of the data.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0414D3-D1E5-17A3-3910-BEA29909C4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1553" y="1120879"/>
            <a:ext cx="3008668" cy="169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141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65AC2C-A000-364D-60A2-9E7C75F15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C406810-A204-7FD9-A7A9-B41BDD23B1D9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0AAE77-97E0-2EE6-75B9-34581C905E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5F4580B-6B4C-BE93-7648-60C52794A48E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7C3252-1F3A-045C-CD71-85A2255BE32A}"/>
              </a:ext>
            </a:extLst>
          </p:cNvPr>
          <p:cNvSpPr txBox="1"/>
          <p:nvPr/>
        </p:nvSpPr>
        <p:spPr>
          <a:xfrm>
            <a:off x="0" y="757719"/>
            <a:ext cx="12192000" cy="6055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1" i="0" u="sng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Distribution</a:t>
            </a:r>
          </a:p>
          <a:p>
            <a:pPr algn="l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Normal Distribution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Key Message: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Many biological measurements (height, BP) follow a "bell-shaped" curve.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Visual: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 classic bell curve.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Highlight the 68-95-99.7 Rule: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~68% of data falls within 1 SD of mean.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~95% of data falls within 2 SDs of mean.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~99.7% of data falls within 3 SDs of mean.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is a foundational concept for inference.</a:t>
            </a:r>
          </a:p>
        </p:txBody>
      </p:sp>
      <p:pic>
        <p:nvPicPr>
          <p:cNvPr id="1026" name="Picture 2" descr="Empirical Rule (68-95-99.7) Explained ...">
            <a:extLst>
              <a:ext uri="{FF2B5EF4-FFF2-40B4-BE49-F238E27FC236}">
                <a16:creationId xmlns:a16="http://schemas.microsoft.com/office/drawing/2014/main" id="{93A70420-0624-C503-EFA3-59494C103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776" y="2671763"/>
            <a:ext cx="5275312" cy="263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9549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4D662D-A1FF-8B97-4A6F-AFC174E189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D448321-634B-ED39-FC97-42F95A79DD24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C70601-C5CF-B060-49FC-30953B3BB5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66FACC-44BA-DE92-18F8-E7F962B7AFFD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A5EB91-BD35-CFF0-AD1E-0DD2464E173D}"/>
              </a:ext>
            </a:extLst>
          </p:cNvPr>
          <p:cNvSpPr txBox="1"/>
          <p:nvPr/>
        </p:nvSpPr>
        <p:spPr>
          <a:xfrm>
            <a:off x="0" y="757719"/>
            <a:ext cx="12192000" cy="57990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8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Description to Inference: 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Bridge: From Sample to Population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Key Terms: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Population: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entire group you want to study (e.g., all diabetic patients in the country).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Sample: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 subset of the population you actually measure (e.g., 200 diabetic patients from 3 clinics).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Parameter: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 numerical characteristic of a </a:t>
            </a:r>
            <a:r>
              <a:rPr lang="en-US" sz="2800" b="0" i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population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(e.g., true mean HbA1c of all diabetics).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Statistic: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 numerical characteristic of a </a:t>
            </a:r>
            <a:r>
              <a:rPr lang="en-US" sz="2800" b="0" i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sample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(e.g., mean HbA1c of your 200 patients).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Goal of Inference: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Use the </a:t>
            </a: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statistic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to estimate the </a:t>
            </a: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parameter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63850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CEB50B-6DAF-11A2-BAA7-8C3D079CD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FF9609-F8E9-11E8-4868-0CD8D724BE53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17691E-5448-77FB-89F5-F219C65E5C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C1D49C-3FA4-94E7-9B67-7E3492CDFD78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886793-8E9C-C35E-79F7-79F270582302}"/>
              </a:ext>
            </a:extLst>
          </p:cNvPr>
          <p:cNvSpPr txBox="1"/>
          <p:nvPr/>
        </p:nvSpPr>
        <p:spPr>
          <a:xfrm>
            <a:off x="0" y="760370"/>
            <a:ext cx="12192000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8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Core of Inference: Confidence Intervals</a:t>
            </a:r>
          </a:p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Estimation: Confidence Intervals (CI)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Definition: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 range of values that is likely to contain the true population parameter.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Common Example: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"We are 95% confident that the true mean systolic BP is between 118 and 122 mmHg."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Interpretation: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It's about confidence in the </a:t>
            </a:r>
            <a:r>
              <a:rPr lang="en-US" sz="2800" b="0" i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method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not the specific interval. If we repeated the study 100 times, 95 of the calculated CIs would contain the true mean.</a:t>
            </a:r>
          </a:p>
        </p:txBody>
      </p:sp>
      <p:pic>
        <p:nvPicPr>
          <p:cNvPr id="2050" name="Picture 2" descr="Chapter 10 Confidence Intervals ...">
            <a:extLst>
              <a:ext uri="{FF2B5EF4-FFF2-40B4-BE49-F238E27FC236}">
                <a16:creationId xmlns:a16="http://schemas.microsoft.com/office/drawing/2014/main" id="{AB3B0A7D-AA1D-0EC7-EAA2-FF16DF7DC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538" y="4920126"/>
            <a:ext cx="3651301" cy="1937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2381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E3ACF4-9E89-F52C-2CD0-3E14E7AF2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1BEAD3-77D1-BE5E-6B56-7C0818A109AC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CA4170-9DE4-7BC5-5F96-47E18775DE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FA3F990-F4EA-BBAF-B2D2-2B55FCFA6A89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0EDF26-3550-D857-AE0C-5B921B8164F8}"/>
              </a:ext>
            </a:extLst>
          </p:cNvPr>
          <p:cNvSpPr txBox="1"/>
          <p:nvPr/>
        </p:nvSpPr>
        <p:spPr>
          <a:xfrm>
            <a:off x="0" y="757719"/>
            <a:ext cx="12192000" cy="46858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8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Core of Inference: Hypothesis Testing</a:t>
            </a:r>
          </a:p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Hypothesis Testing: A Five-Step Process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Null Hypothesis (H₀):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Statement of "no effect" or "no difference" (e.g., Drug A = Drug B).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Alternative Hypothesis (H₁):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Statement we want to prove (e.g., Drug A ≠ Drug B).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Conduct a statistical test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(e.g., t-test, chi-square).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Obtain a p-value.</a:t>
            </a:r>
            <a:endParaRPr lang="en-US" sz="2800" dirty="0">
              <a:solidFill>
                <a:srgbClr val="0F11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Make a conclusion: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Reject H₀ or Fail to Reject H₀.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D72B57B3-13DB-9CBD-6AC8-7D42912038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306258"/>
            <a:ext cx="12192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Null Hypothesis (H₀):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There is no difference in average blood pressure between patients taking Drug A and those taking a placebo.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Alternative Hypothesis (H₁):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There is a difference in average blood pressure between patients taking Drug A and those taking a placebo.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4C253C-DC15-6DDC-30D6-AAB0C4557E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0" y="3468321"/>
            <a:ext cx="1843550" cy="18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2703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2A8BE7-CAAB-F442-E9D6-01E9E60E6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355BD8E-7D21-476C-4ABF-EA1DE65604F1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F1B501-442E-DB36-91D1-14EC1AD61F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A2E323C-78EB-F42A-4825-46C6653C6F6A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492011-D297-322A-57E7-A819C93990CF}"/>
              </a:ext>
            </a:extLst>
          </p:cNvPr>
          <p:cNvSpPr txBox="1"/>
          <p:nvPr/>
        </p:nvSpPr>
        <p:spPr>
          <a:xfrm>
            <a:off x="0" y="757719"/>
            <a:ext cx="12192000" cy="5380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8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What is a P-value?</a:t>
            </a:r>
          </a:p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Explaining the P-value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Definition: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probability of obtaining results </a:t>
            </a:r>
            <a:r>
              <a:rPr lang="en-US" sz="2800" b="0" i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 least as extreme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as the observed results, </a:t>
            </a: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assuming the null hypothesis (H₀) is true.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 is NOT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probability that H₀ is true.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Threshold (Alpha α):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Typically set at 0.05.</a:t>
            </a: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 p-value ≤ 0.05: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result is "statistically significant." We reject H₀. The observed effect is unlikely due to chance alone.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 p-value &gt; 0.05: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result is "not statistically significant." We fail to reject H₀. We can't say the effect isn't due to chance.</a:t>
            </a:r>
          </a:p>
        </p:txBody>
      </p:sp>
    </p:spTree>
    <p:extLst>
      <p:ext uri="{BB962C8B-B14F-4D97-AF65-F5344CB8AC3E}">
        <p14:creationId xmlns:p14="http://schemas.microsoft.com/office/powerpoint/2010/main" val="25560108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1DF258-F4FD-78C4-48B4-765CE7048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538649D-1B2A-89E2-873B-D98C69ACFC9D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3DFDEB-AE67-EBBA-A823-AEDBB48E20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670787-AAA1-2A99-0196-83790BF9EA76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E4DDFF-BBA9-7587-3DB0-3B938787F7C6}"/>
              </a:ext>
            </a:extLst>
          </p:cNvPr>
          <p:cNvSpPr txBox="1"/>
          <p:nvPr/>
        </p:nvSpPr>
        <p:spPr>
          <a:xfrm>
            <a:off x="0" y="768874"/>
            <a:ext cx="12192000" cy="6104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4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Common Statistical Tests (Overview)</a:t>
            </a:r>
          </a:p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Choosing the Right Tool: Common Statistical Tests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simple decision table:</a:t>
            </a:r>
          </a:p>
          <a:p>
            <a:pPr marL="742950" lvl="1" indent="-285750" algn="l">
              <a:spcBef>
                <a:spcPts val="3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Comparing Means (Numerical Data):</a:t>
            </a:r>
            <a:endParaRPr lang="en-US" sz="24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lvl="2" indent="-22860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Two groups:</a:t>
            </a: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T-test</a:t>
            </a:r>
          </a:p>
          <a:p>
            <a:pPr marL="1143000" lvl="2" indent="-22860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Three or more groups:</a:t>
            </a: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ANOVA</a:t>
            </a:r>
          </a:p>
          <a:p>
            <a:pPr marL="742950" lvl="1" indent="-285750"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Comparing Proportions (Categorical Data):</a:t>
            </a:r>
            <a:endParaRPr lang="en-US" sz="24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lvl="2" indent="-22860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Chi-Square Test</a:t>
            </a:r>
            <a:endParaRPr lang="en-US" sz="24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Assessing Relationship: Between two numerical variables:</a:t>
            </a: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lvl="2" algn="l">
              <a:spcBef>
                <a:spcPts val="300"/>
              </a:spcBef>
              <a:spcAft>
                <a:spcPts val="1200"/>
              </a:spcAft>
            </a:pPr>
            <a:r>
              <a:rPr lang="en-US" sz="24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Correlation: </a:t>
            </a: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Measures strength and direction of relationship</a:t>
            </a:r>
          </a:p>
          <a:p>
            <a:pPr lvl="2">
              <a:spcBef>
                <a:spcPts val="300"/>
              </a:spcBef>
              <a:spcAft>
                <a:spcPts val="1200"/>
              </a:spcAft>
            </a:pPr>
            <a:r>
              <a:rPr lang="en-US" sz="24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Regression:</a:t>
            </a:r>
            <a:r>
              <a:rPr lang="en-US" sz="24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 only shows the relationship but also provides an equation to make predictions</a:t>
            </a:r>
            <a:endParaRPr lang="en-US" sz="24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7596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D5BEE1-7DF3-3272-908B-4285A61BCE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EA4E4F5-44EF-FC9F-3540-78F87F0CC5D6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3E1DB1-E489-4FBD-F8BB-5F89961F99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C601C2-4D08-21DD-248B-479E2AC35B0F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0CAB44-F8B3-5E6D-29A6-26C3692F9218}"/>
              </a:ext>
            </a:extLst>
          </p:cNvPr>
          <p:cNvSpPr txBox="1"/>
          <p:nvPr/>
        </p:nvSpPr>
        <p:spPr>
          <a:xfrm>
            <a:off x="0" y="764797"/>
            <a:ext cx="12192000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8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Data Analysis Pipeline</a:t>
            </a:r>
          </a:p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Steps of a Statistical Analysis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numbered list of the process:</a:t>
            </a: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Define the Research Question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Design Study &amp; Collect Data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Data Management &amp; Cleaning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(Crucial step)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Descriptive Analysis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(Explore your data: graphs, summary stats)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Inferential Analysis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(Apply statistical tests)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Interpretation &amp; Communication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(Tell the story of the data)</a:t>
            </a:r>
          </a:p>
        </p:txBody>
      </p:sp>
    </p:spTree>
    <p:extLst>
      <p:ext uri="{BB962C8B-B14F-4D97-AF65-F5344CB8AC3E}">
        <p14:creationId xmlns:p14="http://schemas.microsoft.com/office/powerpoint/2010/main" val="15783431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731EE7-4527-D67A-0D65-7FF36F24C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BD3686F-5DDC-EEF9-EB8A-9475A121CD61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2B32DD-56BA-2B2B-94F5-B7294F8763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ACA9A7F-FFC0-1FA5-E15E-27B1A8785E6B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E4F901-D905-D1C5-8C6A-532113178059}"/>
              </a:ext>
            </a:extLst>
          </p:cNvPr>
          <p:cNvSpPr txBox="1"/>
          <p:nvPr/>
        </p:nvSpPr>
        <p:spPr>
          <a:xfrm>
            <a:off x="0" y="757719"/>
            <a:ext cx="12192000" cy="4519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8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Role of Software</a:t>
            </a:r>
          </a:p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Tools of the Trade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Message: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Software handles complex calculations, allowing us to focus on design and interpretation.</a:t>
            </a:r>
          </a:p>
          <a:p>
            <a:pPr algn="l">
              <a:spcBef>
                <a:spcPts val="4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Logos of common software:</a:t>
            </a: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Professional: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R, SAS, Stata, SPSS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General Use: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Python (with pandas/stats models), Microsoft Excel (for basics)</a:t>
            </a:r>
          </a:p>
          <a:p>
            <a:pPr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Emphasize:</a:t>
            </a: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principle is more important than the tool.*</a:t>
            </a:r>
          </a:p>
        </p:txBody>
      </p:sp>
    </p:spTree>
    <p:extLst>
      <p:ext uri="{BB962C8B-B14F-4D97-AF65-F5344CB8AC3E}">
        <p14:creationId xmlns:p14="http://schemas.microsoft.com/office/powerpoint/2010/main" val="28881738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2C6B25-7451-6931-4B48-27B7CCC96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C69E112-169B-5C90-003E-5C9D7218F7AF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46A72B-5E8C-35BD-500B-0BE843045C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8E390E2-16CB-5267-7B46-908FE39ED87F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F74AED-15AA-69FF-B6E2-7967AAA7BA86}"/>
              </a:ext>
            </a:extLst>
          </p:cNvPr>
          <p:cNvSpPr txBox="1"/>
          <p:nvPr/>
        </p:nvSpPr>
        <p:spPr>
          <a:xfrm>
            <a:off x="0" y="759034"/>
            <a:ext cx="12192000" cy="4814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800" b="1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Key Takeaways &amp; Summary</a:t>
            </a:r>
          </a:p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Key Takeaways</a:t>
            </a:r>
          </a:p>
          <a:p>
            <a:pPr marL="742950" lvl="1" indent="-285750" algn="l">
              <a:spcBef>
                <a:spcPts val="3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Biostatistics turns data into evidence for health decisions.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Start by describing your data (type, center, spread).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samples to make inferences about populations.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estimate effects; hypothesis tests assess significance.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P-values measure evidence against the null hypothesis.</a:t>
            </a:r>
          </a:p>
          <a:p>
            <a:pPr marL="742950" lvl="1" indent="-285750" algn="l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Always choose the right test for your data and question.</a:t>
            </a:r>
          </a:p>
        </p:txBody>
      </p:sp>
    </p:spTree>
    <p:extLst>
      <p:ext uri="{BB962C8B-B14F-4D97-AF65-F5344CB8AC3E}">
        <p14:creationId xmlns:p14="http://schemas.microsoft.com/office/powerpoint/2010/main" val="2638621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26A158-B990-6B81-FCD2-6924FEE85D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D620FBF-48B9-68B6-C9ED-EC2A0C0647BF}"/>
              </a:ext>
            </a:extLst>
          </p:cNvPr>
          <p:cNvSpPr/>
          <p:nvPr/>
        </p:nvSpPr>
        <p:spPr>
          <a:xfrm>
            <a:off x="0" y="0"/>
            <a:ext cx="12192000" cy="757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8C6CC3-6890-527E-D178-42A5F32A82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91"/>
          <a:stretch/>
        </p:blipFill>
        <p:spPr>
          <a:xfrm>
            <a:off x="11097928" y="0"/>
            <a:ext cx="861549" cy="10095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B2CEF1C-1C4C-50F0-C545-97FD58F24A15}"/>
              </a:ext>
            </a:extLst>
          </p:cNvPr>
          <p:cNvSpPr txBox="1"/>
          <p:nvPr/>
        </p:nvSpPr>
        <p:spPr>
          <a:xfrm>
            <a:off x="284251" y="171154"/>
            <a:ext cx="8489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Introduction to Biostatistics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D10267-AFDE-311F-6B1C-B1C4FDAC9140}"/>
              </a:ext>
            </a:extLst>
          </p:cNvPr>
          <p:cNvSpPr txBox="1"/>
          <p:nvPr/>
        </p:nvSpPr>
        <p:spPr>
          <a:xfrm>
            <a:off x="1563328" y="1351449"/>
            <a:ext cx="8509819" cy="37676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0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Thank You &amp; Questions?</a:t>
            </a:r>
          </a:p>
          <a:p>
            <a:pPr algn="ctr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 Mohammad Jaffar, </a:t>
            </a:r>
          </a:p>
          <a:p>
            <a:pPr algn="ctr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b="1" i="0" dirty="0">
                <a:solidFill>
                  <a:srgbClr val="0F111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Jaffar.sadiq@bmc.edu.sa</a:t>
            </a:r>
            <a:endParaRPr lang="en-US" sz="2800" b="1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0F11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45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800" b="0" i="0" dirty="0">
              <a:solidFill>
                <a:srgbClr val="0F111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Shaking Hands Vector Art, Icons, and ...">
            <a:extLst>
              <a:ext uri="{FF2B5EF4-FFF2-40B4-BE49-F238E27FC236}">
                <a16:creationId xmlns:a16="http://schemas.microsoft.com/office/drawing/2014/main" id="{43D7EF84-004D-48EB-C2A3-566BD4C76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0272" y="4662089"/>
            <a:ext cx="3362632" cy="2181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>
            <a:extLst>
              <a:ext uri="{FF2B5EF4-FFF2-40B4-BE49-F238E27FC236}">
                <a16:creationId xmlns:a16="http://schemas.microsoft.com/office/drawing/2014/main" id="{F272D786-6FF3-E834-F624-76CE923172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0998" y="3337319"/>
            <a:ext cx="98195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-457056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Daniel, W. W., &amp; Cross, C. L. (2013).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Biostatistics: A Foundation for Analysis in the Health Sciences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Wiley.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2621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894165" y="2882698"/>
            <a:ext cx="840367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7586253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2576</TotalTime>
  <Words>1643</Words>
  <Application>Microsoft Office PowerPoint</Application>
  <PresentationFormat>Widescreen</PresentationFormat>
  <Paragraphs>179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Mohammad Jaffar</cp:lastModifiedBy>
  <cp:revision>159</cp:revision>
  <cp:lastPrinted>2018-02-19T08:38:19Z</cp:lastPrinted>
  <dcterms:created xsi:type="dcterms:W3CDTF">2018-02-04T09:03:40Z</dcterms:created>
  <dcterms:modified xsi:type="dcterms:W3CDTF">2026-01-18T10:55:26Z</dcterms:modified>
</cp:coreProperties>
</file>