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34"/>
  </p:notesMasterIdLst>
  <p:sldIdLst>
    <p:sldId id="340" r:id="rId2"/>
    <p:sldId id="257" r:id="rId3"/>
    <p:sldId id="258" r:id="rId4"/>
    <p:sldId id="259" r:id="rId5"/>
    <p:sldId id="346" r:id="rId6"/>
    <p:sldId id="347" r:id="rId7"/>
    <p:sldId id="348" r:id="rId8"/>
    <p:sldId id="349" r:id="rId9"/>
    <p:sldId id="350" r:id="rId10"/>
    <p:sldId id="351" r:id="rId11"/>
    <p:sldId id="352" r:id="rId12"/>
    <p:sldId id="353" r:id="rId13"/>
    <p:sldId id="354" r:id="rId14"/>
    <p:sldId id="355" r:id="rId15"/>
    <p:sldId id="356" r:id="rId16"/>
    <p:sldId id="357" r:id="rId17"/>
    <p:sldId id="358" r:id="rId18"/>
    <p:sldId id="359" r:id="rId19"/>
    <p:sldId id="361" r:id="rId20"/>
    <p:sldId id="360" r:id="rId21"/>
    <p:sldId id="362" r:id="rId22"/>
    <p:sldId id="363" r:id="rId23"/>
    <p:sldId id="364" r:id="rId24"/>
    <p:sldId id="365" r:id="rId25"/>
    <p:sldId id="366" r:id="rId26"/>
    <p:sldId id="367" r:id="rId27"/>
    <p:sldId id="368" r:id="rId28"/>
    <p:sldId id="369" r:id="rId29"/>
    <p:sldId id="370" r:id="rId30"/>
    <p:sldId id="371" r:id="rId31"/>
    <p:sldId id="372" r:id="rId32"/>
    <p:sldId id="289" r:id="rId33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BB77"/>
    <a:srgbClr val="E31D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969" autoAdjust="0"/>
    <p:restoredTop sz="94660"/>
  </p:normalViewPr>
  <p:slideViewPr>
    <p:cSldViewPr snapToGrid="0">
      <p:cViewPr varScale="1">
        <p:scale>
          <a:sx n="82" d="100"/>
          <a:sy n="82" d="100"/>
        </p:scale>
        <p:origin x="56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A03D79-CFD0-4BD2-A284-E3F9602108E4}" type="datetimeFigureOut">
              <a:rPr lang="en-US" smtClean="0"/>
              <a:t>1/18/2026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83C02C-70B6-47C0-8567-D6EE4D506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5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24477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8" name="Google Shape;10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3" name="Google Shape;12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>
          <a:extLst>
            <a:ext uri="{FF2B5EF4-FFF2-40B4-BE49-F238E27FC236}">
              <a16:creationId xmlns:a16="http://schemas.microsoft.com/office/drawing/2014/main" id="{672B7EA1-6F56-4309-8F49-CD5621417A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4:notes">
            <a:extLst>
              <a:ext uri="{FF2B5EF4-FFF2-40B4-BE49-F238E27FC236}">
                <a16:creationId xmlns:a16="http://schemas.microsoft.com/office/drawing/2014/main" id="{ED33AE7B-C1CF-CB94-AF95-4E820CDF77F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3" name="Google Shape;123;p4:notes">
            <a:extLst>
              <a:ext uri="{FF2B5EF4-FFF2-40B4-BE49-F238E27FC236}">
                <a16:creationId xmlns:a16="http://schemas.microsoft.com/office/drawing/2014/main" id="{B65BAC12-9555-6817-5546-F3A39A2C82C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606640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>
          <a:extLst>
            <a:ext uri="{FF2B5EF4-FFF2-40B4-BE49-F238E27FC236}">
              <a16:creationId xmlns:a16="http://schemas.microsoft.com/office/drawing/2014/main" id="{BD6C6971-0750-ABD3-51DA-4B47F528B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4:notes">
            <a:extLst>
              <a:ext uri="{FF2B5EF4-FFF2-40B4-BE49-F238E27FC236}">
                <a16:creationId xmlns:a16="http://schemas.microsoft.com/office/drawing/2014/main" id="{25F9817D-92D4-0B04-A739-D2BAE16D5BB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3" name="Google Shape;123;p4:notes">
            <a:extLst>
              <a:ext uri="{FF2B5EF4-FFF2-40B4-BE49-F238E27FC236}">
                <a16:creationId xmlns:a16="http://schemas.microsoft.com/office/drawing/2014/main" id="{13CEE485-2711-254E-02EF-BE46632671D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03633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>
          <a:extLst>
            <a:ext uri="{FF2B5EF4-FFF2-40B4-BE49-F238E27FC236}">
              <a16:creationId xmlns:a16="http://schemas.microsoft.com/office/drawing/2014/main" id="{8D7ADAC3-5A61-FF54-6792-5DE51DD9D0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4:notes">
            <a:extLst>
              <a:ext uri="{FF2B5EF4-FFF2-40B4-BE49-F238E27FC236}">
                <a16:creationId xmlns:a16="http://schemas.microsoft.com/office/drawing/2014/main" id="{4D5578FD-D2C1-B90D-FC67-3D0F30BBA0A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3" name="Google Shape;123;p4:notes">
            <a:extLst>
              <a:ext uri="{FF2B5EF4-FFF2-40B4-BE49-F238E27FC236}">
                <a16:creationId xmlns:a16="http://schemas.microsoft.com/office/drawing/2014/main" id="{BDF2EEB8-90AB-0A89-BA58-9C3188BC4BF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024406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صورة 6">
            <a:extLst>
              <a:ext uri="{FF2B5EF4-FFF2-40B4-BE49-F238E27FC236}">
                <a16:creationId xmlns:a16="http://schemas.microsoft.com/office/drawing/2014/main" id="{5F26D1E8-14EB-FC4E-82C5-A4C927871DE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5" t="7968" r="27194" b="34258"/>
          <a:stretch/>
        </p:blipFill>
        <p:spPr>
          <a:xfrm>
            <a:off x="52252" y="5994972"/>
            <a:ext cx="940526" cy="780296"/>
          </a:xfrm>
          <a:prstGeom prst="rect">
            <a:avLst/>
          </a:prstGeom>
        </p:spPr>
      </p:pic>
      <p:pic>
        <p:nvPicPr>
          <p:cNvPr id="8" name="صورة 3">
            <a:extLst>
              <a:ext uri="{FF2B5EF4-FFF2-40B4-BE49-F238E27FC236}">
                <a16:creationId xmlns:a16="http://schemas.microsoft.com/office/drawing/2014/main" id="{4994F05B-6812-AC49-BBAA-95E71C3F624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00" r="16667" b="25000"/>
          <a:stretch/>
        </p:blipFill>
        <p:spPr>
          <a:xfrm>
            <a:off x="76199" y="-1"/>
            <a:ext cx="3820719" cy="175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557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6">
            <a:extLst>
              <a:ext uri="{FF2B5EF4-FFF2-40B4-BE49-F238E27FC236}">
                <a16:creationId xmlns:a16="http://schemas.microsoft.com/office/drawing/2014/main" id="{DFC7E692-D387-A14D-A990-7CC77F55ED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5" t="7968" r="27194" b="34258"/>
          <a:stretch/>
        </p:blipFill>
        <p:spPr>
          <a:xfrm>
            <a:off x="52252" y="5994972"/>
            <a:ext cx="940526" cy="780296"/>
          </a:xfrm>
          <a:prstGeom prst="rect">
            <a:avLst/>
          </a:prstGeom>
        </p:spPr>
      </p:pic>
      <p:pic>
        <p:nvPicPr>
          <p:cNvPr id="7" name="صورة 3">
            <a:extLst>
              <a:ext uri="{FF2B5EF4-FFF2-40B4-BE49-F238E27FC236}">
                <a16:creationId xmlns:a16="http://schemas.microsoft.com/office/drawing/2014/main" id="{BC6B0316-F90C-4E41-B383-76503D6270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00" r="16667" b="25000"/>
          <a:stretch/>
        </p:blipFill>
        <p:spPr>
          <a:xfrm>
            <a:off x="76199" y="-1"/>
            <a:ext cx="3820719" cy="175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655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6">
            <a:extLst>
              <a:ext uri="{FF2B5EF4-FFF2-40B4-BE49-F238E27FC236}">
                <a16:creationId xmlns:a16="http://schemas.microsoft.com/office/drawing/2014/main" id="{B45C1D0F-5419-6A43-8559-E606A70790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5" t="7968" r="27194" b="34258"/>
          <a:stretch/>
        </p:blipFill>
        <p:spPr>
          <a:xfrm>
            <a:off x="52252" y="5994972"/>
            <a:ext cx="940526" cy="780296"/>
          </a:xfrm>
          <a:prstGeom prst="rect">
            <a:avLst/>
          </a:prstGeom>
        </p:spPr>
      </p:pic>
      <p:pic>
        <p:nvPicPr>
          <p:cNvPr id="6" name="صورة 3">
            <a:extLst>
              <a:ext uri="{FF2B5EF4-FFF2-40B4-BE49-F238E27FC236}">
                <a16:creationId xmlns:a16="http://schemas.microsoft.com/office/drawing/2014/main" id="{65BDC0F8-B8C9-3F47-A3F9-054C4B279DE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00" r="16667" b="25000"/>
          <a:stretch/>
        </p:blipFill>
        <p:spPr>
          <a:xfrm>
            <a:off x="76199" y="-1"/>
            <a:ext cx="3820719" cy="175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818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5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57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57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57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rtl="0"/>
            <a:fld id="{00000000-1234-1234-1234-123412341234}" type="slidenum">
              <a:rPr lang="en-US" smtClean="0"/>
              <a:pPr rt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06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9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59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9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9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rtl="0"/>
            <a:fld id="{00000000-1234-1234-1234-123412341234}" type="slidenum">
              <a:rPr lang="en-US" smtClean="0"/>
              <a:pPr rt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829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i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6">
            <a:extLst>
              <a:ext uri="{FF2B5EF4-FFF2-40B4-BE49-F238E27FC236}">
                <a16:creationId xmlns:a16="http://schemas.microsoft.com/office/drawing/2014/main" id="{78A2F132-3D10-F54C-AF32-2B804562D66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5" t="7968" r="27194" b="34258"/>
          <a:stretch/>
        </p:blipFill>
        <p:spPr>
          <a:xfrm>
            <a:off x="52252" y="5994972"/>
            <a:ext cx="940526" cy="780296"/>
          </a:xfrm>
          <a:prstGeom prst="rect">
            <a:avLst/>
          </a:prstGeom>
        </p:spPr>
      </p:pic>
      <p:pic>
        <p:nvPicPr>
          <p:cNvPr id="10" name="صورة 3">
            <a:extLst>
              <a:ext uri="{FF2B5EF4-FFF2-40B4-BE49-F238E27FC236}">
                <a16:creationId xmlns:a16="http://schemas.microsoft.com/office/drawing/2014/main" id="{ECC0EB7E-7FFA-5245-98BC-213F95398B9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00" r="16667" b="25000"/>
          <a:stretch/>
        </p:blipFill>
        <p:spPr>
          <a:xfrm>
            <a:off x="76199" y="-1"/>
            <a:ext cx="3820719" cy="175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05832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82CE53E-6C34-4BD6-A795-4E26FF6872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3EC7C-DFD5-4ECA-A409-CB3C6F4F5C5E}" type="datetimeFigureOut">
              <a:rPr lang="ar-SA" smtClean="0"/>
              <a:t>30/07/47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034613F-676D-4BFF-9801-50675947A7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75BC66E-03EC-421D-92B1-15956E6803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729D4-1C82-4D79-919D-198B706750D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138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  <p:sldLayoutId id="2147483661" r:id="rId4"/>
    <p:sldLayoutId id="2147483662" r:id="rId5"/>
    <p:sldLayoutId id="2147483663" r:id="rId6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e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"/>
          <p:cNvSpPr/>
          <p:nvPr/>
        </p:nvSpPr>
        <p:spPr>
          <a:xfrm>
            <a:off x="3505200" y="0"/>
            <a:ext cx="4953000" cy="12954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lt1"/>
                </a:solidFill>
                <a:latin typeface="Arial"/>
              </a:rPr>
              <a:t>كل عام وأنتن بخير</a:t>
            </a:r>
          </a:p>
        </p:txBody>
      </p:sp>
      <p:pic>
        <p:nvPicPr>
          <p:cNvPr id="102" name="Google Shape;102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flipH="1">
            <a:off x="91440" y="0"/>
            <a:ext cx="7164288" cy="14719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590872" y="150594"/>
            <a:ext cx="1412776" cy="1412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3361" y="3761656"/>
            <a:ext cx="2915816" cy="3096344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"/>
          <p:cNvSpPr txBox="1">
            <a:spLocks noGrp="1"/>
          </p:cNvSpPr>
          <p:nvPr>
            <p:ph type="subTitle" idx="1"/>
          </p:nvPr>
        </p:nvSpPr>
        <p:spPr>
          <a:xfrm>
            <a:off x="1757680" y="1805826"/>
            <a:ext cx="8442776" cy="47915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indent="0" rtl="0">
              <a:spcBef>
                <a:spcPts val="0"/>
              </a:spcBef>
            </a:pPr>
            <a:endParaRPr b="1" dirty="0"/>
          </a:p>
          <a:p>
            <a:pPr marL="0" indent="0" rtl="0">
              <a:buClr>
                <a:srgbClr val="008080"/>
              </a:buClr>
              <a:buSzPts val="2800"/>
            </a:pPr>
            <a:r>
              <a:rPr lang="en-US" sz="2800" b="1" dirty="0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Title: </a:t>
            </a:r>
            <a:r>
              <a:rPr lang="en-US" sz="2800" dirty="0">
                <a:solidFill>
                  <a:srgbClr val="008080"/>
                </a:solidFill>
                <a:latin typeface="Times New Roman"/>
                <a:cs typeface="Times New Roman"/>
              </a:rPr>
              <a:t>Probability Theory with Applications</a:t>
            </a:r>
            <a:endParaRPr sz="2800" dirty="0">
              <a:solidFill>
                <a:srgbClr val="008080"/>
              </a:solidFill>
              <a:latin typeface="Times New Roman"/>
              <a:cs typeface="Times New Roman"/>
              <a:sym typeface="Times New Roman"/>
            </a:endParaRPr>
          </a:p>
          <a:p>
            <a:pPr marL="0" indent="0" rtl="0">
              <a:buClr>
                <a:srgbClr val="008080"/>
              </a:buClr>
              <a:buSzPts val="2800"/>
            </a:pPr>
            <a:r>
              <a:rPr lang="en-US" sz="2800" b="1" dirty="0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Code</a:t>
            </a:r>
            <a:r>
              <a:rPr lang="en-US" sz="2800" dirty="0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Stat 221</a:t>
            </a:r>
          </a:p>
          <a:p>
            <a:pPr marL="0" indent="0" rtl="0">
              <a:buClr>
                <a:srgbClr val="008080"/>
              </a:buClr>
              <a:buSzPts val="2800"/>
            </a:pPr>
            <a:r>
              <a:rPr lang="en-US" sz="2800" b="1" dirty="0">
                <a:solidFill>
                  <a:srgbClr val="008080"/>
                </a:solidFill>
                <a:latin typeface="Times New Roman"/>
                <a:cs typeface="Times New Roman"/>
                <a:sym typeface="Times New Roman"/>
              </a:rPr>
              <a:t>Lecture (1)</a:t>
            </a:r>
            <a:r>
              <a:rPr lang="en-US" sz="2800" dirty="0">
                <a:solidFill>
                  <a:srgbClr val="008080"/>
                </a:solidFill>
                <a:latin typeface="Times New Roman"/>
                <a:cs typeface="Times New Roman"/>
                <a:sym typeface="Times New Roman"/>
              </a:rPr>
              <a:t>: </a:t>
            </a:r>
            <a:r>
              <a:rPr lang="en-US" sz="2800" dirty="0">
                <a:solidFill>
                  <a:srgbClr val="008080"/>
                </a:solidFill>
                <a:latin typeface="Times New Roman"/>
                <a:cs typeface="Times New Roman"/>
              </a:rPr>
              <a:t>Review of Probability </a:t>
            </a:r>
            <a:endParaRPr lang="ar-SA" sz="2800" dirty="0">
              <a:solidFill>
                <a:srgbClr val="008080"/>
              </a:solidFill>
              <a:latin typeface="Times New Roman"/>
              <a:cs typeface="Times New Roman"/>
            </a:endParaRPr>
          </a:p>
          <a:p>
            <a:pPr marL="0" indent="0" rtl="0">
              <a:buClr>
                <a:srgbClr val="008080"/>
              </a:buClr>
              <a:buSzPts val="2800"/>
            </a:pPr>
            <a:endParaRPr dirty="0"/>
          </a:p>
          <a:p>
            <a:pPr marL="0" indent="0" rtl="0">
              <a:buClr>
                <a:srgbClr val="008080"/>
              </a:buClr>
              <a:buSzPts val="2400"/>
            </a:pPr>
            <a:r>
              <a:rPr lang="en-US" sz="2400" dirty="0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coordinator: Dr. Huda M </a:t>
            </a:r>
            <a:r>
              <a:rPr lang="en-US" sz="2400" dirty="0" err="1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Alshanbari</a:t>
            </a:r>
            <a:endParaRPr sz="2400" b="1" dirty="0">
              <a:solidFill>
                <a:srgbClr val="00808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indent="0" rtl="0">
              <a:buClr>
                <a:srgbClr val="008080"/>
              </a:buClr>
              <a:buSzPts val="2400"/>
            </a:pPr>
            <a:r>
              <a:rPr lang="en-US" sz="2400" i="1" dirty="0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Associate Professor; Department of Mathematical Sciences, College of Science, Princess </a:t>
            </a:r>
            <a:r>
              <a:rPr lang="en-US" sz="2400" i="1" dirty="0" err="1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Nourah</a:t>
            </a:r>
            <a:r>
              <a:rPr lang="en-US" sz="2400" i="1" dirty="0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400" i="1" dirty="0" err="1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bint</a:t>
            </a:r>
            <a:r>
              <a:rPr lang="en-US" sz="2400" i="1" dirty="0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Abdulrahman University</a:t>
            </a:r>
            <a:endParaRPr dirty="0"/>
          </a:p>
          <a:p>
            <a:pPr marL="0" indent="0" rtl="0"/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099981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"/>
          <p:cNvSpPr/>
          <p:nvPr/>
        </p:nvSpPr>
        <p:spPr>
          <a:xfrm>
            <a:off x="2063552" y="1916832"/>
            <a:ext cx="8242498" cy="4524274"/>
          </a:xfrm>
          <a:prstGeom prst="foldedCorner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chemeClr val="dk1"/>
              </a:buClr>
              <a:buSzPts val="1800"/>
            </a:pP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2"/>
          <p:cNvSpPr txBox="1"/>
          <p:nvPr/>
        </p:nvSpPr>
        <p:spPr>
          <a:xfrm>
            <a:off x="2279576" y="2107392"/>
            <a:ext cx="8026474" cy="452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l" rtl="0">
              <a:buClr>
                <a:srgbClr val="000000"/>
              </a:buClr>
              <a:buSzPts val="2400"/>
            </a:pPr>
            <a:r>
              <a:rPr lang="en-US" sz="2400" dirty="0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 Larson Hogg. R. and A. Crag, Introduction to mathematical Statistics, (1978).</a:t>
            </a:r>
          </a:p>
          <a:p>
            <a:pPr algn="l" rtl="0">
              <a:buClr>
                <a:srgbClr val="000000"/>
              </a:buClr>
              <a:buSzPts val="2400"/>
            </a:pPr>
            <a:r>
              <a:rPr lang="en-US" sz="2400" dirty="0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 </a:t>
            </a:r>
            <a:r>
              <a:rPr lang="en-US" sz="2400" dirty="0">
                <a:solidFill>
                  <a:srgbClr val="008080"/>
                </a:solidFill>
                <a:latin typeface="Times New Roman"/>
                <a:cs typeface="Times New Roman"/>
              </a:rPr>
              <a:t>Hodges J., Lehmann E (1964/70), Basic concepts of probability and statistics.</a:t>
            </a:r>
          </a:p>
          <a:p>
            <a:pPr algn="l" rtl="0">
              <a:buClr>
                <a:srgbClr val="000000"/>
              </a:buClr>
              <a:buSzPts val="2400"/>
            </a:pPr>
            <a:r>
              <a:rPr lang="en-US" sz="2400" dirty="0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 Ugarte, M. D., </a:t>
            </a:r>
            <a:r>
              <a:rPr lang="en-US" sz="2400" dirty="0" err="1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Militino</a:t>
            </a:r>
            <a:r>
              <a:rPr lang="en-US" sz="2400" dirty="0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A. F., &amp; </a:t>
            </a:r>
            <a:r>
              <a:rPr lang="en-US" sz="2400" dirty="0" err="1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Arnholt</a:t>
            </a:r>
            <a:r>
              <a:rPr lang="en-US" sz="2400" dirty="0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A. T. (2008). Probability and Statistics with R. CRC press</a:t>
            </a:r>
          </a:p>
          <a:p>
            <a:pPr algn="l" rtl="0">
              <a:buClr>
                <a:srgbClr val="000000"/>
              </a:buClr>
              <a:buSzPts val="2400"/>
            </a:pPr>
            <a:r>
              <a:rPr lang="en-US" sz="2400" dirty="0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 Kerns, G. J. (2010). Introduction to probability and statistics using R. Lulu. Com</a:t>
            </a:r>
          </a:p>
          <a:p>
            <a:pPr algn="l" rtl="0">
              <a:buClr>
                <a:srgbClr val="000000"/>
              </a:buClr>
              <a:buSzPts val="2400"/>
            </a:pPr>
            <a:r>
              <a:rPr lang="en-US" sz="2400" dirty="0">
                <a:solidFill>
                  <a:srgbClr val="008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 Hogg, R. V., Tanis, E. A., &amp; Zimmerman, D. L. (2010). Probability and statistical inference (Chapter (1)). Upper Saddle River, NJ, USA:: Pearson/Prentice Hall.</a:t>
            </a:r>
          </a:p>
          <a:p>
            <a:pPr algn="l" rtl="0">
              <a:buClr>
                <a:srgbClr val="000000"/>
              </a:buClr>
              <a:buSzPts val="2400"/>
            </a:pPr>
            <a:endParaRPr lang="en-US" sz="2400" dirty="0">
              <a:solidFill>
                <a:srgbClr val="00808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2" name="Google Shape;112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48128" y="191542"/>
            <a:ext cx="3168352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2"/>
          <p:cNvSpPr/>
          <p:nvPr/>
        </p:nvSpPr>
        <p:spPr>
          <a:xfrm>
            <a:off x="2489895" y="1102852"/>
            <a:ext cx="5184576" cy="693236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 rtl="0">
              <a:buClr>
                <a:srgbClr val="000000"/>
              </a:buClr>
              <a:buSzPts val="3600"/>
            </a:pPr>
            <a:r>
              <a:rPr lang="en-US" sz="3600" b="1">
                <a:solidFill>
                  <a:schemeClr val="lt1"/>
                </a:solidFill>
                <a:latin typeface="Traditional Arabic"/>
                <a:ea typeface="Traditional Arabic"/>
                <a:cs typeface="Traditional Arabic"/>
                <a:sym typeface="Traditional Arabic"/>
              </a:rPr>
              <a:t>References</a:t>
            </a:r>
            <a:endParaRPr sz="3600" b="1">
              <a:solidFill>
                <a:schemeClr val="lt1"/>
              </a:solidFill>
              <a:latin typeface="Sakkal Majalla"/>
              <a:ea typeface="Sakkal Majalla"/>
              <a:cs typeface="Sakkal Majalla"/>
              <a:sym typeface="Sakkal Majall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صورة 6">
            <a:extLst>
              <a:ext uri="{FF2B5EF4-FFF2-40B4-BE49-F238E27FC236}">
                <a16:creationId xmlns:a16="http://schemas.microsoft.com/office/drawing/2014/main" id="{35B54796-9C2E-434A-A39A-FC1DE33565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5" t="7968" r="27194" b="34258"/>
          <a:stretch/>
        </p:blipFill>
        <p:spPr>
          <a:xfrm>
            <a:off x="52252" y="5994972"/>
            <a:ext cx="940526" cy="780296"/>
          </a:xfrm>
          <a:prstGeom prst="rect">
            <a:avLst/>
          </a:prstGeom>
        </p:spPr>
      </p:pic>
      <p:sp>
        <p:nvSpPr>
          <p:cNvPr id="5" name="مربع نص 6">
            <a:extLst>
              <a:ext uri="{FF2B5EF4-FFF2-40B4-BE49-F238E27FC236}">
                <a16:creationId xmlns:a16="http://schemas.microsoft.com/office/drawing/2014/main" id="{027299B0-8374-3246-A93C-C36C86302264}"/>
              </a:ext>
            </a:extLst>
          </p:cNvPr>
          <p:cNvSpPr txBox="1"/>
          <p:nvPr/>
        </p:nvSpPr>
        <p:spPr>
          <a:xfrm>
            <a:off x="810951" y="2321005"/>
            <a:ext cx="10212649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BB77"/>
                </a:solidFill>
                <a:latin typeface="PNU Medium" panose="00000600000000000000" pitchFamily="2" charset="-78"/>
                <a:cs typeface="PNU Medium" panose="00000600000000000000" pitchFamily="2" charset="-78"/>
              </a:rPr>
              <a:t> </a:t>
            </a:r>
            <a:r>
              <a:rPr lang="en-US" sz="2400" dirty="0">
                <a:solidFill>
                  <a:schemeClr val="tx2"/>
                </a:solidFill>
                <a:latin typeface="SourceSansPro-Regular"/>
              </a:rPr>
              <a:t>Review of probability: random experiment, sample space, event operations, axioms of probability, conditional probabilities, and independent events.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5B09D48-A888-724B-8455-0B811A493B11}"/>
              </a:ext>
            </a:extLst>
          </p:cNvPr>
          <p:cNvCxnSpPr>
            <a:cxnSpLocks/>
          </p:cNvCxnSpPr>
          <p:nvPr/>
        </p:nvCxnSpPr>
        <p:spPr>
          <a:xfrm>
            <a:off x="11822264" y="457201"/>
            <a:ext cx="0" cy="430322"/>
          </a:xfrm>
          <a:prstGeom prst="line">
            <a:avLst/>
          </a:prstGeom>
          <a:ln w="412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FB70F56-672B-9F89-F89F-633C3087EB2A}"/>
              </a:ext>
            </a:extLst>
          </p:cNvPr>
          <p:cNvSpPr txBox="1"/>
          <p:nvPr/>
        </p:nvSpPr>
        <p:spPr>
          <a:xfrm>
            <a:off x="706176" y="1859340"/>
            <a:ext cx="82388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dirty="0">
                <a:solidFill>
                  <a:schemeClr val="tx2"/>
                </a:solidFill>
                <a:latin typeface="SourceSansPro-Regular"/>
              </a:rPr>
              <a:t>After careful study of this lecture, you will learn the following:</a:t>
            </a:r>
          </a:p>
        </p:txBody>
      </p:sp>
      <p:sp>
        <p:nvSpPr>
          <p:cNvPr id="3" name="Google Shape;113;p2">
            <a:extLst>
              <a:ext uri="{FF2B5EF4-FFF2-40B4-BE49-F238E27FC236}">
                <a16:creationId xmlns:a16="http://schemas.microsoft.com/office/drawing/2014/main" id="{D272F76E-5542-1781-EC57-BBA8BA9A3AF4}"/>
              </a:ext>
            </a:extLst>
          </p:cNvPr>
          <p:cNvSpPr/>
          <p:nvPr/>
        </p:nvSpPr>
        <p:spPr>
          <a:xfrm>
            <a:off x="2489895" y="1102852"/>
            <a:ext cx="5184576" cy="693236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 rtl="0">
              <a:buClr>
                <a:srgbClr val="000000"/>
              </a:buClr>
              <a:buSzPts val="3600"/>
            </a:pPr>
            <a:r>
              <a:rPr lang="en-US" sz="3600" b="1" dirty="0">
                <a:solidFill>
                  <a:schemeClr val="lt1"/>
                </a:solidFill>
                <a:latin typeface="Traditional Arabic"/>
                <a:ea typeface="Traditional Arabic"/>
                <a:cs typeface="Traditional Arabic"/>
                <a:sym typeface="Traditional Arabic"/>
              </a:rPr>
              <a:t>Learning Objectives </a:t>
            </a:r>
            <a:endParaRPr sz="3600" b="1" dirty="0">
              <a:solidFill>
                <a:schemeClr val="lt1"/>
              </a:solidFill>
              <a:latin typeface="Sakkal Majalla"/>
              <a:ea typeface="Sakkal Majalla"/>
              <a:cs typeface="Sakkal Majalla"/>
              <a:sym typeface="Sakkal Majalla"/>
            </a:endParaRPr>
          </a:p>
        </p:txBody>
      </p:sp>
    </p:spTree>
    <p:extLst>
      <p:ext uri="{BB962C8B-B14F-4D97-AF65-F5344CB8AC3E}">
        <p14:creationId xmlns:p14="http://schemas.microsoft.com/office/powerpoint/2010/main" val="2127660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4"/>
          <p:cNvSpPr/>
          <p:nvPr/>
        </p:nvSpPr>
        <p:spPr>
          <a:xfrm>
            <a:off x="1775520" y="332656"/>
            <a:ext cx="5832648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Review  of probability</a:t>
            </a:r>
            <a:endParaRPr lang="en-US" sz="4400" dirty="0">
              <a:solidFill>
                <a:schemeClr val="bg1"/>
              </a:solidFill>
              <a:latin typeface="Roboto" panose="02000000000000000000" pitchFamily="2" charset="0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91A077C-CA3F-7C84-B4B7-D67CA94B7F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0439029"/>
              </p:ext>
            </p:extLst>
          </p:nvPr>
        </p:nvGraphicFramePr>
        <p:xfrm>
          <a:off x="433136" y="1511384"/>
          <a:ext cx="10925742" cy="501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6093">
                  <a:extLst>
                    <a:ext uri="{9D8B030D-6E8A-4147-A177-3AD203B41FA5}">
                      <a16:colId xmlns:a16="http://schemas.microsoft.com/office/drawing/2014/main" val="4165139169"/>
                    </a:ext>
                  </a:extLst>
                </a:gridCol>
                <a:gridCol w="9169649">
                  <a:extLst>
                    <a:ext uri="{9D8B030D-6E8A-4147-A177-3AD203B41FA5}">
                      <a16:colId xmlns:a16="http://schemas.microsoft.com/office/drawing/2014/main" val="3634930332"/>
                    </a:ext>
                  </a:extLst>
                </a:gridCol>
              </a:tblGrid>
              <a:tr h="716280">
                <a:tc>
                  <a:txBody>
                    <a:bodyPr/>
                    <a:lstStyle/>
                    <a:p>
                      <a:pPr algn="ctr"/>
                      <a:r>
                        <a:rPr lang="en-US" sz="28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Terms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Meaning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9642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kumimoji="0" lang="en-US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8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Random experiment</a:t>
                      </a:r>
                      <a:endParaRPr lang="en-US" sz="2000" kern="1200" dirty="0">
                        <a:solidFill>
                          <a:srgbClr val="333333"/>
                        </a:solidFill>
                        <a:latin typeface="Roboto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kern="1200" dirty="0">
                          <a:solidFill>
                            <a:srgbClr val="333333"/>
                          </a:solidFill>
                          <a:latin typeface="Roboto" panose="02000000000000000000" pitchFamily="2" charset="0"/>
                          <a:ea typeface="+mn-ea"/>
                          <a:cs typeface="+mn-cs"/>
                        </a:rPr>
                        <a:t>Random experiments can be defined as experiments that can be performed many times under the same conditions and their outcome cannot be predicted with complete certainty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8219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kumimoji="0" lang="en-US" sz="2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808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Times New Roman"/>
                        </a:rPr>
                        <a:t>Outcome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kern="1200" dirty="0">
                          <a:solidFill>
                            <a:srgbClr val="333333"/>
                          </a:solidFill>
                          <a:latin typeface="Roboto" panose="02000000000000000000" pitchFamily="2" charset="0"/>
                          <a:ea typeface="+mn-ea"/>
                          <a:cs typeface="+mn-cs"/>
                        </a:rPr>
                        <a:t>A possible result of a random experiment is called its outcome.</a:t>
                      </a:r>
                    </a:p>
                    <a:p>
                      <a:pPr algn="l"/>
                      <a:r>
                        <a:rPr lang="en-US" sz="2000" kern="1200" dirty="0">
                          <a:solidFill>
                            <a:srgbClr val="333333"/>
                          </a:solidFill>
                          <a:latin typeface="Roboto" panose="02000000000000000000" pitchFamily="2" charset="0"/>
                          <a:ea typeface="+mn-ea"/>
                          <a:cs typeface="+mn-cs"/>
                        </a:rPr>
                        <a:t>Example: In an experiment of throwing a die, the outcomes are 1, 2, 3, 4, 5, or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6185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kumimoji="0" lang="en-US" sz="2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808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Times New Roman"/>
                        </a:rPr>
                        <a:t>Sample Space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kern="1200" dirty="0">
                          <a:solidFill>
                            <a:srgbClr val="333333"/>
                          </a:solidFill>
                          <a:latin typeface="Roboto" panose="02000000000000000000" pitchFamily="2" charset="0"/>
                          <a:ea typeface="+mn-ea"/>
                          <a:cs typeface="+mn-cs"/>
                        </a:rPr>
                        <a:t>The set of all possible outcomes of a random experiment is called the sample space connected with that experiment and is denoted by the symbol S.</a:t>
                      </a:r>
                    </a:p>
                    <a:p>
                      <a:pPr algn="l"/>
                      <a:r>
                        <a:rPr lang="en-US" sz="2000" kern="1200" dirty="0">
                          <a:solidFill>
                            <a:srgbClr val="333333"/>
                          </a:solidFill>
                          <a:latin typeface="Roboto" panose="02000000000000000000" pitchFamily="2" charset="0"/>
                          <a:ea typeface="+mn-ea"/>
                          <a:cs typeface="+mn-cs"/>
                        </a:rPr>
                        <a:t>Example: In an experiment of throwing a die, sample space is S = {1, 2, 3, 4, 5, 6}</a:t>
                      </a:r>
                    </a:p>
                    <a:p>
                      <a:pPr algn="l"/>
                      <a:endParaRPr lang="en-US" sz="2000" kern="1200" dirty="0">
                        <a:solidFill>
                          <a:srgbClr val="333333"/>
                        </a:solidFill>
                        <a:latin typeface="Roboto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44536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kumimoji="0" lang="en-US" sz="2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808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Times New Roman"/>
                        </a:rPr>
                        <a:t>Sample point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kern="1200" dirty="0">
                          <a:solidFill>
                            <a:srgbClr val="333333"/>
                          </a:solidFill>
                          <a:latin typeface="Roboto" panose="02000000000000000000" pitchFamily="2" charset="0"/>
                          <a:ea typeface="+mn-ea"/>
                          <a:cs typeface="+mn-cs"/>
                        </a:rPr>
                        <a:t>Each element of the sample space is called a sample point.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35194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kumimoji="0" lang="en-US" sz="2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808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Times New Roman"/>
                        </a:rPr>
                        <a:t>Event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kern="1200" dirty="0">
                          <a:solidFill>
                            <a:srgbClr val="333333"/>
                          </a:solidFill>
                          <a:latin typeface="Roboto" panose="02000000000000000000" pitchFamily="2" charset="0"/>
                          <a:ea typeface="+mn-ea"/>
                          <a:cs typeface="+mn-cs"/>
                        </a:rPr>
                        <a:t>an event is a subset of the sample space,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349244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>
          <a:extLst>
            <a:ext uri="{FF2B5EF4-FFF2-40B4-BE49-F238E27FC236}">
              <a16:creationId xmlns:a16="http://schemas.microsoft.com/office/drawing/2014/main" id="{D073E3A5-B804-41C0-5CD9-6C5B5D820F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4">
            <a:extLst>
              <a:ext uri="{FF2B5EF4-FFF2-40B4-BE49-F238E27FC236}">
                <a16:creationId xmlns:a16="http://schemas.microsoft.com/office/drawing/2014/main" id="{864C9ECF-27D3-F0F6-F757-8ECFB6AAA72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4">
            <a:extLst>
              <a:ext uri="{FF2B5EF4-FFF2-40B4-BE49-F238E27FC236}">
                <a16:creationId xmlns:a16="http://schemas.microsoft.com/office/drawing/2014/main" id="{183BFF5F-6295-2112-AFE8-E3C071AC2C83}"/>
              </a:ext>
            </a:extLst>
          </p:cNvPr>
          <p:cNvSpPr/>
          <p:nvPr/>
        </p:nvSpPr>
        <p:spPr>
          <a:xfrm>
            <a:off x="1063251" y="332656"/>
            <a:ext cx="2372968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Picture 3" descr="A screenshot of a white background with black text&#10;&#10;Description automatically generated">
            <a:extLst>
              <a:ext uri="{FF2B5EF4-FFF2-40B4-BE49-F238E27FC236}">
                <a16:creationId xmlns:a16="http://schemas.microsoft.com/office/drawing/2014/main" id="{E6E04914-DB71-7A0B-61DE-64751CFD87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78" y="1773437"/>
            <a:ext cx="9351401" cy="4040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623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>
          <a:extLst>
            <a:ext uri="{FF2B5EF4-FFF2-40B4-BE49-F238E27FC236}">
              <a16:creationId xmlns:a16="http://schemas.microsoft.com/office/drawing/2014/main" id="{05AD16F7-76EE-24B8-A3B5-E1F35A65BE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4">
            <a:extLst>
              <a:ext uri="{FF2B5EF4-FFF2-40B4-BE49-F238E27FC236}">
                <a16:creationId xmlns:a16="http://schemas.microsoft.com/office/drawing/2014/main" id="{6CD10781-E6DF-E48D-8D2E-AC25935F66B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4">
            <a:extLst>
              <a:ext uri="{FF2B5EF4-FFF2-40B4-BE49-F238E27FC236}">
                <a16:creationId xmlns:a16="http://schemas.microsoft.com/office/drawing/2014/main" id="{1CD8C2BA-5BFB-A285-B21F-74D4EF46F2E7}"/>
              </a:ext>
            </a:extLst>
          </p:cNvPr>
          <p:cNvSpPr/>
          <p:nvPr/>
        </p:nvSpPr>
        <p:spPr>
          <a:xfrm>
            <a:off x="1063250" y="332656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9B557C1-84EE-730C-4DB2-AF86230FF4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873" y="1732547"/>
            <a:ext cx="10486254" cy="4519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14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>
          <a:extLst>
            <a:ext uri="{FF2B5EF4-FFF2-40B4-BE49-F238E27FC236}">
              <a16:creationId xmlns:a16="http://schemas.microsoft.com/office/drawing/2014/main" id="{0DAF7B5F-F321-E318-C40F-320E4F30E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4">
            <a:extLst>
              <a:ext uri="{FF2B5EF4-FFF2-40B4-BE49-F238E27FC236}">
                <a16:creationId xmlns:a16="http://schemas.microsoft.com/office/drawing/2014/main" id="{BB49C6E0-6F14-2442-9822-D3001ACC92E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4">
            <a:extLst>
              <a:ext uri="{FF2B5EF4-FFF2-40B4-BE49-F238E27FC236}">
                <a16:creationId xmlns:a16="http://schemas.microsoft.com/office/drawing/2014/main" id="{98A4CF57-C03F-1408-7CE0-25C1503B231A}"/>
              </a:ext>
            </a:extLst>
          </p:cNvPr>
          <p:cNvSpPr/>
          <p:nvPr/>
        </p:nvSpPr>
        <p:spPr>
          <a:xfrm>
            <a:off x="1063250" y="332656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82C951-FA61-0F70-F470-3E23B004AD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873" y="1732547"/>
            <a:ext cx="10225805" cy="4519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6730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BE618CC-FC11-301A-B96A-E1C5D43A30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161" y="1483333"/>
            <a:ext cx="8294824" cy="3829008"/>
          </a:xfrm>
          <a:prstGeom prst="rect">
            <a:avLst/>
          </a:prstGeom>
        </p:spPr>
      </p:pic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8289D384-86BD-749D-6C69-04C2DADF26B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2F492939-0AF7-301A-7569-14787623666A}"/>
              </a:ext>
            </a:extLst>
          </p:cNvPr>
          <p:cNvSpPr/>
          <p:nvPr/>
        </p:nvSpPr>
        <p:spPr>
          <a:xfrm>
            <a:off x="1063250" y="332656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05575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068C2F-9132-46D6-3B80-FF2FB23A66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F3C4F68C-38C5-4F2D-4C95-1CBC2A85E78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83FE0E59-51CB-8982-E0D2-86508D0FA647}"/>
              </a:ext>
            </a:extLst>
          </p:cNvPr>
          <p:cNvSpPr/>
          <p:nvPr/>
        </p:nvSpPr>
        <p:spPr>
          <a:xfrm>
            <a:off x="1063250" y="332656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2CDF08-97A3-A4A2-043E-D275819F0E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276" y="1525568"/>
            <a:ext cx="8254739" cy="30493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0FB2BEF-F65D-1AC1-78E7-28D7225D4C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0993" y="1964868"/>
            <a:ext cx="3288184" cy="42941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76DAF6C-12C1-C146-0C57-0DD4779DCB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37489" y="2519297"/>
            <a:ext cx="3013155" cy="3373886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186728D9-8833-1D7D-B06D-410B011B6FF8}"/>
              </a:ext>
            </a:extLst>
          </p:cNvPr>
          <p:cNvSpPr/>
          <p:nvPr/>
        </p:nvSpPr>
        <p:spPr>
          <a:xfrm>
            <a:off x="3080084" y="3734602"/>
            <a:ext cx="1078030" cy="47163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F6741C83-76AD-B1FD-0936-75D788AF1860}"/>
              </a:ext>
            </a:extLst>
          </p:cNvPr>
          <p:cNvSpPr/>
          <p:nvPr/>
        </p:nvSpPr>
        <p:spPr>
          <a:xfrm>
            <a:off x="7555831" y="3729992"/>
            <a:ext cx="972152" cy="47624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303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F19A21-ADE0-04E2-34FA-CA598CFF3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E1335007-592D-C357-D2B7-237AEDF1EE6F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CD76E488-DA52-4538-E3E7-434E7051B690}"/>
              </a:ext>
            </a:extLst>
          </p:cNvPr>
          <p:cNvSpPr/>
          <p:nvPr/>
        </p:nvSpPr>
        <p:spPr>
          <a:xfrm>
            <a:off x="1063250" y="332656"/>
            <a:ext cx="4076641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Operation of Events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301D0C-4264-B5E9-E01D-B340DA22C5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645" y="1584295"/>
            <a:ext cx="9317254" cy="3186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55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DB59A9-89E9-F074-A672-B551ABBEFB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FC924449-EED5-22CF-67B1-D4F3AE8F673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8AB28D30-22B5-9066-D381-0E4E21092DC7}"/>
              </a:ext>
            </a:extLst>
          </p:cNvPr>
          <p:cNvSpPr/>
          <p:nvPr/>
        </p:nvSpPr>
        <p:spPr>
          <a:xfrm>
            <a:off x="1063250" y="332656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B028AE-4339-CD94-B84D-5BB7F1EC051A}"/>
              </a:ext>
            </a:extLst>
          </p:cNvPr>
          <p:cNvSpPr txBox="1"/>
          <p:nvPr/>
        </p:nvSpPr>
        <p:spPr>
          <a:xfrm>
            <a:off x="1200751" y="1483333"/>
            <a:ext cx="609760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dirty="0">
                <a:solidFill>
                  <a:srgbClr val="FF0000"/>
                </a:solidFill>
              </a:rPr>
              <a:t>&gt;  S = cards()</a:t>
            </a:r>
          </a:p>
          <a:p>
            <a:pPr algn="l"/>
            <a:r>
              <a:rPr lang="en-US" dirty="0">
                <a:solidFill>
                  <a:srgbClr val="FF0000"/>
                </a:solidFill>
              </a:rPr>
              <a:t>&gt;  A = subset(S, suit == "Heart")</a:t>
            </a:r>
          </a:p>
          <a:p>
            <a:pPr algn="l"/>
            <a:r>
              <a:rPr lang="en-US" dirty="0">
                <a:solidFill>
                  <a:srgbClr val="FF0000"/>
                </a:solidFill>
              </a:rPr>
              <a:t>&gt;  B = subset(S, rank %in% 7:9)</a:t>
            </a:r>
          </a:p>
          <a:p>
            <a:pPr algn="l"/>
            <a:r>
              <a:rPr lang="en-US" dirty="0">
                <a:solidFill>
                  <a:srgbClr val="FF0000"/>
                </a:solidFill>
              </a:rPr>
              <a:t>&gt; head(A);head(B)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   rank  suit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27    2 Heart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28    3 Heart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29    4 Heart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30    5 Heart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31    6 Heart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32    7 Heart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   rank    suit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6     7    Club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7     8    Club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8     9    Club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19    7 Diamond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20    8 Diamond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21    9 Diamond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2866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D59BDC-7F7A-65DB-9B8B-C22FAB68AE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66D648B2-D040-49AD-42AB-03C858BF05E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2B1BB1CE-9948-4599-501E-84D4AA34988A}"/>
              </a:ext>
            </a:extLst>
          </p:cNvPr>
          <p:cNvSpPr/>
          <p:nvPr/>
        </p:nvSpPr>
        <p:spPr>
          <a:xfrm>
            <a:off x="1063250" y="332656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483657-027D-3AA2-4167-B4D412BB7BC5}"/>
              </a:ext>
            </a:extLst>
          </p:cNvPr>
          <p:cNvSpPr txBox="1"/>
          <p:nvPr/>
        </p:nvSpPr>
        <p:spPr>
          <a:xfrm>
            <a:off x="1292191" y="1340768"/>
            <a:ext cx="6097604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000" dirty="0">
                <a:solidFill>
                  <a:srgbClr val="FF0000"/>
                </a:solidFill>
              </a:rPr>
              <a:t>&gt; intersect(A, B)</a:t>
            </a:r>
          </a:p>
          <a:p>
            <a:pPr algn="l"/>
            <a:r>
              <a:rPr lang="en-US" sz="2000" dirty="0">
                <a:solidFill>
                  <a:schemeClr val="accent4">
                    <a:lumMod val="75000"/>
                  </a:schemeClr>
                </a:solidFill>
              </a:rPr>
              <a:t>   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rank  suit</a:t>
            </a:r>
          </a:p>
          <a:p>
            <a:pPr algn="l"/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32    7 Heart</a:t>
            </a:r>
          </a:p>
          <a:p>
            <a:pPr algn="l"/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33    8 Heart</a:t>
            </a:r>
          </a:p>
          <a:p>
            <a:pPr algn="l"/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34    9 Heart</a:t>
            </a:r>
          </a:p>
          <a:p>
            <a:pPr algn="l"/>
            <a:r>
              <a:rPr lang="en-US" sz="2000" dirty="0">
                <a:solidFill>
                  <a:srgbClr val="FF0000"/>
                </a:solidFill>
              </a:rPr>
              <a:t>&gt; </a:t>
            </a:r>
            <a:r>
              <a:rPr lang="en-US" sz="2000" dirty="0" err="1">
                <a:solidFill>
                  <a:srgbClr val="FF0000"/>
                </a:solidFill>
              </a:rPr>
              <a:t>setdiff</a:t>
            </a:r>
            <a:r>
              <a:rPr lang="en-US" sz="2000" dirty="0">
                <a:solidFill>
                  <a:srgbClr val="FF0000"/>
                </a:solidFill>
              </a:rPr>
              <a:t>(A, B)</a:t>
            </a:r>
          </a:p>
          <a:p>
            <a:pPr algn="l"/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   rank  suit</a:t>
            </a:r>
          </a:p>
          <a:p>
            <a:pPr algn="l"/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27    2 Heart</a:t>
            </a:r>
          </a:p>
          <a:p>
            <a:pPr algn="l"/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28    3 Heart</a:t>
            </a:r>
          </a:p>
          <a:p>
            <a:pPr algn="l"/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29    4 Heart</a:t>
            </a:r>
          </a:p>
          <a:p>
            <a:pPr algn="l"/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30    5 Heart</a:t>
            </a:r>
          </a:p>
          <a:p>
            <a:pPr algn="l"/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31    6 Heart</a:t>
            </a:r>
          </a:p>
          <a:p>
            <a:pPr algn="l"/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35   10 Heart</a:t>
            </a:r>
          </a:p>
          <a:p>
            <a:pPr algn="l"/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36    J Heart</a:t>
            </a:r>
          </a:p>
          <a:p>
            <a:pPr algn="l"/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37    Q Heart</a:t>
            </a:r>
          </a:p>
          <a:p>
            <a:pPr algn="l"/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38    K Heart</a:t>
            </a:r>
          </a:p>
          <a:p>
            <a:pPr algn="l"/>
            <a:r>
              <a:rPr lang="en-US" sz="2000" dirty="0">
                <a:solidFill>
                  <a:schemeClr val="accent5">
                    <a:lumMod val="75000"/>
                  </a:schemeClr>
                </a:solidFill>
              </a:rPr>
              <a:t>39    A Heart</a:t>
            </a:r>
          </a:p>
        </p:txBody>
      </p:sp>
    </p:spTree>
    <p:extLst>
      <p:ext uri="{BB962C8B-B14F-4D97-AF65-F5344CB8AC3E}">
        <p14:creationId xmlns:p14="http://schemas.microsoft.com/office/powerpoint/2010/main" val="30028599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86CF3A-A62F-682E-90C5-C34E89C283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64519EAA-6623-37D9-D673-18C75A6D96D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D5253BB7-955C-030F-4491-E2FE7CD3F974}"/>
              </a:ext>
            </a:extLst>
          </p:cNvPr>
          <p:cNvSpPr/>
          <p:nvPr/>
        </p:nvSpPr>
        <p:spPr>
          <a:xfrm>
            <a:off x="1063250" y="332656"/>
            <a:ext cx="5032750" cy="105338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 rtl="0">
              <a:buClr>
                <a:srgbClr val="000000"/>
              </a:buClr>
              <a:buSzPts val="3200"/>
            </a:pPr>
            <a:r>
              <a:rPr lang="en-US" sz="32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Probability Function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BCE8865-F4CE-E46A-ACEA-57A9238E38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4282" y="1846532"/>
            <a:ext cx="7390415" cy="393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5117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CB730-D8FD-5BE8-3ACC-C32CC01A6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43D9F82C-A1E1-38D9-31E4-20C22223F62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0EC26D9E-1803-CE5C-E30E-5CA5A0C84ED7}"/>
              </a:ext>
            </a:extLst>
          </p:cNvPr>
          <p:cNvSpPr/>
          <p:nvPr/>
        </p:nvSpPr>
        <p:spPr>
          <a:xfrm>
            <a:off x="1063250" y="332656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B9386C-D2B2-9CC3-B46E-1271FA0803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011" y="1340768"/>
            <a:ext cx="10356739" cy="468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3180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144BE-2646-A126-11A6-F5AC81F791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5B1A4DF5-51B3-5101-BE9C-8DD1B9BE64B2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369B5428-0EF5-F740-9F3E-41369E893086}"/>
              </a:ext>
            </a:extLst>
          </p:cNvPr>
          <p:cNvSpPr/>
          <p:nvPr/>
        </p:nvSpPr>
        <p:spPr>
          <a:xfrm>
            <a:off x="1063250" y="332656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2000B8-D587-6348-9F46-7DDF11BDE7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522" y="1598893"/>
            <a:ext cx="10881042" cy="390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7687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9FD9AF-4D32-CD9A-6570-1FFC5C350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EC594A8F-DC34-12E4-7C74-26CC15C0A0D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9698C444-5BF2-C33A-4686-EA1290C8691D}"/>
              </a:ext>
            </a:extLst>
          </p:cNvPr>
          <p:cNvSpPr/>
          <p:nvPr/>
        </p:nvSpPr>
        <p:spPr>
          <a:xfrm>
            <a:off x="1063250" y="332656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F1548D-B6FF-4003-371B-2A50D40ECE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276" y="1677522"/>
            <a:ext cx="9837019" cy="385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1231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AA3BBB-C281-C9C0-FE7A-A767D4963D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403A06C7-5F7A-FB01-73FC-19BF405765F1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529739C2-C300-6D8F-4906-8E4126D21250}"/>
              </a:ext>
            </a:extLst>
          </p:cNvPr>
          <p:cNvSpPr/>
          <p:nvPr/>
        </p:nvSpPr>
        <p:spPr>
          <a:xfrm>
            <a:off x="1063250" y="332656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8159B9-4D5F-6BDE-6862-57E269E2B2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770" y="1483333"/>
            <a:ext cx="9653797" cy="8267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1CEF671-40DB-6A33-EAE7-0BC16D665411}"/>
              </a:ext>
            </a:extLst>
          </p:cNvPr>
          <p:cNvSpPr txBox="1"/>
          <p:nvPr/>
        </p:nvSpPr>
        <p:spPr>
          <a:xfrm>
            <a:off x="988995" y="2699549"/>
            <a:ext cx="609760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800" dirty="0">
                <a:solidFill>
                  <a:srgbClr val="FF0000"/>
                </a:solidFill>
              </a:rPr>
              <a:t>&gt;  S &lt;- cards(</a:t>
            </a:r>
            <a:r>
              <a:rPr lang="en-US" sz="2800" dirty="0" err="1">
                <a:solidFill>
                  <a:srgbClr val="FF0000"/>
                </a:solidFill>
              </a:rPr>
              <a:t>makespace</a:t>
            </a:r>
            <a:r>
              <a:rPr lang="en-US" sz="2800" dirty="0">
                <a:solidFill>
                  <a:srgbClr val="FF0000"/>
                </a:solidFill>
              </a:rPr>
              <a:t> = TRUE)</a:t>
            </a:r>
          </a:p>
          <a:p>
            <a:pPr algn="l"/>
            <a:r>
              <a:rPr lang="en-US" sz="2800" dirty="0">
                <a:solidFill>
                  <a:srgbClr val="FF0000"/>
                </a:solidFill>
              </a:rPr>
              <a:t>&gt;  A &lt;- subset(S, suit == "Heart")</a:t>
            </a:r>
          </a:p>
          <a:p>
            <a:pPr algn="l"/>
            <a:r>
              <a:rPr lang="en-US" sz="2800" dirty="0">
                <a:solidFill>
                  <a:srgbClr val="FF0000"/>
                </a:solidFill>
              </a:rPr>
              <a:t>&gt;  B &lt;- subset(S, rank %in% 7:9)</a:t>
            </a:r>
          </a:p>
          <a:p>
            <a:pPr algn="l"/>
            <a:r>
              <a:rPr lang="en-US" sz="2800" dirty="0">
                <a:solidFill>
                  <a:srgbClr val="FF0000"/>
                </a:solidFill>
              </a:rPr>
              <a:t>&gt; Prob(A)</a:t>
            </a:r>
          </a:p>
          <a:p>
            <a:pPr algn="l"/>
            <a:r>
              <a:rPr lang="en-US" sz="2800" dirty="0">
                <a:solidFill>
                  <a:schemeClr val="accent5">
                    <a:lumMod val="75000"/>
                  </a:schemeClr>
                </a:solidFill>
              </a:rPr>
              <a:t>[1] 0.25</a:t>
            </a:r>
          </a:p>
          <a:p>
            <a:pPr algn="l"/>
            <a:r>
              <a:rPr lang="en-US" sz="2800" dirty="0">
                <a:solidFill>
                  <a:srgbClr val="FF0000"/>
                </a:solidFill>
              </a:rPr>
              <a:t>&gt; Prob(S, suit == "Heart")</a:t>
            </a:r>
          </a:p>
          <a:p>
            <a:pPr algn="l"/>
            <a:r>
              <a:rPr lang="en-US" sz="2800" dirty="0">
                <a:solidFill>
                  <a:schemeClr val="accent5">
                    <a:lumMod val="75000"/>
                  </a:schemeClr>
                </a:solidFill>
              </a:rPr>
              <a:t>[1] 0.25</a:t>
            </a:r>
          </a:p>
        </p:txBody>
      </p:sp>
    </p:spTree>
    <p:extLst>
      <p:ext uri="{BB962C8B-B14F-4D97-AF65-F5344CB8AC3E}">
        <p14:creationId xmlns:p14="http://schemas.microsoft.com/office/powerpoint/2010/main" val="488167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84F057-28F1-0751-7CCD-F5D49C724A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0599A676-47C4-D6EB-8F80-E79E01CF6422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FB677802-BC63-987A-9F4A-A34C18B27092}"/>
              </a:ext>
            </a:extLst>
          </p:cNvPr>
          <p:cNvSpPr/>
          <p:nvPr/>
        </p:nvSpPr>
        <p:spPr>
          <a:xfrm>
            <a:off x="1063250" y="332656"/>
            <a:ext cx="4423150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Conditional probability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125355-03E9-FFBE-6090-743C415579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872" y="1483333"/>
            <a:ext cx="10284453" cy="12927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4FC394-679A-81F1-90F4-997C96A718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579" y="3246827"/>
            <a:ext cx="10828124" cy="327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0648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FF2EA3-D9F8-6D01-63B7-FB1292AE36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D75DBC79-0EBB-7277-0DC0-36BAB191D693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AD5D9DA-F1E5-D961-CF48-039196B05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233" y="1572048"/>
            <a:ext cx="9891431" cy="29998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EF71900-4278-95F8-9A6C-385613DBEA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4843" y="4055549"/>
            <a:ext cx="3419852" cy="2193166"/>
          </a:xfrm>
          <a:prstGeom prst="rect">
            <a:avLst/>
          </a:prstGeom>
        </p:spPr>
      </p:pic>
      <p:sp>
        <p:nvSpPr>
          <p:cNvPr id="8" name="Google Shape;127;p4">
            <a:extLst>
              <a:ext uri="{FF2B5EF4-FFF2-40B4-BE49-F238E27FC236}">
                <a16:creationId xmlns:a16="http://schemas.microsoft.com/office/drawing/2014/main" id="{21C0C2C2-A881-D25D-FB12-AB9FFFF4382C}"/>
              </a:ext>
            </a:extLst>
          </p:cNvPr>
          <p:cNvSpPr/>
          <p:nvPr/>
        </p:nvSpPr>
        <p:spPr>
          <a:xfrm>
            <a:off x="1063250" y="332656"/>
            <a:ext cx="4423150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Conditional probability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771720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899815-77BD-569B-5414-757277982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88F3D2E8-FA58-732E-235A-6639422D355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BB12EBE3-1006-73CE-9EE1-0A0471D529A9}"/>
              </a:ext>
            </a:extLst>
          </p:cNvPr>
          <p:cNvSpPr/>
          <p:nvPr/>
        </p:nvSpPr>
        <p:spPr>
          <a:xfrm>
            <a:off x="1063250" y="332656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95BB84-1EBD-19B4-CF5D-6E22165EAA6D}"/>
              </a:ext>
            </a:extLst>
          </p:cNvPr>
          <p:cNvSpPr txBox="1"/>
          <p:nvPr/>
        </p:nvSpPr>
        <p:spPr>
          <a:xfrm>
            <a:off x="1063249" y="1447031"/>
            <a:ext cx="825400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dirty="0">
                <a:solidFill>
                  <a:srgbClr val="FF0000"/>
                </a:solidFill>
              </a:rPr>
              <a:t>&gt;  S &lt;- </a:t>
            </a:r>
            <a:r>
              <a:rPr lang="en-US" sz="2400" dirty="0" err="1">
                <a:solidFill>
                  <a:srgbClr val="FF0000"/>
                </a:solidFill>
              </a:rPr>
              <a:t>rolldie</a:t>
            </a:r>
            <a:r>
              <a:rPr lang="en-US" sz="2400" dirty="0">
                <a:solidFill>
                  <a:srgbClr val="FF0000"/>
                </a:solidFill>
              </a:rPr>
              <a:t>(2, </a:t>
            </a:r>
            <a:r>
              <a:rPr lang="en-US" sz="2400" dirty="0" err="1">
                <a:solidFill>
                  <a:srgbClr val="FF0000"/>
                </a:solidFill>
              </a:rPr>
              <a:t>makespace</a:t>
            </a:r>
            <a:r>
              <a:rPr lang="en-US" sz="2400" dirty="0">
                <a:solidFill>
                  <a:srgbClr val="FF0000"/>
                </a:solidFill>
              </a:rPr>
              <a:t> = TRUE) # assumes ELM</a:t>
            </a:r>
          </a:p>
          <a:p>
            <a:pPr algn="l"/>
            <a:r>
              <a:rPr lang="en-US" sz="2400" dirty="0">
                <a:solidFill>
                  <a:srgbClr val="FF0000"/>
                </a:solidFill>
              </a:rPr>
              <a:t>&gt;  A &lt;- subset(S, X1 == X2)</a:t>
            </a:r>
          </a:p>
          <a:p>
            <a:pPr algn="l"/>
            <a:r>
              <a:rPr lang="en-US" sz="2400" dirty="0">
                <a:solidFill>
                  <a:srgbClr val="FF0000"/>
                </a:solidFill>
              </a:rPr>
              <a:t>B &lt;- subset(S, X1 + X2 &gt;= 8)</a:t>
            </a:r>
          </a:p>
          <a:p>
            <a:pPr algn="l"/>
            <a:r>
              <a:rPr lang="en-US" sz="2400" dirty="0">
                <a:solidFill>
                  <a:srgbClr val="FF0000"/>
                </a:solidFill>
              </a:rPr>
              <a:t>&gt;  Prob(A, given = B)</a:t>
            </a:r>
          </a:p>
          <a:p>
            <a:pPr algn="l"/>
            <a:r>
              <a:rPr lang="en-US" sz="2400" dirty="0">
                <a:solidFill>
                  <a:schemeClr val="accent5">
                    <a:lumMod val="75000"/>
                  </a:schemeClr>
                </a:solidFill>
              </a:rPr>
              <a:t>[1] 0.2</a:t>
            </a:r>
          </a:p>
          <a:p>
            <a:pPr algn="l"/>
            <a:r>
              <a:rPr lang="en-US" sz="2400" dirty="0">
                <a:solidFill>
                  <a:srgbClr val="FF0000"/>
                </a:solidFill>
              </a:rPr>
              <a:t>&gt;  Prob(B, given = A)</a:t>
            </a:r>
          </a:p>
          <a:p>
            <a:pPr algn="l"/>
            <a:r>
              <a:rPr lang="en-US" sz="2400" dirty="0">
                <a:solidFill>
                  <a:schemeClr val="accent5">
                    <a:lumMod val="75000"/>
                  </a:schemeClr>
                </a:solidFill>
              </a:rPr>
              <a:t>[1] 0.5</a:t>
            </a:r>
          </a:p>
          <a:p>
            <a:pPr algn="l"/>
            <a:r>
              <a:rPr lang="en-US" sz="2400" dirty="0">
                <a:solidFill>
                  <a:srgbClr val="FF0000"/>
                </a:solidFill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10416515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9AED7F-A15B-7F42-4558-1A1221E329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5E888C8F-08AF-49E1-5030-604E4E09E588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AE179CF8-0C0E-36D1-D1C0-0D7946E1E615}"/>
              </a:ext>
            </a:extLst>
          </p:cNvPr>
          <p:cNvSpPr/>
          <p:nvPr/>
        </p:nvSpPr>
        <p:spPr>
          <a:xfrm>
            <a:off x="1063250" y="332656"/>
            <a:ext cx="4346148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Conditional Probability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2C1E2D-CE90-A33C-B33A-660A88B23C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023" y="1725400"/>
            <a:ext cx="9808143" cy="3868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341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5CB7E2-28DD-41CD-11A8-16EB41E71B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F405D12F-6A7A-EB8C-E338-8896BDC26212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2CC4754-4E7B-F049-7F37-F33842E291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021" y="1288233"/>
            <a:ext cx="10048774" cy="4281534"/>
          </a:xfrm>
          <a:prstGeom prst="rect">
            <a:avLst/>
          </a:prstGeom>
        </p:spPr>
      </p:pic>
      <p:sp>
        <p:nvSpPr>
          <p:cNvPr id="4" name="Google Shape;127;p4">
            <a:extLst>
              <a:ext uri="{FF2B5EF4-FFF2-40B4-BE49-F238E27FC236}">
                <a16:creationId xmlns:a16="http://schemas.microsoft.com/office/drawing/2014/main" id="{9EFF81BA-4B65-0BFA-FF38-7FFCCF07F546}"/>
              </a:ext>
            </a:extLst>
          </p:cNvPr>
          <p:cNvSpPr/>
          <p:nvPr/>
        </p:nvSpPr>
        <p:spPr>
          <a:xfrm>
            <a:off x="1063250" y="332656"/>
            <a:ext cx="4346148" cy="841626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Conditional Probability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512964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337429-E1F1-A8F0-808D-20EEFB74A4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5E2931D0-3C4F-8362-7A66-CB41A3B4125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FE1C1D81-DAC3-EC11-A421-44EB81A162DA}"/>
              </a:ext>
            </a:extLst>
          </p:cNvPr>
          <p:cNvSpPr/>
          <p:nvPr/>
        </p:nvSpPr>
        <p:spPr>
          <a:xfrm>
            <a:off x="341355" y="2331931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C4AD1A-0C06-16EF-B5FE-8F02A1075B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355" y="413886"/>
            <a:ext cx="8844994" cy="1918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A5EC27C-B035-8E95-7C9F-93B015EC5AAB}"/>
              </a:ext>
            </a:extLst>
          </p:cNvPr>
          <p:cNvSpPr txBox="1"/>
          <p:nvPr/>
        </p:nvSpPr>
        <p:spPr>
          <a:xfrm>
            <a:off x="570296" y="3503762"/>
            <a:ext cx="609760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dirty="0">
                <a:solidFill>
                  <a:srgbClr val="FF0000"/>
                </a:solidFill>
              </a:rPr>
              <a:t>&gt; L &lt;- rep(c("red", "green"), times = c(7, 3))</a:t>
            </a:r>
          </a:p>
          <a:p>
            <a:pPr algn="l"/>
            <a:r>
              <a:rPr lang="en-US" dirty="0">
                <a:solidFill>
                  <a:srgbClr val="FF0000"/>
                </a:solidFill>
              </a:rPr>
              <a:t>&gt; M &lt;- </a:t>
            </a:r>
            <a:r>
              <a:rPr lang="en-US" dirty="0" err="1">
                <a:solidFill>
                  <a:srgbClr val="FF0000"/>
                </a:solidFill>
              </a:rPr>
              <a:t>urnsamples</a:t>
            </a:r>
            <a:r>
              <a:rPr lang="en-US" dirty="0">
                <a:solidFill>
                  <a:srgbClr val="FF0000"/>
                </a:solidFill>
              </a:rPr>
              <a:t>(L, size = 3, replace = FALSE, ordered = TRUE)</a:t>
            </a:r>
          </a:p>
          <a:p>
            <a:pPr algn="l"/>
            <a:r>
              <a:rPr lang="en-US" dirty="0">
                <a:solidFill>
                  <a:srgbClr val="FF0000"/>
                </a:solidFill>
              </a:rPr>
              <a:t>&gt;  N &lt;- </a:t>
            </a:r>
            <a:r>
              <a:rPr lang="en-US" dirty="0" err="1">
                <a:solidFill>
                  <a:srgbClr val="FF0000"/>
                </a:solidFill>
              </a:rPr>
              <a:t>probspace</a:t>
            </a:r>
            <a:r>
              <a:rPr lang="en-US" dirty="0">
                <a:solidFill>
                  <a:srgbClr val="FF0000"/>
                </a:solidFill>
              </a:rPr>
              <a:t>(M)</a:t>
            </a:r>
          </a:p>
          <a:p>
            <a:pPr algn="l"/>
            <a:r>
              <a:rPr lang="en-US" dirty="0">
                <a:solidFill>
                  <a:srgbClr val="FF0000"/>
                </a:solidFill>
              </a:rPr>
              <a:t>&gt; Prob(N, </a:t>
            </a:r>
            <a:r>
              <a:rPr lang="en-US" dirty="0" err="1">
                <a:solidFill>
                  <a:srgbClr val="FF0000"/>
                </a:solidFill>
              </a:rPr>
              <a:t>isrep</a:t>
            </a:r>
            <a:r>
              <a:rPr lang="en-US" dirty="0">
                <a:solidFill>
                  <a:srgbClr val="FF0000"/>
                </a:solidFill>
              </a:rPr>
              <a:t>(N, "red", 3))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[1] 0.2916667</a:t>
            </a:r>
          </a:p>
          <a:p>
            <a:pPr algn="l"/>
            <a:r>
              <a:rPr lang="en-US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30CD26-DBDF-C2BA-AFF8-FD772BE557C3}"/>
              </a:ext>
            </a:extLst>
          </p:cNvPr>
          <p:cNvSpPr txBox="1"/>
          <p:nvPr/>
        </p:nvSpPr>
        <p:spPr>
          <a:xfrm>
            <a:off x="570296" y="5332198"/>
            <a:ext cx="60976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0" i="0" u="none" strike="noStrike" baseline="0" dirty="0">
                <a:latin typeface="Times-Roman"/>
              </a:rPr>
              <a:t>What is the probability of getting two </a:t>
            </a:r>
            <a:r>
              <a:rPr lang="en-US" sz="2400" b="0" i="0" u="none" strike="noStrike" baseline="0" dirty="0">
                <a:latin typeface="t1xtt"/>
              </a:rPr>
              <a:t>"</a:t>
            </a:r>
            <a:r>
              <a:rPr lang="en-US" sz="2400" b="0" i="0" u="none" strike="noStrike" baseline="0" dirty="0" err="1">
                <a:latin typeface="t1xtt"/>
              </a:rPr>
              <a:t>red"</a:t>
            </a:r>
            <a:r>
              <a:rPr lang="en-US" sz="2400" b="0" i="0" u="none" strike="noStrike" baseline="0" dirty="0" err="1">
                <a:latin typeface="Times-Roman"/>
              </a:rPr>
              <a:t>s</a:t>
            </a:r>
            <a:endParaRPr 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3E0302-9CD8-470A-1448-D8B50483A1E4}"/>
              </a:ext>
            </a:extLst>
          </p:cNvPr>
          <p:cNvSpPr txBox="1"/>
          <p:nvPr/>
        </p:nvSpPr>
        <p:spPr>
          <a:xfrm>
            <a:off x="642487" y="5883304"/>
            <a:ext cx="6097604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000" dirty="0">
                <a:solidFill>
                  <a:srgbClr val="FF0000"/>
                </a:solidFill>
              </a:rPr>
              <a:t>&gt; Prob(N, </a:t>
            </a:r>
            <a:r>
              <a:rPr lang="en-US" sz="2000" dirty="0" err="1">
                <a:solidFill>
                  <a:srgbClr val="FF0000"/>
                </a:solidFill>
              </a:rPr>
              <a:t>isrep</a:t>
            </a:r>
            <a:r>
              <a:rPr lang="en-US" sz="2000" dirty="0">
                <a:solidFill>
                  <a:srgbClr val="FF0000"/>
                </a:solidFill>
              </a:rPr>
              <a:t>(N, "red", 2))</a:t>
            </a:r>
          </a:p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[1] 0.525</a:t>
            </a:r>
          </a:p>
        </p:txBody>
      </p:sp>
    </p:spTree>
    <p:extLst>
      <p:ext uri="{BB962C8B-B14F-4D97-AF65-F5344CB8AC3E}">
        <p14:creationId xmlns:p14="http://schemas.microsoft.com/office/powerpoint/2010/main" val="34589327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8FB18-7001-7FF6-83D1-CED639ACC4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79CD37C6-1D13-7CC5-1256-D66DFA0E1F1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4698F2B0-8771-C330-232F-EDABE81B1188}"/>
              </a:ext>
            </a:extLst>
          </p:cNvPr>
          <p:cNvSpPr/>
          <p:nvPr/>
        </p:nvSpPr>
        <p:spPr>
          <a:xfrm>
            <a:off x="562736" y="570508"/>
            <a:ext cx="4192144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Independent Event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E8CD38-4FF1-5950-5372-7D6B5E2E6F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518" y="2032801"/>
            <a:ext cx="9095874" cy="3789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3671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692B4A-A9F4-7B75-1EC1-D4A6031E0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35C264E7-E8FF-70FF-36CD-F4F70C06109A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127;p4">
            <a:extLst>
              <a:ext uri="{FF2B5EF4-FFF2-40B4-BE49-F238E27FC236}">
                <a16:creationId xmlns:a16="http://schemas.microsoft.com/office/drawing/2014/main" id="{76289923-8A19-3C4D-DF69-A2F527A89922}"/>
              </a:ext>
            </a:extLst>
          </p:cNvPr>
          <p:cNvSpPr/>
          <p:nvPr/>
        </p:nvSpPr>
        <p:spPr>
          <a:xfrm>
            <a:off x="562736" y="570508"/>
            <a:ext cx="4192144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Independent Event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754313-F0D8-DA79-F13F-41D434C1A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737" y="1978765"/>
            <a:ext cx="5967756" cy="16423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026F89-F2F3-4DCB-A382-E89C506927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636" y="3915552"/>
            <a:ext cx="8368228" cy="2350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4336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44499C-74B7-BAD4-09A4-F43177D210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08284597-F077-C9BF-B529-D110F4409B78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3A676504-D71C-3ED6-4D21-2FF2D3F26C38}"/>
              </a:ext>
            </a:extLst>
          </p:cNvPr>
          <p:cNvSpPr/>
          <p:nvPr/>
        </p:nvSpPr>
        <p:spPr>
          <a:xfrm>
            <a:off x="562736" y="570508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A6DFE2-ED3F-B6FF-6C13-59C8B477BAA5}"/>
              </a:ext>
            </a:extLst>
          </p:cNvPr>
          <p:cNvSpPr txBox="1"/>
          <p:nvPr/>
        </p:nvSpPr>
        <p:spPr>
          <a:xfrm>
            <a:off x="671362" y="1801338"/>
            <a:ext cx="899240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000" b="1" i="0" u="none" strike="noStrike" baseline="0">
                <a:latin typeface="Times-Bold"/>
              </a:rPr>
              <a:t>Example 4.41. </a:t>
            </a:r>
            <a:r>
              <a:rPr lang="en-US" sz="2000" b="0" i="0" u="none" strike="noStrike" baseline="0">
                <a:latin typeface="Times-Roman"/>
              </a:rPr>
              <a:t>Toss ten coins. What is the probability of observing at least one Head?</a:t>
            </a:r>
            <a:endParaRPr lang="en-US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1CF135-2441-EE41-522F-A552FB3EA8A0}"/>
              </a:ext>
            </a:extLst>
          </p:cNvPr>
          <p:cNvSpPr txBox="1"/>
          <p:nvPr/>
        </p:nvSpPr>
        <p:spPr>
          <a:xfrm>
            <a:off x="791677" y="2519453"/>
            <a:ext cx="60976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dirty="0">
                <a:solidFill>
                  <a:srgbClr val="FF0000"/>
                </a:solidFill>
              </a:rPr>
              <a:t>&gt;  S &lt;- </a:t>
            </a:r>
            <a:r>
              <a:rPr lang="en-US" dirty="0" err="1">
                <a:solidFill>
                  <a:srgbClr val="FF0000"/>
                </a:solidFill>
              </a:rPr>
              <a:t>tosscoin</a:t>
            </a:r>
            <a:r>
              <a:rPr lang="en-US" dirty="0">
                <a:solidFill>
                  <a:srgbClr val="FF0000"/>
                </a:solidFill>
              </a:rPr>
              <a:t>(10, </a:t>
            </a:r>
            <a:r>
              <a:rPr lang="en-US" dirty="0" err="1">
                <a:solidFill>
                  <a:srgbClr val="FF0000"/>
                </a:solidFill>
              </a:rPr>
              <a:t>makespace</a:t>
            </a:r>
            <a:r>
              <a:rPr lang="en-US" dirty="0">
                <a:solidFill>
                  <a:srgbClr val="FF0000"/>
                </a:solidFill>
              </a:rPr>
              <a:t> = TRUE)</a:t>
            </a:r>
          </a:p>
          <a:p>
            <a:pPr algn="l"/>
            <a:r>
              <a:rPr lang="en-US" dirty="0">
                <a:solidFill>
                  <a:srgbClr val="FF0000"/>
                </a:solidFill>
              </a:rPr>
              <a:t>&gt;  A &lt;- subset(S, </a:t>
            </a:r>
            <a:r>
              <a:rPr lang="en-US" dirty="0" err="1">
                <a:solidFill>
                  <a:srgbClr val="FF0000"/>
                </a:solidFill>
              </a:rPr>
              <a:t>isrep</a:t>
            </a:r>
            <a:r>
              <a:rPr lang="en-US" dirty="0">
                <a:solidFill>
                  <a:srgbClr val="FF0000"/>
                </a:solidFill>
              </a:rPr>
              <a:t>(S, </a:t>
            </a:r>
            <a:r>
              <a:rPr lang="en-US" dirty="0" err="1">
                <a:solidFill>
                  <a:srgbClr val="FF0000"/>
                </a:solidFill>
              </a:rPr>
              <a:t>vals</a:t>
            </a:r>
            <a:r>
              <a:rPr lang="en-US" dirty="0">
                <a:solidFill>
                  <a:srgbClr val="FF0000"/>
                </a:solidFill>
              </a:rPr>
              <a:t> = "T", </a:t>
            </a:r>
            <a:r>
              <a:rPr lang="en-US" dirty="0" err="1">
                <a:solidFill>
                  <a:srgbClr val="FF0000"/>
                </a:solidFill>
              </a:rPr>
              <a:t>nrep</a:t>
            </a:r>
            <a:r>
              <a:rPr lang="en-US" dirty="0">
                <a:solidFill>
                  <a:srgbClr val="FF0000"/>
                </a:solidFill>
              </a:rPr>
              <a:t> = 10))</a:t>
            </a:r>
          </a:p>
          <a:p>
            <a:pPr algn="l"/>
            <a:r>
              <a:rPr lang="en-US" dirty="0">
                <a:solidFill>
                  <a:srgbClr val="FF0000"/>
                </a:solidFill>
              </a:rPr>
              <a:t>&gt;  1 - Prob(A)</a:t>
            </a:r>
          </a:p>
          <a:p>
            <a:pPr algn="l"/>
            <a:r>
              <a:rPr lang="en-US" dirty="0">
                <a:solidFill>
                  <a:srgbClr val="0070C0"/>
                </a:solidFill>
              </a:rPr>
              <a:t>[1] 0.9990234</a:t>
            </a:r>
          </a:p>
        </p:txBody>
      </p:sp>
    </p:spTree>
    <p:extLst>
      <p:ext uri="{BB962C8B-B14F-4D97-AF65-F5344CB8AC3E}">
        <p14:creationId xmlns:p14="http://schemas.microsoft.com/office/powerpoint/2010/main" val="38565650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AF7E80-E864-9400-8B3A-5F813DE05D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C6F233D0-BB9D-76FB-5E7C-AFC344E3D09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BCB575EB-3341-EE96-ED46-B72D23CDB439}"/>
              </a:ext>
            </a:extLst>
          </p:cNvPr>
          <p:cNvSpPr/>
          <p:nvPr/>
        </p:nvSpPr>
        <p:spPr>
          <a:xfrm>
            <a:off x="562736" y="570508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Bayes’ Rule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BA13C0-686B-B999-84D9-7F9971639D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" y="1984841"/>
            <a:ext cx="8732787" cy="3886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8953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5CA56-318D-29F5-DA17-1B539C7A59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F3A26C42-D7F7-C882-F61F-DF60ED2AF2D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BCCDF1-DE66-A2CC-B814-01EF6D8492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242" y="1628649"/>
            <a:ext cx="8499107" cy="4509679"/>
          </a:xfrm>
          <a:prstGeom prst="rect">
            <a:avLst/>
          </a:prstGeom>
        </p:spPr>
      </p:pic>
      <p:sp>
        <p:nvSpPr>
          <p:cNvPr id="4" name="Google Shape;127;p4">
            <a:extLst>
              <a:ext uri="{FF2B5EF4-FFF2-40B4-BE49-F238E27FC236}">
                <a16:creationId xmlns:a16="http://schemas.microsoft.com/office/drawing/2014/main" id="{17E5D65F-A188-29D6-1D50-8953FD84D485}"/>
              </a:ext>
            </a:extLst>
          </p:cNvPr>
          <p:cNvSpPr/>
          <p:nvPr/>
        </p:nvSpPr>
        <p:spPr>
          <a:xfrm>
            <a:off x="638134" y="466609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Bayes’ Rule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921F48F-F401-9BAD-54FF-DDCDABA65F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9478" y="5414545"/>
            <a:ext cx="3172746" cy="723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4091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CFF804-686A-150E-E971-5F8AA8EF20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A93F495F-4A9C-4E1F-A975-79E94AEEC922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127;p4">
            <a:extLst>
              <a:ext uri="{FF2B5EF4-FFF2-40B4-BE49-F238E27FC236}">
                <a16:creationId xmlns:a16="http://schemas.microsoft.com/office/drawing/2014/main" id="{36AAAC76-C02A-485A-90B8-1F305B88E562}"/>
              </a:ext>
            </a:extLst>
          </p:cNvPr>
          <p:cNvSpPr/>
          <p:nvPr/>
        </p:nvSpPr>
        <p:spPr>
          <a:xfrm>
            <a:off x="474505" y="190091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Bayes’ Rule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BA59F7-F071-395F-B4BF-0D5FCB69B3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136" y="2709987"/>
            <a:ext cx="7153317" cy="342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4191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F61B26-F932-F204-C164-990EDE905B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27156322-8212-C583-EBC9-161839C7798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EA4A5B3A-E64D-40F7-6090-F612E5A77844}"/>
              </a:ext>
            </a:extLst>
          </p:cNvPr>
          <p:cNvSpPr/>
          <p:nvPr/>
        </p:nvSpPr>
        <p:spPr>
          <a:xfrm>
            <a:off x="562736" y="570508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3F3EF2-63E3-96F5-0496-5A04C174B0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528" y="2317830"/>
            <a:ext cx="7105191" cy="385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6793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862E7C-FD38-6244-0D73-6FC47025B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26;p4">
            <a:extLst>
              <a:ext uri="{FF2B5EF4-FFF2-40B4-BE49-F238E27FC236}">
                <a16:creationId xmlns:a16="http://schemas.microsoft.com/office/drawing/2014/main" id="{D999B7A9-B4E9-4373-9763-D2125D272062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86349" y="190091"/>
            <a:ext cx="2664296" cy="129324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27;p4">
            <a:extLst>
              <a:ext uri="{FF2B5EF4-FFF2-40B4-BE49-F238E27FC236}">
                <a16:creationId xmlns:a16="http://schemas.microsoft.com/office/drawing/2014/main" id="{89E37260-402B-CFEB-FC69-3E4A6B1E9858}"/>
              </a:ext>
            </a:extLst>
          </p:cNvPr>
          <p:cNvSpPr/>
          <p:nvPr/>
        </p:nvSpPr>
        <p:spPr>
          <a:xfrm>
            <a:off x="562736" y="570508"/>
            <a:ext cx="3277743" cy="1008112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l" rtl="0">
              <a:buClr>
                <a:srgbClr val="000000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do it in R </a:t>
            </a:r>
            <a:endParaRPr sz="32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2B3536-565D-FA6C-278C-2FCFBBC56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91" y="1716612"/>
            <a:ext cx="9887734" cy="10081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E48F609-6FC5-A4F4-8BBC-B377B349A8FF}"/>
              </a:ext>
            </a:extLst>
          </p:cNvPr>
          <p:cNvSpPr txBox="1"/>
          <p:nvPr/>
        </p:nvSpPr>
        <p:spPr>
          <a:xfrm>
            <a:off x="562736" y="3122133"/>
            <a:ext cx="609760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dirty="0">
                <a:solidFill>
                  <a:srgbClr val="FF0000"/>
                </a:solidFill>
              </a:rPr>
              <a:t>&gt;  prior &lt;- c(0.6, 0.3, 0.1)</a:t>
            </a:r>
          </a:p>
          <a:p>
            <a:pPr algn="l"/>
            <a:r>
              <a:rPr lang="en-US" sz="2400" dirty="0">
                <a:solidFill>
                  <a:srgbClr val="FF0000"/>
                </a:solidFill>
              </a:rPr>
              <a:t>&gt;  like &lt;- c(0.003, 0.007, 0.01)</a:t>
            </a:r>
          </a:p>
          <a:p>
            <a:pPr algn="l"/>
            <a:r>
              <a:rPr lang="en-US" sz="2400" dirty="0">
                <a:solidFill>
                  <a:srgbClr val="FF0000"/>
                </a:solidFill>
              </a:rPr>
              <a:t>&gt;  post &lt;- prior * like</a:t>
            </a:r>
          </a:p>
          <a:p>
            <a:pPr algn="l"/>
            <a:r>
              <a:rPr lang="en-US" sz="2400" dirty="0">
                <a:solidFill>
                  <a:srgbClr val="FF0000"/>
                </a:solidFill>
              </a:rPr>
              <a:t>&gt;  post/sum(post)</a:t>
            </a:r>
          </a:p>
          <a:p>
            <a:pPr algn="l"/>
            <a:r>
              <a:rPr lang="en-US" sz="2400" dirty="0"/>
              <a:t>[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</a:rPr>
              <a:t>1] 0.3673469 0.4285714 0.2040816</a:t>
            </a:r>
          </a:p>
          <a:p>
            <a:pPr algn="l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183163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6B34FFA-26C2-4051-D28C-10EC8CA091E9}"/>
              </a:ext>
            </a:extLst>
          </p:cNvPr>
          <p:cNvSpPr txBox="1"/>
          <p:nvPr/>
        </p:nvSpPr>
        <p:spPr>
          <a:xfrm>
            <a:off x="959005" y="1929161"/>
            <a:ext cx="959004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 rtl="0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Ex1.1, </a:t>
            </a:r>
            <a:r>
              <a:rPr lang="en-US" sz="3200" dirty="0"/>
              <a:t>Page 10:  </a:t>
            </a:r>
            <a:r>
              <a:rPr lang="en-US" sz="3200" dirty="0">
                <a:solidFill>
                  <a:srgbClr val="40BB77"/>
                </a:solidFill>
              </a:rPr>
              <a:t>1.1-1, 1.1-3, 1.1-5, 1.1-11</a:t>
            </a:r>
          </a:p>
          <a:p>
            <a:pPr marL="457200" indent="-457200" algn="l" rtl="0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Ex1.3, </a:t>
            </a:r>
            <a:r>
              <a:rPr lang="en-US" sz="3200" dirty="0"/>
              <a:t>Page 27: </a:t>
            </a:r>
            <a:r>
              <a:rPr lang="en-US" sz="3200" dirty="0">
                <a:solidFill>
                  <a:srgbClr val="40BB77"/>
                </a:solidFill>
              </a:rPr>
              <a:t>1.3-1, 1.3-3</a:t>
            </a:r>
          </a:p>
          <a:p>
            <a:pPr marL="457200" indent="-457200" algn="l" rtl="0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Ex1.4, </a:t>
            </a:r>
            <a:r>
              <a:rPr lang="en-US" sz="3200" dirty="0"/>
              <a:t>Page 33: </a:t>
            </a:r>
            <a:r>
              <a:rPr lang="en-US" sz="3200" dirty="0">
                <a:solidFill>
                  <a:srgbClr val="40BB77"/>
                </a:solidFill>
              </a:rPr>
              <a:t>1.4-1, 1.4-3, 1.4-5, 1.4-7</a:t>
            </a:r>
          </a:p>
          <a:p>
            <a:pPr algn="l"/>
            <a:endParaRPr lang="en-US" sz="3200" dirty="0"/>
          </a:p>
        </p:txBody>
      </p:sp>
      <p:sp>
        <p:nvSpPr>
          <p:cNvPr id="4" name="Google Shape;536;p55">
            <a:extLst>
              <a:ext uri="{FF2B5EF4-FFF2-40B4-BE49-F238E27FC236}">
                <a16:creationId xmlns:a16="http://schemas.microsoft.com/office/drawing/2014/main" id="{E918E00E-C472-8B09-641D-39635EC42E7F}"/>
              </a:ext>
            </a:extLst>
          </p:cNvPr>
          <p:cNvSpPr/>
          <p:nvPr/>
        </p:nvSpPr>
        <p:spPr>
          <a:xfrm>
            <a:off x="4123368" y="290240"/>
            <a:ext cx="6120680" cy="1296144"/>
          </a:xfrm>
          <a:prstGeom prst="roundRect">
            <a:avLst>
              <a:gd name="adj" fmla="val 16667"/>
            </a:avLst>
          </a:prstGeom>
          <a:solidFill>
            <a:srgbClr val="007580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lang="en-US" sz="2800" b="1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Homework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97598972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نسق Office">
  <a:themeElements>
    <a:clrScheme name="PNU">
      <a:dk1>
        <a:srgbClr val="000000"/>
      </a:dk1>
      <a:lt1>
        <a:srgbClr val="FFFFFF"/>
      </a:lt1>
      <a:dk2>
        <a:srgbClr val="02747F"/>
      </a:dk2>
      <a:lt2>
        <a:srgbClr val="E7E6E6"/>
      </a:lt2>
      <a:accent1>
        <a:srgbClr val="4BA586"/>
      </a:accent1>
      <a:accent2>
        <a:srgbClr val="8C86C0"/>
      </a:accent2>
      <a:accent3>
        <a:srgbClr val="3EBA77"/>
      </a:accent3>
      <a:accent4>
        <a:srgbClr val="00A8CF"/>
      </a:accent4>
      <a:accent5>
        <a:srgbClr val="5B9BD5"/>
      </a:accent5>
      <a:accent6>
        <a:srgbClr val="70AD47"/>
      </a:accent6>
      <a:hlink>
        <a:srgbClr val="048FB3"/>
      </a:hlink>
      <a:folHlink>
        <a:srgbClr val="A9A1E8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6036</TotalTime>
  <Words>981</Words>
  <Application>Microsoft Office PowerPoint</Application>
  <PresentationFormat>شاشة عريضة</PresentationFormat>
  <Paragraphs>132</Paragraphs>
  <Slides>32</Slides>
  <Notes>6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12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32</vt:i4>
      </vt:variant>
    </vt:vector>
  </HeadingPairs>
  <TitlesOfParts>
    <vt:vector size="45" baseType="lpstr">
      <vt:lpstr>Arial</vt:lpstr>
      <vt:lpstr>Calibri</vt:lpstr>
      <vt:lpstr>PNU Medium</vt:lpstr>
      <vt:lpstr>Roboto</vt:lpstr>
      <vt:lpstr>Sakkal Majalla</vt:lpstr>
      <vt:lpstr>SourceSansPro-Regular</vt:lpstr>
      <vt:lpstr>t1xtt</vt:lpstr>
      <vt:lpstr>Times New Roman</vt:lpstr>
      <vt:lpstr>Times-Bold</vt:lpstr>
      <vt:lpstr>Times-Roman</vt:lpstr>
      <vt:lpstr>Traditional Arabic</vt:lpstr>
      <vt:lpstr>Wingdings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معرض مشاريع التخرج كلية التصاميم والفنون</dc:creator>
  <cp:lastModifiedBy>Omalsad Hamood. Odhah</cp:lastModifiedBy>
  <cp:revision>44</cp:revision>
  <dcterms:created xsi:type="dcterms:W3CDTF">2019-09-30T10:24:54Z</dcterms:created>
  <dcterms:modified xsi:type="dcterms:W3CDTF">2026-01-18T08:43:31Z</dcterms:modified>
</cp:coreProperties>
</file>