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4"/>
  </p:sldMasterIdLst>
  <p:notesMasterIdLst>
    <p:notesMasterId r:id="rId54"/>
  </p:notesMasterIdLst>
  <p:sldIdLst>
    <p:sldId id="323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64" r:id="rId14"/>
    <p:sldId id="334" r:id="rId15"/>
    <p:sldId id="335" r:id="rId16"/>
    <p:sldId id="336" r:id="rId17"/>
    <p:sldId id="337" r:id="rId18"/>
    <p:sldId id="338" r:id="rId19"/>
    <p:sldId id="339" r:id="rId20"/>
    <p:sldId id="381" r:id="rId21"/>
    <p:sldId id="341" r:id="rId22"/>
    <p:sldId id="342" r:id="rId23"/>
    <p:sldId id="343" r:id="rId24"/>
    <p:sldId id="344" r:id="rId25"/>
    <p:sldId id="345" r:id="rId26"/>
    <p:sldId id="346" r:id="rId27"/>
    <p:sldId id="347" r:id="rId28"/>
    <p:sldId id="357" r:id="rId29"/>
    <p:sldId id="348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  <p:sldId id="360" r:id="rId39"/>
    <p:sldId id="365" r:id="rId40"/>
    <p:sldId id="366" r:id="rId41"/>
    <p:sldId id="370" r:id="rId42"/>
    <p:sldId id="368" r:id="rId43"/>
    <p:sldId id="369" r:id="rId44"/>
    <p:sldId id="371" r:id="rId45"/>
    <p:sldId id="372" r:id="rId46"/>
    <p:sldId id="373" r:id="rId47"/>
    <p:sldId id="374" r:id="rId48"/>
    <p:sldId id="375" r:id="rId49"/>
    <p:sldId id="376" r:id="rId50"/>
    <p:sldId id="378" r:id="rId51"/>
    <p:sldId id="379" r:id="rId52"/>
    <p:sldId id="380" r:id="rId53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FDCD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F81EA5-F453-45B4-9616-73EF906118D8}" v="177" dt="2026-02-08T19:51:22.9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61" autoAdjust="0"/>
    <p:restoredTop sz="94660"/>
  </p:normalViewPr>
  <p:slideViewPr>
    <p:cSldViewPr>
      <p:cViewPr varScale="1">
        <p:scale>
          <a:sx n="62" d="100"/>
          <a:sy n="62" d="100"/>
        </p:scale>
        <p:origin x="1408" y="2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ssan Alsedran" userId="307dfc09fb201d90" providerId="LiveId" clId="{60F63C9C-19F8-4993-BECB-7F0FD0F64008}"/>
    <pc:docChg chg="undo custSel addSld delSld modSld">
      <pc:chgData name="Hassan Alsedran" userId="307dfc09fb201d90" providerId="LiveId" clId="{60F63C9C-19F8-4993-BECB-7F0FD0F64008}" dt="2026-02-08T19:53:13.115" v="946" actId="47"/>
      <pc:docMkLst>
        <pc:docMk/>
      </pc:docMkLst>
      <pc:sldChg chg="delSp mod">
        <pc:chgData name="Hassan Alsedran" userId="307dfc09fb201d90" providerId="LiveId" clId="{60F63C9C-19F8-4993-BECB-7F0FD0F64008}" dt="2026-02-08T18:11:34.813" v="41" actId="478"/>
        <pc:sldMkLst>
          <pc:docMk/>
          <pc:sldMk cId="3556077704" sldId="325"/>
        </pc:sldMkLst>
        <pc:grpChg chg="del">
          <ac:chgData name="Hassan Alsedran" userId="307dfc09fb201d90" providerId="LiveId" clId="{60F63C9C-19F8-4993-BECB-7F0FD0F64008}" dt="2026-02-08T18:11:24.479" v="38" actId="478"/>
          <ac:grpSpMkLst>
            <pc:docMk/>
            <pc:sldMk cId="3556077704" sldId="325"/>
            <ac:grpSpMk id="48" creationId="{F858B309-C081-B533-44B4-69764882172B}"/>
          </ac:grpSpMkLst>
        </pc:grpChg>
        <pc:inkChg chg="del">
          <ac:chgData name="Hassan Alsedran" userId="307dfc09fb201d90" providerId="LiveId" clId="{60F63C9C-19F8-4993-BECB-7F0FD0F64008}" dt="2026-02-08T18:11:34.813" v="41" actId="478"/>
          <ac:inkMkLst>
            <pc:docMk/>
            <pc:sldMk cId="3556077704" sldId="325"/>
            <ac:inkMk id="7" creationId="{D0B17332-72A8-2068-B856-6F91CD6FE5BD}"/>
          </ac:inkMkLst>
        </pc:inkChg>
        <pc:inkChg chg="del">
          <ac:chgData name="Hassan Alsedran" userId="307dfc09fb201d90" providerId="LiveId" clId="{60F63C9C-19F8-4993-BECB-7F0FD0F64008}" dt="2026-02-08T18:11:27.909" v="39" actId="478"/>
          <ac:inkMkLst>
            <pc:docMk/>
            <pc:sldMk cId="3556077704" sldId="325"/>
            <ac:inkMk id="42" creationId="{6A30E235-F3D2-CD87-7AFA-36105C04DB33}"/>
          </ac:inkMkLst>
        </pc:inkChg>
        <pc:inkChg chg="del">
          <ac:chgData name="Hassan Alsedran" userId="307dfc09fb201d90" providerId="LiveId" clId="{60F63C9C-19F8-4993-BECB-7F0FD0F64008}" dt="2026-02-08T18:11:30.592" v="40" actId="478"/>
          <ac:inkMkLst>
            <pc:docMk/>
            <pc:sldMk cId="3556077704" sldId="325"/>
            <ac:inkMk id="49" creationId="{647AC1A3-3F43-DEE9-7188-0B3BEA3EBF84}"/>
          </ac:inkMkLst>
        </pc:inkChg>
      </pc:sldChg>
      <pc:sldChg chg="delSp mod">
        <pc:chgData name="Hassan Alsedran" userId="307dfc09fb201d90" providerId="LiveId" clId="{60F63C9C-19F8-4993-BECB-7F0FD0F64008}" dt="2026-02-03T05:01:22.582" v="6" actId="478"/>
        <pc:sldMkLst>
          <pc:docMk/>
          <pc:sldMk cId="3610675076" sldId="336"/>
        </pc:sldMkLst>
      </pc:sldChg>
      <pc:sldChg chg="modSp">
        <pc:chgData name="Hassan Alsedran" userId="307dfc09fb201d90" providerId="LiveId" clId="{60F63C9C-19F8-4993-BECB-7F0FD0F64008}" dt="2026-02-08T19:33:56.241" v="455" actId="20577"/>
        <pc:sldMkLst>
          <pc:docMk/>
          <pc:sldMk cId="2555959948" sldId="338"/>
        </pc:sldMkLst>
        <pc:spChg chg="mod">
          <ac:chgData name="Hassan Alsedran" userId="307dfc09fb201d90" providerId="LiveId" clId="{60F63C9C-19F8-4993-BECB-7F0FD0F64008}" dt="2026-02-08T18:38:44.840" v="42" actId="120"/>
          <ac:spMkLst>
            <pc:docMk/>
            <pc:sldMk cId="2555959948" sldId="338"/>
            <ac:spMk id="15" creationId="{00000000-0000-0000-0000-000000000000}"/>
          </ac:spMkLst>
        </pc:spChg>
        <pc:spChg chg="mod">
          <ac:chgData name="Hassan Alsedran" userId="307dfc09fb201d90" providerId="LiveId" clId="{60F63C9C-19F8-4993-BECB-7F0FD0F64008}" dt="2026-02-08T19:33:56.241" v="455" actId="20577"/>
          <ac:spMkLst>
            <pc:docMk/>
            <pc:sldMk cId="2555959948" sldId="338"/>
            <ac:spMk id="17" creationId="{00000000-0000-0000-0000-000000000000}"/>
          </ac:spMkLst>
        </pc:spChg>
      </pc:sldChg>
      <pc:sldChg chg="modSp del mod modAnim">
        <pc:chgData name="Hassan Alsedran" userId="307dfc09fb201d90" providerId="LiveId" clId="{60F63C9C-19F8-4993-BECB-7F0FD0F64008}" dt="2026-02-08T19:53:13.115" v="946" actId="47"/>
        <pc:sldMkLst>
          <pc:docMk/>
          <pc:sldMk cId="2679248989" sldId="340"/>
        </pc:sldMkLst>
        <pc:spChg chg="mod">
          <ac:chgData name="Hassan Alsedran" userId="307dfc09fb201d90" providerId="LiveId" clId="{60F63C9C-19F8-4993-BECB-7F0FD0F64008}" dt="2026-02-08T18:59:31.237" v="56" actId="20578"/>
          <ac:spMkLst>
            <pc:docMk/>
            <pc:sldMk cId="2679248989" sldId="340"/>
            <ac:spMk id="9" creationId="{00000000-0000-0000-0000-000000000000}"/>
          </ac:spMkLst>
        </pc:spChg>
        <pc:spChg chg="mod">
          <ac:chgData name="Hassan Alsedran" userId="307dfc09fb201d90" providerId="LiveId" clId="{60F63C9C-19F8-4993-BECB-7F0FD0F64008}" dt="2026-02-08T19:00:15.658" v="69" actId="20577"/>
          <ac:spMkLst>
            <pc:docMk/>
            <pc:sldMk cId="2679248989" sldId="340"/>
            <ac:spMk id="14" creationId="{00000000-0000-0000-0000-000000000000}"/>
          </ac:spMkLst>
        </pc:spChg>
        <pc:graphicFrameChg chg="modGraphic">
          <ac:chgData name="Hassan Alsedran" userId="307dfc09fb201d90" providerId="LiveId" clId="{60F63C9C-19F8-4993-BECB-7F0FD0F64008}" dt="2026-02-08T19:02:05.504" v="70" actId="20577"/>
          <ac:graphicFrameMkLst>
            <pc:docMk/>
            <pc:sldMk cId="2679248989" sldId="340"/>
            <ac:graphicFrameMk id="2" creationId="{00000000-0000-0000-0000-000000000000}"/>
          </ac:graphicFrameMkLst>
        </pc:graphicFrameChg>
      </pc:sldChg>
      <pc:sldChg chg="modSp mod">
        <pc:chgData name="Hassan Alsedran" userId="307dfc09fb201d90" providerId="LiveId" clId="{60F63C9C-19F8-4993-BECB-7F0FD0F64008}" dt="2026-02-03T05:04:07.450" v="37" actId="20577"/>
        <pc:sldMkLst>
          <pc:docMk/>
          <pc:sldMk cId="596362293" sldId="379"/>
        </pc:sldMkLst>
        <pc:graphicFrameChg chg="modGraphic">
          <ac:chgData name="Hassan Alsedran" userId="307dfc09fb201d90" providerId="LiveId" clId="{60F63C9C-19F8-4993-BECB-7F0FD0F64008}" dt="2026-02-03T05:04:07.450" v="37" actId="20577"/>
          <ac:graphicFrameMkLst>
            <pc:docMk/>
            <pc:sldMk cId="596362293" sldId="379"/>
            <ac:graphicFrameMk id="6" creationId="{00000000-0000-0000-0000-000000000000}"/>
          </ac:graphicFrameMkLst>
        </pc:graphicFrameChg>
      </pc:sldChg>
      <pc:sldChg chg="addSp delSp modSp new mod modAnim">
        <pc:chgData name="Hassan Alsedran" userId="307dfc09fb201d90" providerId="LiveId" clId="{60F63C9C-19F8-4993-BECB-7F0FD0F64008}" dt="2026-02-08T19:53:00.012" v="945" actId="20577"/>
        <pc:sldMkLst>
          <pc:docMk/>
          <pc:sldMk cId="1061384867" sldId="381"/>
        </pc:sldMkLst>
        <pc:spChg chg="add mod">
          <ac:chgData name="Hassan Alsedran" userId="307dfc09fb201d90" providerId="LiveId" clId="{60F63C9C-19F8-4993-BECB-7F0FD0F64008}" dt="2026-02-08T19:49:30.467" v="849" actId="1076"/>
          <ac:spMkLst>
            <pc:docMk/>
            <pc:sldMk cId="1061384867" sldId="381"/>
            <ac:spMk id="3" creationId="{ECFC4540-0D17-1F78-E448-2CE28AEEF201}"/>
          </ac:spMkLst>
        </pc:spChg>
        <pc:spChg chg="add del">
          <ac:chgData name="Hassan Alsedran" userId="307dfc09fb201d90" providerId="LiveId" clId="{60F63C9C-19F8-4993-BECB-7F0FD0F64008}" dt="2026-02-08T19:21:13.177" v="268" actId="11529"/>
          <ac:spMkLst>
            <pc:docMk/>
            <pc:sldMk cId="1061384867" sldId="381"/>
            <ac:spMk id="4" creationId="{386E01D2-EE4A-3F50-1AEB-9E6316F3DBA4}"/>
          </ac:spMkLst>
        </pc:spChg>
        <pc:spChg chg="add del mod">
          <ac:chgData name="Hassan Alsedran" userId="307dfc09fb201d90" providerId="LiveId" clId="{60F63C9C-19F8-4993-BECB-7F0FD0F64008}" dt="2026-02-08T19:22:13.132" v="272" actId="11529"/>
          <ac:spMkLst>
            <pc:docMk/>
            <pc:sldMk cId="1061384867" sldId="381"/>
            <ac:spMk id="5" creationId="{DFC1DD78-FA2C-AD5F-36FA-A2B68878E32D}"/>
          </ac:spMkLst>
        </pc:spChg>
        <pc:spChg chg="add mod">
          <ac:chgData name="Hassan Alsedran" userId="307dfc09fb201d90" providerId="LiveId" clId="{60F63C9C-19F8-4993-BECB-7F0FD0F64008}" dt="2026-02-08T19:49:50.989" v="851" actId="14100"/>
          <ac:spMkLst>
            <pc:docMk/>
            <pc:sldMk cId="1061384867" sldId="381"/>
            <ac:spMk id="15" creationId="{0740563C-C349-6FBE-D8C5-89B8E63C2F2C}"/>
          </ac:spMkLst>
        </pc:spChg>
        <pc:spChg chg="add mod">
          <ac:chgData name="Hassan Alsedran" userId="307dfc09fb201d90" providerId="LiveId" clId="{60F63C9C-19F8-4993-BECB-7F0FD0F64008}" dt="2026-02-08T19:50:04.229" v="853" actId="14100"/>
          <ac:spMkLst>
            <pc:docMk/>
            <pc:sldMk cId="1061384867" sldId="381"/>
            <ac:spMk id="16" creationId="{7A697CF8-784D-4402-E7CF-B10E1D98C106}"/>
          </ac:spMkLst>
        </pc:spChg>
        <pc:spChg chg="add mod">
          <ac:chgData name="Hassan Alsedran" userId="307dfc09fb201d90" providerId="LiveId" clId="{60F63C9C-19F8-4993-BECB-7F0FD0F64008}" dt="2026-02-08T19:50:16.728" v="855" actId="1076"/>
          <ac:spMkLst>
            <pc:docMk/>
            <pc:sldMk cId="1061384867" sldId="381"/>
            <ac:spMk id="17" creationId="{3D2D2A9D-A7B8-722F-2426-267F8FDD96DF}"/>
          </ac:spMkLst>
        </pc:spChg>
        <pc:spChg chg="add mod">
          <ac:chgData name="Hassan Alsedran" userId="307dfc09fb201d90" providerId="LiveId" clId="{60F63C9C-19F8-4993-BECB-7F0FD0F64008}" dt="2026-02-08T19:50:26.752" v="856" actId="1076"/>
          <ac:spMkLst>
            <pc:docMk/>
            <pc:sldMk cId="1061384867" sldId="381"/>
            <ac:spMk id="18" creationId="{37959D6A-4D44-6807-1ACD-A9ED0F5F6DDD}"/>
          </ac:spMkLst>
        </pc:spChg>
        <pc:spChg chg="add del mod">
          <ac:chgData name="Hassan Alsedran" userId="307dfc09fb201d90" providerId="LiveId" clId="{60F63C9C-19F8-4993-BECB-7F0FD0F64008}" dt="2026-02-08T19:34:38.725" v="459" actId="478"/>
          <ac:spMkLst>
            <pc:docMk/>
            <pc:sldMk cId="1061384867" sldId="381"/>
            <ac:spMk id="19" creationId="{2D471269-4C74-1922-020D-B4B405E744D3}"/>
          </ac:spMkLst>
        </pc:spChg>
        <pc:spChg chg="add del mod">
          <ac:chgData name="Hassan Alsedran" userId="307dfc09fb201d90" providerId="LiveId" clId="{60F63C9C-19F8-4993-BECB-7F0FD0F64008}" dt="2026-02-08T19:51:19.196" v="865" actId="478"/>
          <ac:spMkLst>
            <pc:docMk/>
            <pc:sldMk cId="1061384867" sldId="381"/>
            <ac:spMk id="20" creationId="{41F84268-E495-1524-12E7-981228F717D0}"/>
          </ac:spMkLst>
        </pc:spChg>
        <pc:spChg chg="add mod">
          <ac:chgData name="Hassan Alsedran" userId="307dfc09fb201d90" providerId="LiveId" clId="{60F63C9C-19F8-4993-BECB-7F0FD0F64008}" dt="2026-02-08T19:53:00.012" v="945" actId="20577"/>
          <ac:spMkLst>
            <pc:docMk/>
            <pc:sldMk cId="1061384867" sldId="381"/>
            <ac:spMk id="21" creationId="{79EB05E8-367F-7E55-47FE-057E9123FF28}"/>
          </ac:spMkLst>
        </pc:spChg>
        <pc:grpChg chg="add mod">
          <ac:chgData name="Hassan Alsedran" userId="307dfc09fb201d90" providerId="LiveId" clId="{60F63C9C-19F8-4993-BECB-7F0FD0F64008}" dt="2026-02-08T19:46:07.260" v="690" actId="14100"/>
          <ac:grpSpMkLst>
            <pc:docMk/>
            <pc:sldMk cId="1061384867" sldId="381"/>
            <ac:grpSpMk id="14" creationId="{3A656B12-CADD-9202-68FE-9416CE17A96C}"/>
          </ac:grpSpMkLst>
        </pc:grpChg>
        <pc:graphicFrameChg chg="add mod modGraphic">
          <ac:chgData name="Hassan Alsedran" userId="307dfc09fb201d90" providerId="LiveId" clId="{60F63C9C-19F8-4993-BECB-7F0FD0F64008}" dt="2026-02-08T19:46:00.648" v="689" actId="14100"/>
          <ac:graphicFrameMkLst>
            <pc:docMk/>
            <pc:sldMk cId="1061384867" sldId="381"/>
            <ac:graphicFrameMk id="2" creationId="{385FB001-7FFA-CAEC-199B-0956E9AAD2EF}"/>
          </ac:graphicFrameMkLst>
        </pc:graphicFrameChg>
        <pc:inkChg chg="add del">
          <ac:chgData name="Hassan Alsedran" userId="307dfc09fb201d90" providerId="LiveId" clId="{60F63C9C-19F8-4993-BECB-7F0FD0F64008}" dt="2026-02-08T19:22:38.921" v="274" actId="9405"/>
          <ac:inkMkLst>
            <pc:docMk/>
            <pc:sldMk cId="1061384867" sldId="381"/>
            <ac:inkMk id="6" creationId="{C231A55F-6098-08F0-AABF-FD3CA8AC882A}"/>
          </ac:inkMkLst>
        </pc:inkChg>
        <pc:inkChg chg="add del">
          <ac:chgData name="Hassan Alsedran" userId="307dfc09fb201d90" providerId="LiveId" clId="{60F63C9C-19F8-4993-BECB-7F0FD0F64008}" dt="2026-02-08T19:22:53.533" v="276" actId="9405"/>
          <ac:inkMkLst>
            <pc:docMk/>
            <pc:sldMk cId="1061384867" sldId="381"/>
            <ac:inkMk id="7" creationId="{C79C6AC0-32BE-EBE4-3CCA-CA1DDE51E186}"/>
          </ac:inkMkLst>
        </pc:inkChg>
        <pc:cxnChg chg="add mod">
          <ac:chgData name="Hassan Alsedran" userId="307dfc09fb201d90" providerId="LiveId" clId="{60F63C9C-19F8-4993-BECB-7F0FD0F64008}" dt="2026-02-08T19:24:59.486" v="287" actId="13822"/>
          <ac:cxnSpMkLst>
            <pc:docMk/>
            <pc:sldMk cId="1061384867" sldId="381"/>
            <ac:cxnSpMk id="9" creationId="{8893B673-4243-079D-EA2D-DEB43FC50CAB}"/>
          </ac:cxnSpMkLst>
        </pc:cxnChg>
        <pc:cxnChg chg="add mod">
          <ac:chgData name="Hassan Alsedran" userId="307dfc09fb201d90" providerId="LiveId" clId="{60F63C9C-19F8-4993-BECB-7F0FD0F64008}" dt="2026-02-08T19:25:10.360" v="289" actId="13822"/>
          <ac:cxnSpMkLst>
            <pc:docMk/>
            <pc:sldMk cId="1061384867" sldId="381"/>
            <ac:cxnSpMk id="11" creationId="{20E5EB76-D102-93AD-EE7D-9EDA4D5D7B08}"/>
          </ac:cxnSpMkLst>
        </pc:cxnChg>
        <pc:cxnChg chg="add mod">
          <ac:chgData name="Hassan Alsedran" userId="307dfc09fb201d90" providerId="LiveId" clId="{60F63C9C-19F8-4993-BECB-7F0FD0F64008}" dt="2026-02-08T19:25:03.860" v="288" actId="13822"/>
          <ac:cxnSpMkLst>
            <pc:docMk/>
            <pc:sldMk cId="1061384867" sldId="381"/>
            <ac:cxnSpMk id="12" creationId="{709892EC-17B3-10BB-EA0A-DAB5767F6FC4}"/>
          </ac:cxnSpMkLst>
        </pc:cxnChg>
        <pc:cxnChg chg="add mod">
          <ac:chgData name="Hassan Alsedran" userId="307dfc09fb201d90" providerId="LiveId" clId="{60F63C9C-19F8-4993-BECB-7F0FD0F64008}" dt="2026-02-08T19:25:15.669" v="290" actId="13822"/>
          <ac:cxnSpMkLst>
            <pc:docMk/>
            <pc:sldMk cId="1061384867" sldId="381"/>
            <ac:cxnSpMk id="13" creationId="{9591C861-ACF3-8FCF-A333-4F761A57317A}"/>
          </ac:cxnSpMkLst>
        </pc:cxn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ورقة1!$B$1</c:f>
              <c:strCache>
                <c:ptCount val="1"/>
                <c:pt idx="0">
                  <c:v>عمود1</c:v>
                </c:pt>
              </c:strCache>
            </c:strRef>
          </c:tx>
          <c:invertIfNegative val="0"/>
          <c:cat>
            <c:strRef>
              <c:f>ورقة1!$A$2:$A$5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O</c:v>
                </c:pt>
                <c:pt idx="3">
                  <c:v>AB</c:v>
                </c:pt>
              </c:strCache>
            </c:strRef>
          </c:cat>
          <c:val>
            <c:numRef>
              <c:f>ورقة1!$B$2:$B$5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45-457E-A63E-8A4C5C854D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195008"/>
        <c:axId val="151225856"/>
      </c:barChart>
      <c:catAx>
        <c:axId val="1511950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ar-SA"/>
                  <a:t>فصيلة الدم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crossAx val="151225856"/>
        <c:crosses val="autoZero"/>
        <c:auto val="1"/>
        <c:lblAlgn val="ctr"/>
        <c:lblOffset val="100"/>
        <c:noMultiLvlLbl val="0"/>
      </c:catAx>
      <c:valAx>
        <c:axId val="15122585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ar-SA"/>
                  <a:t>عدد المرضى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51195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B99E90-268E-4F8F-B718-E7517F75F003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colorful1#10" csCatId="colorful" phldr="1"/>
      <dgm:spPr/>
      <dgm:t>
        <a:bodyPr/>
        <a:lstStyle/>
        <a:p>
          <a:pPr rtl="1"/>
          <a:endParaRPr lang="ar-SA"/>
        </a:p>
      </dgm:t>
    </dgm:pt>
    <dgm:pt modelId="{D0E1781F-2C1D-4462-8EA6-581D9C3EC8DF}">
      <dgm:prSet phldrT="[نص]" custT="1"/>
      <dgm:spPr/>
      <dgm:t>
        <a:bodyPr/>
        <a:lstStyle/>
        <a:p>
          <a:pPr rtl="1"/>
          <a:r>
            <a:rPr lang="ar-SA" sz="2000" b="1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منها</a:t>
          </a:r>
        </a:p>
      </dgm:t>
    </dgm:pt>
    <dgm:pt modelId="{271B0F28-2F1B-4D69-94AA-73EADF711909}" type="parTrans" cxnId="{3101670D-9062-4BF3-A0EA-66F3AE20E1DF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4380F051-1978-4F19-9341-26D41A2B96E6}" type="sibTrans" cxnId="{3101670D-9062-4BF3-A0EA-66F3AE20E1DF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8BF6091B-35D2-4CC7-971C-644315030C0D}">
      <dgm:prSet phldrT="[نص]" custT="1"/>
      <dgm:spPr/>
      <dgm:t>
        <a:bodyPr/>
        <a:lstStyle/>
        <a:p>
          <a:pPr rtl="1"/>
          <a:r>
            <a:rPr lang="ar-SA" sz="2000" b="1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المنوال</a:t>
          </a:r>
        </a:p>
      </dgm:t>
    </dgm:pt>
    <dgm:pt modelId="{45F002E2-634B-4CC8-9AA2-98A1935523BD}" type="parTrans" cxnId="{AC3881D2-0C48-4A4B-83A7-147B0B3AE1A6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B79B6FD0-70CC-45DD-9DE6-85AB942DF8EF}" type="sibTrans" cxnId="{AC3881D2-0C48-4A4B-83A7-147B0B3AE1A6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EB66A6E5-A8A9-4B99-B441-A854AF4671A2}">
      <dgm:prSet phldrT="[نص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1"/>
          <a:r>
            <a:rPr lang="ar-SA" sz="2000" b="1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الوسيط</a:t>
          </a:r>
        </a:p>
      </dgm:t>
    </dgm:pt>
    <dgm:pt modelId="{E1448116-04D2-4AC6-A134-F492FCBAC391}" type="parTrans" cxnId="{021C42E0-C675-4402-8D96-16005F5906ED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2C21E542-1D91-451C-969D-7DDB4EB78DB2}" type="sibTrans" cxnId="{021C42E0-C675-4402-8D96-16005F5906ED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D1C96ADC-79B3-4229-9D4C-8A2268ADA092}">
      <dgm:prSet phldrT="[نص]" custT="1"/>
      <dgm:spPr/>
      <dgm:t>
        <a:bodyPr/>
        <a:lstStyle/>
        <a:p>
          <a:pPr rtl="1"/>
          <a:r>
            <a:rPr lang="ar-SA" sz="2000" b="1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الوسط الحسابي</a:t>
          </a:r>
        </a:p>
      </dgm:t>
    </dgm:pt>
    <dgm:pt modelId="{7BB69AAB-D06C-4147-9750-E2A550F09B2C}" type="sibTrans" cxnId="{695C08C4-8E4E-4DCF-8C5B-5671FFD0281A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E30BAB3A-FDCD-4C01-90F2-285FA8799A90}" type="parTrans" cxnId="{695C08C4-8E4E-4DCF-8C5B-5671FFD0281A}">
      <dgm:prSet/>
      <dgm:spPr/>
      <dgm:t>
        <a:bodyPr/>
        <a:lstStyle/>
        <a:p>
          <a:pPr rtl="1"/>
          <a:endParaRPr lang="ar-SA" sz="2000" b="1">
            <a:solidFill>
              <a:schemeClr val="bg2">
                <a:lumMod val="25000"/>
              </a:schemeClr>
            </a:solidFill>
            <a:latin typeface="Hacen Casablanca Heavy" pitchFamily="2" charset="-78"/>
            <a:cs typeface="Hacen Casablanca Heavy" pitchFamily="2" charset="-78"/>
          </a:endParaRPr>
        </a:p>
      </dgm:t>
    </dgm:pt>
    <dgm:pt modelId="{16D099BA-9EAD-48F4-AA7D-777972B014E9}" type="pres">
      <dgm:prSet presAssocID="{89B99E90-268E-4F8F-B718-E7517F75F003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00AD7DF-3602-40D4-A9DD-E6C3F7F5B3DF}" type="pres">
      <dgm:prSet presAssocID="{D0E1781F-2C1D-4462-8EA6-581D9C3EC8DF}" presName="hierRoot1" presStyleCnt="0">
        <dgm:presLayoutVars>
          <dgm:hierBranch val="init"/>
        </dgm:presLayoutVars>
      </dgm:prSet>
      <dgm:spPr/>
    </dgm:pt>
    <dgm:pt modelId="{893BDC9C-02D0-49B6-A78E-43606FB8221F}" type="pres">
      <dgm:prSet presAssocID="{D0E1781F-2C1D-4462-8EA6-581D9C3EC8DF}" presName="rootComposite1" presStyleCnt="0"/>
      <dgm:spPr/>
    </dgm:pt>
    <dgm:pt modelId="{C25FE170-9B02-441B-B53A-1B1542C83945}" type="pres">
      <dgm:prSet presAssocID="{D0E1781F-2C1D-4462-8EA6-581D9C3EC8DF}" presName="rootText1" presStyleLbl="alignAcc1" presStyleIdx="0" presStyleCnt="0">
        <dgm:presLayoutVars>
          <dgm:chPref val="3"/>
        </dgm:presLayoutVars>
      </dgm:prSet>
      <dgm:spPr/>
    </dgm:pt>
    <dgm:pt modelId="{34363187-DA86-400C-80F6-4AFD7865281A}" type="pres">
      <dgm:prSet presAssocID="{D0E1781F-2C1D-4462-8EA6-581D9C3EC8DF}" presName="topArc1" presStyleLbl="parChTrans1D1" presStyleIdx="0" presStyleCnt="8"/>
      <dgm:spPr/>
    </dgm:pt>
    <dgm:pt modelId="{3CCC5700-E892-4651-A18C-9DD6AC952428}" type="pres">
      <dgm:prSet presAssocID="{D0E1781F-2C1D-4462-8EA6-581D9C3EC8DF}" presName="bottomArc1" presStyleLbl="parChTrans1D1" presStyleIdx="1" presStyleCnt="8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</dgm:pt>
    <dgm:pt modelId="{FC627185-38BC-4A53-9B25-E1B042420BF6}" type="pres">
      <dgm:prSet presAssocID="{D0E1781F-2C1D-4462-8EA6-581D9C3EC8DF}" presName="topConnNode1" presStyleLbl="node1" presStyleIdx="0" presStyleCnt="0"/>
      <dgm:spPr/>
    </dgm:pt>
    <dgm:pt modelId="{866D53E2-B3F3-4E2D-94CF-2A23321DBC49}" type="pres">
      <dgm:prSet presAssocID="{D0E1781F-2C1D-4462-8EA6-581D9C3EC8DF}" presName="hierChild2" presStyleCnt="0"/>
      <dgm:spPr/>
    </dgm:pt>
    <dgm:pt modelId="{9F2B8670-234F-4121-84CC-861F33FEA2B7}" type="pres">
      <dgm:prSet presAssocID="{45F002E2-634B-4CC8-9AA2-98A1935523BD}" presName="Name28" presStyleLbl="parChTrans1D2" presStyleIdx="0" presStyleCnt="3"/>
      <dgm:spPr/>
    </dgm:pt>
    <dgm:pt modelId="{74A4BDF1-64DC-4E9D-BA2F-2B055B835725}" type="pres">
      <dgm:prSet presAssocID="{8BF6091B-35D2-4CC7-971C-644315030C0D}" presName="hierRoot2" presStyleCnt="0">
        <dgm:presLayoutVars>
          <dgm:hierBranch val="init"/>
        </dgm:presLayoutVars>
      </dgm:prSet>
      <dgm:spPr/>
    </dgm:pt>
    <dgm:pt modelId="{73DECBF0-320E-4567-9F7F-CE53CB23D400}" type="pres">
      <dgm:prSet presAssocID="{8BF6091B-35D2-4CC7-971C-644315030C0D}" presName="rootComposite2" presStyleCnt="0"/>
      <dgm:spPr/>
    </dgm:pt>
    <dgm:pt modelId="{B58C678B-793A-48E2-8AC8-048643FA49EF}" type="pres">
      <dgm:prSet presAssocID="{8BF6091B-35D2-4CC7-971C-644315030C0D}" presName="rootText2" presStyleLbl="alignAcc1" presStyleIdx="0" presStyleCnt="0">
        <dgm:presLayoutVars>
          <dgm:chPref val="3"/>
        </dgm:presLayoutVars>
      </dgm:prSet>
      <dgm:spPr/>
    </dgm:pt>
    <dgm:pt modelId="{BE493CD5-4F55-4D10-8A82-2C849C50CD99}" type="pres">
      <dgm:prSet presAssocID="{8BF6091B-35D2-4CC7-971C-644315030C0D}" presName="topArc2" presStyleLbl="parChTrans1D1" presStyleIdx="2" presStyleCnt="8"/>
      <dgm:spPr/>
    </dgm:pt>
    <dgm:pt modelId="{F3F56575-D320-46ED-9A20-210E3547D206}" type="pres">
      <dgm:prSet presAssocID="{8BF6091B-35D2-4CC7-971C-644315030C0D}" presName="bottomArc2" presStyleLbl="parChTrans1D1" presStyleIdx="3" presStyleCnt="8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</dgm:pt>
    <dgm:pt modelId="{95920EDC-C8D0-426A-8B47-B32683575B87}" type="pres">
      <dgm:prSet presAssocID="{8BF6091B-35D2-4CC7-971C-644315030C0D}" presName="topConnNode2" presStyleLbl="node2" presStyleIdx="0" presStyleCnt="0"/>
      <dgm:spPr/>
    </dgm:pt>
    <dgm:pt modelId="{22D08F69-8008-46AD-BB85-9EEAB7B142E4}" type="pres">
      <dgm:prSet presAssocID="{8BF6091B-35D2-4CC7-971C-644315030C0D}" presName="hierChild4" presStyleCnt="0"/>
      <dgm:spPr/>
    </dgm:pt>
    <dgm:pt modelId="{212A1074-E13D-4038-B0A2-26227C5D140C}" type="pres">
      <dgm:prSet presAssocID="{8BF6091B-35D2-4CC7-971C-644315030C0D}" presName="hierChild5" presStyleCnt="0"/>
      <dgm:spPr/>
    </dgm:pt>
    <dgm:pt modelId="{2B16A56E-02E0-410C-9639-06FF933B0BEF}" type="pres">
      <dgm:prSet presAssocID="{E1448116-04D2-4AC6-A134-F492FCBAC391}" presName="Name28" presStyleLbl="parChTrans1D2" presStyleIdx="1" presStyleCnt="3"/>
      <dgm:spPr/>
    </dgm:pt>
    <dgm:pt modelId="{C5AA8C9C-76CC-49C1-943A-F2A7D4B00C7C}" type="pres">
      <dgm:prSet presAssocID="{EB66A6E5-A8A9-4B99-B441-A854AF4671A2}" presName="hierRoot2" presStyleCnt="0">
        <dgm:presLayoutVars>
          <dgm:hierBranch val="init"/>
        </dgm:presLayoutVars>
      </dgm:prSet>
      <dgm:spPr/>
    </dgm:pt>
    <dgm:pt modelId="{0203D66F-4B9D-4E67-B285-11CDED502800}" type="pres">
      <dgm:prSet presAssocID="{EB66A6E5-A8A9-4B99-B441-A854AF4671A2}" presName="rootComposite2" presStyleCnt="0"/>
      <dgm:spPr/>
    </dgm:pt>
    <dgm:pt modelId="{DA056BF1-60E2-4E42-8D04-190D44698AEA}" type="pres">
      <dgm:prSet presAssocID="{EB66A6E5-A8A9-4B99-B441-A854AF4671A2}" presName="rootText2" presStyleLbl="alignAcc1" presStyleIdx="0" presStyleCnt="0">
        <dgm:presLayoutVars>
          <dgm:chPref val="3"/>
        </dgm:presLayoutVars>
      </dgm:prSet>
      <dgm:spPr/>
    </dgm:pt>
    <dgm:pt modelId="{7481638C-6C00-435B-9B49-F3285C9A47CF}" type="pres">
      <dgm:prSet presAssocID="{EB66A6E5-A8A9-4B99-B441-A854AF4671A2}" presName="topArc2" presStyleLbl="parChTrans1D1" presStyleIdx="4" presStyleCnt="8"/>
      <dgm:spPr/>
    </dgm:pt>
    <dgm:pt modelId="{3015BEC6-C25B-4175-828E-EB8AABFF9655}" type="pres">
      <dgm:prSet presAssocID="{EB66A6E5-A8A9-4B99-B441-A854AF4671A2}" presName="bottomArc2" presStyleLbl="parChTrans1D1" presStyleIdx="5" presStyleCnt="8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</dgm:pt>
    <dgm:pt modelId="{E4F9CBE9-A6C3-456C-829E-4D94CFFA1AB5}" type="pres">
      <dgm:prSet presAssocID="{EB66A6E5-A8A9-4B99-B441-A854AF4671A2}" presName="topConnNode2" presStyleLbl="node2" presStyleIdx="0" presStyleCnt="0"/>
      <dgm:spPr/>
    </dgm:pt>
    <dgm:pt modelId="{C479E0A7-7508-4E70-95AA-453887298506}" type="pres">
      <dgm:prSet presAssocID="{EB66A6E5-A8A9-4B99-B441-A854AF4671A2}" presName="hierChild4" presStyleCnt="0"/>
      <dgm:spPr/>
    </dgm:pt>
    <dgm:pt modelId="{C3C89C37-46E9-452B-ADEE-C6088F3BA351}" type="pres">
      <dgm:prSet presAssocID="{EB66A6E5-A8A9-4B99-B441-A854AF4671A2}" presName="hierChild5" presStyleCnt="0"/>
      <dgm:spPr/>
    </dgm:pt>
    <dgm:pt modelId="{B6C0BC09-155E-400D-883D-5CD81732F7C4}" type="pres">
      <dgm:prSet presAssocID="{E30BAB3A-FDCD-4C01-90F2-285FA8799A90}" presName="Name28" presStyleLbl="parChTrans1D2" presStyleIdx="2" presStyleCnt="3"/>
      <dgm:spPr/>
    </dgm:pt>
    <dgm:pt modelId="{13621EF7-9551-4AE1-BAC8-49EDE778EAE5}" type="pres">
      <dgm:prSet presAssocID="{D1C96ADC-79B3-4229-9D4C-8A2268ADA092}" presName="hierRoot2" presStyleCnt="0">
        <dgm:presLayoutVars>
          <dgm:hierBranch val="init"/>
        </dgm:presLayoutVars>
      </dgm:prSet>
      <dgm:spPr/>
    </dgm:pt>
    <dgm:pt modelId="{2A7BE923-CACE-4EFD-B469-CD57BA7D0A6E}" type="pres">
      <dgm:prSet presAssocID="{D1C96ADC-79B3-4229-9D4C-8A2268ADA092}" presName="rootComposite2" presStyleCnt="0"/>
      <dgm:spPr/>
    </dgm:pt>
    <dgm:pt modelId="{02827FE3-3869-4733-9875-837A060C5F98}" type="pres">
      <dgm:prSet presAssocID="{D1C96ADC-79B3-4229-9D4C-8A2268ADA092}" presName="rootText2" presStyleLbl="alignAcc1" presStyleIdx="0" presStyleCnt="0">
        <dgm:presLayoutVars>
          <dgm:chPref val="3"/>
        </dgm:presLayoutVars>
      </dgm:prSet>
      <dgm:spPr/>
    </dgm:pt>
    <dgm:pt modelId="{3BEB8A69-D39C-42E6-A7B1-3697E7EE8608}" type="pres">
      <dgm:prSet presAssocID="{D1C96ADC-79B3-4229-9D4C-8A2268ADA092}" presName="topArc2" presStyleLbl="parChTrans1D1" presStyleIdx="6" presStyleCnt="8"/>
      <dgm:spPr/>
    </dgm:pt>
    <dgm:pt modelId="{5D5A81B2-E870-45A2-8AC6-B7E5296FC0A4}" type="pres">
      <dgm:prSet presAssocID="{D1C96ADC-79B3-4229-9D4C-8A2268ADA092}" presName="bottomArc2" presStyleLbl="parChTrans1D1" presStyleIdx="7" presStyleCnt="8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</dgm:pt>
    <dgm:pt modelId="{BA6DF10D-74B8-4707-A611-2E03E22E5FE8}" type="pres">
      <dgm:prSet presAssocID="{D1C96ADC-79B3-4229-9D4C-8A2268ADA092}" presName="topConnNode2" presStyleLbl="node2" presStyleIdx="0" presStyleCnt="0"/>
      <dgm:spPr/>
    </dgm:pt>
    <dgm:pt modelId="{1ACC8C61-05F6-49F3-8FCC-F22CB872FD84}" type="pres">
      <dgm:prSet presAssocID="{D1C96ADC-79B3-4229-9D4C-8A2268ADA092}" presName="hierChild4" presStyleCnt="0"/>
      <dgm:spPr/>
    </dgm:pt>
    <dgm:pt modelId="{EC03BADA-4248-4919-BC11-D7E4CAF6B0B9}" type="pres">
      <dgm:prSet presAssocID="{D1C96ADC-79B3-4229-9D4C-8A2268ADA092}" presName="hierChild5" presStyleCnt="0"/>
      <dgm:spPr/>
    </dgm:pt>
    <dgm:pt modelId="{86C32FC0-B6A3-405C-A908-8E651179E285}" type="pres">
      <dgm:prSet presAssocID="{D0E1781F-2C1D-4462-8EA6-581D9C3EC8DF}" presName="hierChild3" presStyleCnt="0"/>
      <dgm:spPr/>
    </dgm:pt>
  </dgm:ptLst>
  <dgm:cxnLst>
    <dgm:cxn modelId="{3101670D-9062-4BF3-A0EA-66F3AE20E1DF}" srcId="{89B99E90-268E-4F8F-B718-E7517F75F003}" destId="{D0E1781F-2C1D-4462-8EA6-581D9C3EC8DF}" srcOrd="0" destOrd="0" parTransId="{271B0F28-2F1B-4D69-94AA-73EADF711909}" sibTransId="{4380F051-1978-4F19-9341-26D41A2B96E6}"/>
    <dgm:cxn modelId="{650BE92F-1A3A-4CCE-8108-6CF070C69FD4}" type="presOf" srcId="{8BF6091B-35D2-4CC7-971C-644315030C0D}" destId="{B58C678B-793A-48E2-8AC8-048643FA49EF}" srcOrd="0" destOrd="0" presId="urn:microsoft.com/office/officeart/2008/layout/HalfCircleOrganizationChart"/>
    <dgm:cxn modelId="{119E9134-609C-4972-AC55-6AAA1EED28AC}" type="presOf" srcId="{45F002E2-634B-4CC8-9AA2-98A1935523BD}" destId="{9F2B8670-234F-4121-84CC-861F33FEA2B7}" srcOrd="0" destOrd="0" presId="urn:microsoft.com/office/officeart/2008/layout/HalfCircleOrganizationChart"/>
    <dgm:cxn modelId="{8A1EB65B-77F3-4CCC-AB1B-3DFD4A646203}" type="presOf" srcId="{D0E1781F-2C1D-4462-8EA6-581D9C3EC8DF}" destId="{C25FE170-9B02-441B-B53A-1B1542C83945}" srcOrd="0" destOrd="0" presId="urn:microsoft.com/office/officeart/2008/layout/HalfCircleOrganizationChart"/>
    <dgm:cxn modelId="{9F9C1042-9AB0-4EC9-957D-68129ADB3A48}" type="presOf" srcId="{EB66A6E5-A8A9-4B99-B441-A854AF4671A2}" destId="{E4F9CBE9-A6C3-456C-829E-4D94CFFA1AB5}" srcOrd="1" destOrd="0" presId="urn:microsoft.com/office/officeart/2008/layout/HalfCircleOrganizationChart"/>
    <dgm:cxn modelId="{8FD79F67-4C0A-4E35-8D46-5D503FFFD6E6}" type="presOf" srcId="{E1448116-04D2-4AC6-A134-F492FCBAC391}" destId="{2B16A56E-02E0-410C-9639-06FF933B0BEF}" srcOrd="0" destOrd="0" presId="urn:microsoft.com/office/officeart/2008/layout/HalfCircleOrganizationChart"/>
    <dgm:cxn modelId="{2831B46B-B25A-4CF5-BC32-7DABF789B7EC}" type="presOf" srcId="{8BF6091B-35D2-4CC7-971C-644315030C0D}" destId="{95920EDC-C8D0-426A-8B47-B32683575B87}" srcOrd="1" destOrd="0" presId="urn:microsoft.com/office/officeart/2008/layout/HalfCircleOrganizationChart"/>
    <dgm:cxn modelId="{A9D54E89-FABF-49A0-BF5D-BBA23059F728}" type="presOf" srcId="{D1C96ADC-79B3-4229-9D4C-8A2268ADA092}" destId="{02827FE3-3869-4733-9875-837A060C5F98}" srcOrd="0" destOrd="0" presId="urn:microsoft.com/office/officeart/2008/layout/HalfCircleOrganizationChart"/>
    <dgm:cxn modelId="{AF33F890-1C23-4C54-B985-ADD0A3380C83}" type="presOf" srcId="{89B99E90-268E-4F8F-B718-E7517F75F003}" destId="{16D099BA-9EAD-48F4-AA7D-777972B014E9}" srcOrd="0" destOrd="0" presId="urn:microsoft.com/office/officeart/2008/layout/HalfCircleOrganizationChart"/>
    <dgm:cxn modelId="{199E6495-012F-4C18-88ED-CBF362EAD4CC}" type="presOf" srcId="{EB66A6E5-A8A9-4B99-B441-A854AF4671A2}" destId="{DA056BF1-60E2-4E42-8D04-190D44698AEA}" srcOrd="0" destOrd="0" presId="urn:microsoft.com/office/officeart/2008/layout/HalfCircleOrganizationChart"/>
    <dgm:cxn modelId="{1928B2C3-0836-438B-BF87-6471922AF05C}" type="presOf" srcId="{D1C96ADC-79B3-4229-9D4C-8A2268ADA092}" destId="{BA6DF10D-74B8-4707-A611-2E03E22E5FE8}" srcOrd="1" destOrd="0" presId="urn:microsoft.com/office/officeart/2008/layout/HalfCircleOrganizationChart"/>
    <dgm:cxn modelId="{695C08C4-8E4E-4DCF-8C5B-5671FFD0281A}" srcId="{D0E1781F-2C1D-4462-8EA6-581D9C3EC8DF}" destId="{D1C96ADC-79B3-4229-9D4C-8A2268ADA092}" srcOrd="2" destOrd="0" parTransId="{E30BAB3A-FDCD-4C01-90F2-285FA8799A90}" sibTransId="{7BB69AAB-D06C-4147-9750-E2A550F09B2C}"/>
    <dgm:cxn modelId="{AC3881D2-0C48-4A4B-83A7-147B0B3AE1A6}" srcId="{D0E1781F-2C1D-4462-8EA6-581D9C3EC8DF}" destId="{8BF6091B-35D2-4CC7-971C-644315030C0D}" srcOrd="0" destOrd="0" parTransId="{45F002E2-634B-4CC8-9AA2-98A1935523BD}" sibTransId="{B79B6FD0-70CC-45DD-9DE6-85AB942DF8EF}"/>
    <dgm:cxn modelId="{9564B5D9-025F-465A-B83B-30F705809B8F}" type="presOf" srcId="{E30BAB3A-FDCD-4C01-90F2-285FA8799A90}" destId="{B6C0BC09-155E-400D-883D-5CD81732F7C4}" srcOrd="0" destOrd="0" presId="urn:microsoft.com/office/officeart/2008/layout/HalfCircleOrganizationChart"/>
    <dgm:cxn modelId="{021C42E0-C675-4402-8D96-16005F5906ED}" srcId="{D0E1781F-2C1D-4462-8EA6-581D9C3EC8DF}" destId="{EB66A6E5-A8A9-4B99-B441-A854AF4671A2}" srcOrd="1" destOrd="0" parTransId="{E1448116-04D2-4AC6-A134-F492FCBAC391}" sibTransId="{2C21E542-1D91-451C-969D-7DDB4EB78DB2}"/>
    <dgm:cxn modelId="{924809E9-CF03-4FA7-BBE3-35AB2B45E88E}" type="presOf" srcId="{D0E1781F-2C1D-4462-8EA6-581D9C3EC8DF}" destId="{FC627185-38BC-4A53-9B25-E1B042420BF6}" srcOrd="1" destOrd="0" presId="urn:microsoft.com/office/officeart/2008/layout/HalfCircleOrganizationChart"/>
    <dgm:cxn modelId="{B5BB6EAE-4B42-4641-B1B9-9F919AACBB64}" type="presParOf" srcId="{16D099BA-9EAD-48F4-AA7D-777972B014E9}" destId="{000AD7DF-3602-40D4-A9DD-E6C3F7F5B3DF}" srcOrd="0" destOrd="0" presId="urn:microsoft.com/office/officeart/2008/layout/HalfCircleOrganizationChart"/>
    <dgm:cxn modelId="{03D78F7F-7C51-4215-B0D6-53254086E366}" type="presParOf" srcId="{000AD7DF-3602-40D4-A9DD-E6C3F7F5B3DF}" destId="{893BDC9C-02D0-49B6-A78E-43606FB8221F}" srcOrd="0" destOrd="0" presId="urn:microsoft.com/office/officeart/2008/layout/HalfCircleOrganizationChart"/>
    <dgm:cxn modelId="{51102EF9-8A8C-46F8-B0A4-A540826E3992}" type="presParOf" srcId="{893BDC9C-02D0-49B6-A78E-43606FB8221F}" destId="{C25FE170-9B02-441B-B53A-1B1542C83945}" srcOrd="0" destOrd="0" presId="urn:microsoft.com/office/officeart/2008/layout/HalfCircleOrganizationChart"/>
    <dgm:cxn modelId="{A4889231-E068-4D6E-BDBB-467BD8391FFF}" type="presParOf" srcId="{893BDC9C-02D0-49B6-A78E-43606FB8221F}" destId="{34363187-DA86-400C-80F6-4AFD7865281A}" srcOrd="1" destOrd="0" presId="urn:microsoft.com/office/officeart/2008/layout/HalfCircleOrganizationChart"/>
    <dgm:cxn modelId="{AC8DA021-A7B6-41EB-800E-645F5198804A}" type="presParOf" srcId="{893BDC9C-02D0-49B6-A78E-43606FB8221F}" destId="{3CCC5700-E892-4651-A18C-9DD6AC952428}" srcOrd="2" destOrd="0" presId="urn:microsoft.com/office/officeart/2008/layout/HalfCircleOrganizationChart"/>
    <dgm:cxn modelId="{9D036446-95A8-4381-BCFF-261BACA6A62B}" type="presParOf" srcId="{893BDC9C-02D0-49B6-A78E-43606FB8221F}" destId="{FC627185-38BC-4A53-9B25-E1B042420BF6}" srcOrd="3" destOrd="0" presId="urn:microsoft.com/office/officeart/2008/layout/HalfCircleOrganizationChart"/>
    <dgm:cxn modelId="{4242D4D2-A12E-4D1D-9FDE-F0D8FC11774C}" type="presParOf" srcId="{000AD7DF-3602-40D4-A9DD-E6C3F7F5B3DF}" destId="{866D53E2-B3F3-4E2D-94CF-2A23321DBC49}" srcOrd="1" destOrd="0" presId="urn:microsoft.com/office/officeart/2008/layout/HalfCircleOrganizationChart"/>
    <dgm:cxn modelId="{47F0DDA2-A5D0-4394-88AF-ED9DE4D45F9F}" type="presParOf" srcId="{866D53E2-B3F3-4E2D-94CF-2A23321DBC49}" destId="{9F2B8670-234F-4121-84CC-861F33FEA2B7}" srcOrd="0" destOrd="0" presId="urn:microsoft.com/office/officeart/2008/layout/HalfCircleOrganizationChart"/>
    <dgm:cxn modelId="{976CC90E-82FD-4E07-9A6A-8937EAAE959F}" type="presParOf" srcId="{866D53E2-B3F3-4E2D-94CF-2A23321DBC49}" destId="{74A4BDF1-64DC-4E9D-BA2F-2B055B835725}" srcOrd="1" destOrd="0" presId="urn:microsoft.com/office/officeart/2008/layout/HalfCircleOrganizationChart"/>
    <dgm:cxn modelId="{32F5757C-3518-471E-8A2F-910ADD8E4E1A}" type="presParOf" srcId="{74A4BDF1-64DC-4E9D-BA2F-2B055B835725}" destId="{73DECBF0-320E-4567-9F7F-CE53CB23D400}" srcOrd="0" destOrd="0" presId="urn:microsoft.com/office/officeart/2008/layout/HalfCircleOrganizationChart"/>
    <dgm:cxn modelId="{1445945C-F34C-4D25-A8A9-2CC397054581}" type="presParOf" srcId="{73DECBF0-320E-4567-9F7F-CE53CB23D400}" destId="{B58C678B-793A-48E2-8AC8-048643FA49EF}" srcOrd="0" destOrd="0" presId="urn:microsoft.com/office/officeart/2008/layout/HalfCircleOrganizationChart"/>
    <dgm:cxn modelId="{0678765B-8B9C-4A92-8F77-3297ED76EF5B}" type="presParOf" srcId="{73DECBF0-320E-4567-9F7F-CE53CB23D400}" destId="{BE493CD5-4F55-4D10-8A82-2C849C50CD99}" srcOrd="1" destOrd="0" presId="urn:microsoft.com/office/officeart/2008/layout/HalfCircleOrganizationChart"/>
    <dgm:cxn modelId="{55298AAD-CBAB-44EE-9D70-3B12AC31013E}" type="presParOf" srcId="{73DECBF0-320E-4567-9F7F-CE53CB23D400}" destId="{F3F56575-D320-46ED-9A20-210E3547D206}" srcOrd="2" destOrd="0" presId="urn:microsoft.com/office/officeart/2008/layout/HalfCircleOrganizationChart"/>
    <dgm:cxn modelId="{6DFEF29C-8674-4876-9B3B-9C6702D248F6}" type="presParOf" srcId="{73DECBF0-320E-4567-9F7F-CE53CB23D400}" destId="{95920EDC-C8D0-426A-8B47-B32683575B87}" srcOrd="3" destOrd="0" presId="urn:microsoft.com/office/officeart/2008/layout/HalfCircleOrganizationChart"/>
    <dgm:cxn modelId="{9D0E94CF-888F-4997-8EFC-956A9961546A}" type="presParOf" srcId="{74A4BDF1-64DC-4E9D-BA2F-2B055B835725}" destId="{22D08F69-8008-46AD-BB85-9EEAB7B142E4}" srcOrd="1" destOrd="0" presId="urn:microsoft.com/office/officeart/2008/layout/HalfCircleOrganizationChart"/>
    <dgm:cxn modelId="{C8DF33F2-59A3-42BB-8BAE-4DB81DDB203D}" type="presParOf" srcId="{74A4BDF1-64DC-4E9D-BA2F-2B055B835725}" destId="{212A1074-E13D-4038-B0A2-26227C5D140C}" srcOrd="2" destOrd="0" presId="urn:microsoft.com/office/officeart/2008/layout/HalfCircleOrganizationChart"/>
    <dgm:cxn modelId="{8DBF7163-3B4E-48E4-A4BD-1B44BC1FAEC5}" type="presParOf" srcId="{866D53E2-B3F3-4E2D-94CF-2A23321DBC49}" destId="{2B16A56E-02E0-410C-9639-06FF933B0BEF}" srcOrd="2" destOrd="0" presId="urn:microsoft.com/office/officeart/2008/layout/HalfCircleOrganizationChart"/>
    <dgm:cxn modelId="{D2D3D382-0393-4353-BBEE-78DA55056988}" type="presParOf" srcId="{866D53E2-B3F3-4E2D-94CF-2A23321DBC49}" destId="{C5AA8C9C-76CC-49C1-943A-F2A7D4B00C7C}" srcOrd="3" destOrd="0" presId="urn:microsoft.com/office/officeart/2008/layout/HalfCircleOrganizationChart"/>
    <dgm:cxn modelId="{1FA39704-1F08-4987-AC15-8F1C5716B954}" type="presParOf" srcId="{C5AA8C9C-76CC-49C1-943A-F2A7D4B00C7C}" destId="{0203D66F-4B9D-4E67-B285-11CDED502800}" srcOrd="0" destOrd="0" presId="urn:microsoft.com/office/officeart/2008/layout/HalfCircleOrganizationChart"/>
    <dgm:cxn modelId="{3D4EDCC8-47F7-4423-9CF0-45EE9ACCF65A}" type="presParOf" srcId="{0203D66F-4B9D-4E67-B285-11CDED502800}" destId="{DA056BF1-60E2-4E42-8D04-190D44698AEA}" srcOrd="0" destOrd="0" presId="urn:microsoft.com/office/officeart/2008/layout/HalfCircleOrganizationChart"/>
    <dgm:cxn modelId="{C5BA9BD2-499C-45C3-AEB1-17691FF26E58}" type="presParOf" srcId="{0203D66F-4B9D-4E67-B285-11CDED502800}" destId="{7481638C-6C00-435B-9B49-F3285C9A47CF}" srcOrd="1" destOrd="0" presId="urn:microsoft.com/office/officeart/2008/layout/HalfCircleOrganizationChart"/>
    <dgm:cxn modelId="{7276BAC5-BC58-4C6D-B743-0A6F466BBBAB}" type="presParOf" srcId="{0203D66F-4B9D-4E67-B285-11CDED502800}" destId="{3015BEC6-C25B-4175-828E-EB8AABFF9655}" srcOrd="2" destOrd="0" presId="urn:microsoft.com/office/officeart/2008/layout/HalfCircleOrganizationChart"/>
    <dgm:cxn modelId="{B49B21C6-43CC-4F55-92B3-0B5315ED3D87}" type="presParOf" srcId="{0203D66F-4B9D-4E67-B285-11CDED502800}" destId="{E4F9CBE9-A6C3-456C-829E-4D94CFFA1AB5}" srcOrd="3" destOrd="0" presId="urn:microsoft.com/office/officeart/2008/layout/HalfCircleOrganizationChart"/>
    <dgm:cxn modelId="{8B05E982-3544-4C8A-B92A-17EBB127CF68}" type="presParOf" srcId="{C5AA8C9C-76CC-49C1-943A-F2A7D4B00C7C}" destId="{C479E0A7-7508-4E70-95AA-453887298506}" srcOrd="1" destOrd="0" presId="urn:microsoft.com/office/officeart/2008/layout/HalfCircleOrganizationChart"/>
    <dgm:cxn modelId="{D02FA414-C3B0-47B2-BE57-21A197BBC39A}" type="presParOf" srcId="{C5AA8C9C-76CC-49C1-943A-F2A7D4B00C7C}" destId="{C3C89C37-46E9-452B-ADEE-C6088F3BA351}" srcOrd="2" destOrd="0" presId="urn:microsoft.com/office/officeart/2008/layout/HalfCircleOrganizationChart"/>
    <dgm:cxn modelId="{CDA05629-466C-4D12-8534-0AAB6A687817}" type="presParOf" srcId="{866D53E2-B3F3-4E2D-94CF-2A23321DBC49}" destId="{B6C0BC09-155E-400D-883D-5CD81732F7C4}" srcOrd="4" destOrd="0" presId="urn:microsoft.com/office/officeart/2008/layout/HalfCircleOrganizationChart"/>
    <dgm:cxn modelId="{0DC7579F-6CD6-4663-AFE5-4E6CCCA1F73E}" type="presParOf" srcId="{866D53E2-B3F3-4E2D-94CF-2A23321DBC49}" destId="{13621EF7-9551-4AE1-BAC8-49EDE778EAE5}" srcOrd="5" destOrd="0" presId="urn:microsoft.com/office/officeart/2008/layout/HalfCircleOrganizationChart"/>
    <dgm:cxn modelId="{933BB2D5-F9DA-45C8-9697-2C0150BB55D9}" type="presParOf" srcId="{13621EF7-9551-4AE1-BAC8-49EDE778EAE5}" destId="{2A7BE923-CACE-4EFD-B469-CD57BA7D0A6E}" srcOrd="0" destOrd="0" presId="urn:microsoft.com/office/officeart/2008/layout/HalfCircleOrganizationChart"/>
    <dgm:cxn modelId="{AAE61779-EDFE-4A8C-8002-0C8E5C99EF56}" type="presParOf" srcId="{2A7BE923-CACE-4EFD-B469-CD57BA7D0A6E}" destId="{02827FE3-3869-4733-9875-837A060C5F98}" srcOrd="0" destOrd="0" presId="urn:microsoft.com/office/officeart/2008/layout/HalfCircleOrganizationChart"/>
    <dgm:cxn modelId="{04C74BD8-926F-42A4-8121-990A1A0029B3}" type="presParOf" srcId="{2A7BE923-CACE-4EFD-B469-CD57BA7D0A6E}" destId="{3BEB8A69-D39C-42E6-A7B1-3697E7EE8608}" srcOrd="1" destOrd="0" presId="urn:microsoft.com/office/officeart/2008/layout/HalfCircleOrganizationChart"/>
    <dgm:cxn modelId="{B71842DE-7BB2-425F-96D4-505A4767E0EF}" type="presParOf" srcId="{2A7BE923-CACE-4EFD-B469-CD57BA7D0A6E}" destId="{5D5A81B2-E870-45A2-8AC6-B7E5296FC0A4}" srcOrd="2" destOrd="0" presId="urn:microsoft.com/office/officeart/2008/layout/HalfCircleOrganizationChart"/>
    <dgm:cxn modelId="{24BD72A6-6C0A-4477-BA18-C52FC289B879}" type="presParOf" srcId="{2A7BE923-CACE-4EFD-B469-CD57BA7D0A6E}" destId="{BA6DF10D-74B8-4707-A611-2E03E22E5FE8}" srcOrd="3" destOrd="0" presId="urn:microsoft.com/office/officeart/2008/layout/HalfCircleOrganizationChart"/>
    <dgm:cxn modelId="{A99ABA89-5E5C-4148-8A5C-5DD6753DCCED}" type="presParOf" srcId="{13621EF7-9551-4AE1-BAC8-49EDE778EAE5}" destId="{1ACC8C61-05F6-49F3-8FCC-F22CB872FD84}" srcOrd="1" destOrd="0" presId="urn:microsoft.com/office/officeart/2008/layout/HalfCircleOrganizationChart"/>
    <dgm:cxn modelId="{CF692CFD-FD78-4B84-9767-7890C130ACDC}" type="presParOf" srcId="{13621EF7-9551-4AE1-BAC8-49EDE778EAE5}" destId="{EC03BADA-4248-4919-BC11-D7E4CAF6B0B9}" srcOrd="2" destOrd="0" presId="urn:microsoft.com/office/officeart/2008/layout/HalfCircleOrganizationChart"/>
    <dgm:cxn modelId="{9211919D-5EE4-4E3E-A58B-F1DC0BBE2005}" type="presParOf" srcId="{000AD7DF-3602-40D4-A9DD-E6C3F7F5B3DF}" destId="{86C32FC0-B6A3-405C-A908-8E651179E285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C0BC09-155E-400D-883D-5CD81732F7C4}">
      <dsp:nvSpPr>
        <dsp:cNvPr id="0" name=""/>
        <dsp:cNvSpPr/>
      </dsp:nvSpPr>
      <dsp:spPr>
        <a:xfrm>
          <a:off x="3047999" y="1844867"/>
          <a:ext cx="2156482" cy="374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132"/>
              </a:lnTo>
              <a:lnTo>
                <a:pt x="2156482" y="187132"/>
              </a:lnTo>
              <a:lnTo>
                <a:pt x="2156482" y="37426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16A56E-02E0-410C-9639-06FF933B0BEF}">
      <dsp:nvSpPr>
        <dsp:cNvPr id="0" name=""/>
        <dsp:cNvSpPr/>
      </dsp:nvSpPr>
      <dsp:spPr>
        <a:xfrm>
          <a:off x="3002279" y="1844867"/>
          <a:ext cx="91440" cy="37426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426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2B8670-234F-4121-84CC-861F33FEA2B7}">
      <dsp:nvSpPr>
        <dsp:cNvPr id="0" name=""/>
        <dsp:cNvSpPr/>
      </dsp:nvSpPr>
      <dsp:spPr>
        <a:xfrm>
          <a:off x="891517" y="1844867"/>
          <a:ext cx="2156482" cy="374265"/>
        </a:xfrm>
        <a:custGeom>
          <a:avLst/>
          <a:gdLst/>
          <a:ahLst/>
          <a:cxnLst/>
          <a:rect l="0" t="0" r="0" b="0"/>
          <a:pathLst>
            <a:path>
              <a:moveTo>
                <a:pt x="2156482" y="0"/>
              </a:moveTo>
              <a:lnTo>
                <a:pt x="2156482" y="187132"/>
              </a:lnTo>
              <a:lnTo>
                <a:pt x="0" y="187132"/>
              </a:lnTo>
              <a:lnTo>
                <a:pt x="0" y="37426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363187-DA86-400C-80F6-4AFD7865281A}">
      <dsp:nvSpPr>
        <dsp:cNvPr id="0" name=""/>
        <dsp:cNvSpPr/>
      </dsp:nvSpPr>
      <dsp:spPr>
        <a:xfrm>
          <a:off x="2602445" y="953758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CC5700-E892-4651-A18C-9DD6AC952428}">
      <dsp:nvSpPr>
        <dsp:cNvPr id="0" name=""/>
        <dsp:cNvSpPr/>
      </dsp:nvSpPr>
      <dsp:spPr>
        <a:xfrm>
          <a:off x="2602445" y="953758"/>
          <a:ext cx="891108" cy="891108"/>
        </a:xfrm>
        <a:prstGeom prst="arc">
          <a:avLst>
            <a:gd name="adj1" fmla="val 2400000"/>
            <a:gd name="adj2" fmla="val 8400000"/>
          </a:avLst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</dsp:sp>
    <dsp:sp modelId="{C25FE170-9B02-441B-B53A-1B1542C83945}">
      <dsp:nvSpPr>
        <dsp:cNvPr id="0" name=""/>
        <dsp:cNvSpPr/>
      </dsp:nvSpPr>
      <dsp:spPr>
        <a:xfrm>
          <a:off x="2156891" y="1114158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منها</a:t>
          </a:r>
        </a:p>
      </dsp:txBody>
      <dsp:txXfrm>
        <a:off x="2156891" y="1114158"/>
        <a:ext cx="1782216" cy="570309"/>
      </dsp:txXfrm>
    </dsp:sp>
    <dsp:sp modelId="{BE493CD5-4F55-4D10-8A82-2C849C50CD99}">
      <dsp:nvSpPr>
        <dsp:cNvPr id="0" name=""/>
        <dsp:cNvSpPr/>
      </dsp:nvSpPr>
      <dsp:spPr>
        <a:xfrm>
          <a:off x="445963" y="2219132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F56575-D320-46ED-9A20-210E3547D206}">
      <dsp:nvSpPr>
        <dsp:cNvPr id="0" name=""/>
        <dsp:cNvSpPr/>
      </dsp:nvSpPr>
      <dsp:spPr>
        <a:xfrm>
          <a:off x="445963" y="2219132"/>
          <a:ext cx="891108" cy="891108"/>
        </a:xfrm>
        <a:prstGeom prst="arc">
          <a:avLst>
            <a:gd name="adj1" fmla="val 2400000"/>
            <a:gd name="adj2" fmla="val 840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</dsp:sp>
    <dsp:sp modelId="{B58C678B-793A-48E2-8AC8-048643FA49EF}">
      <dsp:nvSpPr>
        <dsp:cNvPr id="0" name=""/>
        <dsp:cNvSpPr/>
      </dsp:nvSpPr>
      <dsp:spPr>
        <a:xfrm>
          <a:off x="409" y="2379532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المنوال</a:t>
          </a:r>
        </a:p>
      </dsp:txBody>
      <dsp:txXfrm>
        <a:off x="409" y="2379532"/>
        <a:ext cx="1782216" cy="570309"/>
      </dsp:txXfrm>
    </dsp:sp>
    <dsp:sp modelId="{7481638C-6C00-435B-9B49-F3285C9A47CF}">
      <dsp:nvSpPr>
        <dsp:cNvPr id="0" name=""/>
        <dsp:cNvSpPr/>
      </dsp:nvSpPr>
      <dsp:spPr>
        <a:xfrm>
          <a:off x="2602445" y="2219132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15BEC6-C25B-4175-828E-EB8AABFF9655}">
      <dsp:nvSpPr>
        <dsp:cNvPr id="0" name=""/>
        <dsp:cNvSpPr/>
      </dsp:nvSpPr>
      <dsp:spPr>
        <a:xfrm>
          <a:off x="2602445" y="2219132"/>
          <a:ext cx="891108" cy="891108"/>
        </a:xfrm>
        <a:prstGeom prst="arc">
          <a:avLst>
            <a:gd name="adj1" fmla="val 2400000"/>
            <a:gd name="adj2" fmla="val 8400000"/>
          </a:avLst>
        </a:prstGeom>
        <a:solidFill>
          <a:schemeClr val="accent5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</dsp:sp>
    <dsp:sp modelId="{DA056BF1-60E2-4E42-8D04-190D44698AEA}">
      <dsp:nvSpPr>
        <dsp:cNvPr id="0" name=""/>
        <dsp:cNvSpPr/>
      </dsp:nvSpPr>
      <dsp:spPr>
        <a:xfrm>
          <a:off x="2156891" y="2379532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الوسيط</a:t>
          </a:r>
        </a:p>
      </dsp:txBody>
      <dsp:txXfrm>
        <a:off x="2156891" y="2379532"/>
        <a:ext cx="1782216" cy="570309"/>
      </dsp:txXfrm>
    </dsp:sp>
    <dsp:sp modelId="{3BEB8A69-D39C-42E6-A7B1-3697E7EE8608}">
      <dsp:nvSpPr>
        <dsp:cNvPr id="0" name=""/>
        <dsp:cNvSpPr/>
      </dsp:nvSpPr>
      <dsp:spPr>
        <a:xfrm>
          <a:off x="4758928" y="2219132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5A81B2-E870-45A2-8AC6-B7E5296FC0A4}">
      <dsp:nvSpPr>
        <dsp:cNvPr id="0" name=""/>
        <dsp:cNvSpPr/>
      </dsp:nvSpPr>
      <dsp:spPr>
        <a:xfrm>
          <a:off x="4758928" y="2219132"/>
          <a:ext cx="891108" cy="891108"/>
        </a:xfrm>
        <a:prstGeom prst="arc">
          <a:avLst>
            <a:gd name="adj1" fmla="val 2400000"/>
            <a:gd name="adj2" fmla="val 8400000"/>
          </a:avLst>
        </a:prstGeom>
        <a:solidFill>
          <a:schemeClr val="accent3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</dsp:sp>
    <dsp:sp modelId="{02827FE3-3869-4733-9875-837A060C5F98}">
      <dsp:nvSpPr>
        <dsp:cNvPr id="0" name=""/>
        <dsp:cNvSpPr/>
      </dsp:nvSpPr>
      <dsp:spPr>
        <a:xfrm>
          <a:off x="4313373" y="2379532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chemeClr val="bg2">
                  <a:lumMod val="25000"/>
                </a:schemeClr>
              </a:solidFill>
              <a:latin typeface="Hacen Casablanca Heavy" pitchFamily="2" charset="-78"/>
              <a:cs typeface="Hacen Casablanca Heavy" pitchFamily="2" charset="-78"/>
            </a:rPr>
            <a:t>الوسط الحسابي</a:t>
          </a:r>
        </a:p>
      </dsp:txBody>
      <dsp:txXfrm>
        <a:off x="4313373" y="2379532"/>
        <a:ext cx="1782216" cy="570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28T05:31:29.233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1 24575,'0'0'0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28T05:32:00.288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0 24575,'0'0'0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2EF0A41-F92F-4234-B9CA-04C6E54C8387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EB0EDD8-E37A-4C72-8BA7-120AAE9CE30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48982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0EDD8-E37A-4C72-8BA7-120AAE9CE30E}" type="slidenum">
              <a:rPr lang="ar-SA" smtClean="0"/>
              <a:pPr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13204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8B60F3-6864-4900-A842-4EEF1AB811C2}" type="slidenum">
              <a:rPr lang="ar-SA" smtClean="0"/>
              <a:pPr/>
              <a:t>15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5247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8B60F3-6864-4900-A842-4EEF1AB811C2}" type="slidenum">
              <a:rPr lang="ar-SA" smtClean="0"/>
              <a:pPr/>
              <a:t>30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52477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عنوان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22" name="عنوان فرعي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ar-SA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20" name="عنصر نائب للتذييل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10" name="عنصر نائب لرقم الشريحة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8" name="شكل بيضاوي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شكل بيضاوي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0" name="مستطيل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شكل بيضاوي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شكل بيضاوي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6" name="مستطيل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ar-SA"/>
              <a:t>انقر فوق الرمز لإضافة صورة</a:t>
            </a:r>
            <a:endParaRPr kumimoji="0" lang="en-US" dirty="0"/>
          </a:p>
        </p:txBody>
      </p:sp>
      <p:sp>
        <p:nvSpPr>
          <p:cNvPr id="9" name="مخطط انسيابي: معالجة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مخطط انسيابي: معالجة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دائري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شكل بيضاوي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دائرة مجوفة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مستطيل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عنصر نائب للعنوان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  <a:p>
            <a:pPr lvl="1" eaLnBrk="1" latinLnBrk="0" hangingPunct="1"/>
            <a:r>
              <a:rPr kumimoji="0" lang="ar-SA"/>
              <a:t>المستوى الثاني</a:t>
            </a:r>
          </a:p>
          <a:p>
            <a:pPr lvl="2" eaLnBrk="1" latinLnBrk="0" hangingPunct="1"/>
            <a:r>
              <a:rPr kumimoji="0" lang="ar-SA"/>
              <a:t>المستوى الثالث</a:t>
            </a:r>
          </a:p>
          <a:p>
            <a:pPr lvl="3" eaLnBrk="1" latinLnBrk="0" hangingPunct="1"/>
            <a:r>
              <a:rPr kumimoji="0" lang="ar-SA"/>
              <a:t>المستوى الرابع</a:t>
            </a:r>
          </a:p>
          <a:p>
            <a:pPr lvl="4" eaLnBrk="1" latinLnBrk="0" hangingPunct="1"/>
            <a:r>
              <a:rPr kumimoji="0" lang="ar-SA"/>
              <a:t>المستوى الخامس</a:t>
            </a:r>
            <a:endParaRPr kumimoji="0" lang="en-US"/>
          </a:p>
        </p:txBody>
      </p:sp>
      <p:sp>
        <p:nvSpPr>
          <p:cNvPr id="24" name="عنصر نائب للتاريخ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462B426-1B96-45A7-BFD2-4150F17FC188}" type="datetimeFigureOut">
              <a:rPr lang="ar-SA" smtClean="0"/>
              <a:pPr/>
              <a:t>21/08/47</a:t>
            </a:fld>
            <a:endParaRPr lang="ar-SA"/>
          </a:p>
        </p:txBody>
      </p:sp>
      <p:sp>
        <p:nvSpPr>
          <p:cNvPr id="10" name="عنصر نائب للتذييل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ar-SA"/>
          </a:p>
        </p:txBody>
      </p:sp>
      <p:sp>
        <p:nvSpPr>
          <p:cNvPr id="22" name="عنصر نائب لرقم الشريحة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5FDD522-31FE-4537-B1AF-0E6E5A7BA259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5" name="مستطيل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0.png"/><Relationship Id="rId4" Type="http://schemas.openxmlformats.org/officeDocument/2006/relationships/image" Target="../media/image5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86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5" Type="http://schemas.openxmlformats.org/officeDocument/2006/relationships/customXml" Target="../ink/ink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0.png"/><Relationship Id="rId5" Type="http://schemas.openxmlformats.org/officeDocument/2006/relationships/image" Target="../media/image171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.bin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.bin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24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5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7.w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8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33.wmf"/><Relationship Id="rId18" Type="http://schemas.openxmlformats.org/officeDocument/2006/relationships/oleObject" Target="../embeddings/oleObject18.bin"/><Relationship Id="rId3" Type="http://schemas.openxmlformats.org/officeDocument/2006/relationships/image" Target="../media/image28.wmf"/><Relationship Id="rId21" Type="http://schemas.openxmlformats.org/officeDocument/2006/relationships/image" Target="../media/image37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5.bin"/><Relationship Id="rId17" Type="http://schemas.openxmlformats.org/officeDocument/2006/relationships/image" Target="../media/image35.wmf"/><Relationship Id="rId2" Type="http://schemas.openxmlformats.org/officeDocument/2006/relationships/oleObject" Target="../embeddings/oleObject10.bin"/><Relationship Id="rId16" Type="http://schemas.openxmlformats.org/officeDocument/2006/relationships/oleObject" Target="../embeddings/oleObject17.bin"/><Relationship Id="rId20" Type="http://schemas.openxmlformats.org/officeDocument/2006/relationships/oleObject" Target="../embeddings/oleObject1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34.wmf"/><Relationship Id="rId23" Type="http://schemas.openxmlformats.org/officeDocument/2006/relationships/image" Target="../media/image38.wmf"/><Relationship Id="rId10" Type="http://schemas.openxmlformats.org/officeDocument/2006/relationships/oleObject" Target="../embeddings/oleObject14.bin"/><Relationship Id="rId19" Type="http://schemas.openxmlformats.org/officeDocument/2006/relationships/image" Target="../media/image36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16.bin"/><Relationship Id="rId22" Type="http://schemas.openxmlformats.org/officeDocument/2006/relationships/oleObject" Target="../embeddings/oleObject20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7" Type="http://schemas.openxmlformats.org/officeDocument/2006/relationships/image" Target="../media/image41.wmf"/><Relationship Id="rId2" Type="http://schemas.openxmlformats.org/officeDocument/2006/relationships/oleObject" Target="../embeddings/oleObject2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2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مستدير الزوايا 2"/>
          <p:cNvSpPr/>
          <p:nvPr/>
        </p:nvSpPr>
        <p:spPr>
          <a:xfrm>
            <a:off x="1681857" y="836712"/>
            <a:ext cx="5472608" cy="1440160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</a:rPr>
              <a:t>الفصل الثالث: </a:t>
            </a:r>
          </a:p>
          <a:p>
            <a:pPr algn="ctr"/>
            <a:r>
              <a:rPr lang="ar-SA" sz="2800" b="1" dirty="0">
                <a:solidFill>
                  <a:schemeClr val="bg1"/>
                </a:solidFill>
              </a:rPr>
              <a:t>المقاييس الإحصائية الوصفية</a:t>
            </a:r>
          </a:p>
        </p:txBody>
      </p:sp>
      <p:sp>
        <p:nvSpPr>
          <p:cNvPr id="4" name="مخطط انسيابي: معالجة معرّفة مسبقاً 3"/>
          <p:cNvSpPr/>
          <p:nvPr/>
        </p:nvSpPr>
        <p:spPr>
          <a:xfrm>
            <a:off x="1664320" y="2564904"/>
            <a:ext cx="6436072" cy="3744416"/>
          </a:xfrm>
          <a:prstGeom prst="flowChartPredefinedProcess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accent1">
                    <a:lumMod val="50000"/>
                  </a:schemeClr>
                </a:solidFill>
              </a:rPr>
              <a:t>سنتعرض الى نوعين من المقاييس: </a:t>
            </a:r>
          </a:p>
          <a:p>
            <a:pPr algn="ctr"/>
            <a:r>
              <a:rPr lang="ar-SA" sz="2400" b="1" dirty="0">
                <a:solidFill>
                  <a:schemeClr val="accent1">
                    <a:lumMod val="50000"/>
                  </a:schemeClr>
                </a:solidFill>
              </a:rPr>
              <a:t>1- مقاييس النزعة المركزية</a:t>
            </a:r>
          </a:p>
          <a:p>
            <a:pPr algn="ctr"/>
            <a:r>
              <a:rPr lang="ar-SA" sz="2400" b="1" dirty="0">
                <a:solidFill>
                  <a:schemeClr val="accent1">
                    <a:lumMod val="50000"/>
                  </a:schemeClr>
                </a:solidFill>
              </a:rPr>
              <a:t>2- مقاييس التشتت.</a:t>
            </a:r>
          </a:p>
        </p:txBody>
      </p:sp>
    </p:spTree>
    <p:extLst>
      <p:ext uri="{BB962C8B-B14F-4D97-AF65-F5344CB8AC3E}">
        <p14:creationId xmlns:p14="http://schemas.microsoft.com/office/powerpoint/2010/main" val="55894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 txBox="1">
            <a:spLocks/>
          </p:cNvSpPr>
          <p:nvPr/>
        </p:nvSpPr>
        <p:spPr>
          <a:xfrm>
            <a:off x="1557040" y="332656"/>
            <a:ext cx="4887168" cy="7920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>
            <a:lvl1pPr marL="320040" indent="-320040" algn="r" defTabSz="914400" rtl="1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solidFill>
                  <a:schemeClr val="lt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  <a:lvl2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rtl="1"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ar-S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مقاييس النزعة المركزية</a:t>
            </a:r>
          </a:p>
        </p:txBody>
      </p:sp>
      <p:sp>
        <p:nvSpPr>
          <p:cNvPr id="4" name="مخطط انسيابي: محطة طرفية 3"/>
          <p:cNvSpPr/>
          <p:nvPr/>
        </p:nvSpPr>
        <p:spPr>
          <a:xfrm>
            <a:off x="6804248" y="411932"/>
            <a:ext cx="1512168" cy="684076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أولاً</a:t>
            </a: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1331640" y="1556792"/>
            <a:ext cx="6768752" cy="11521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القيم التي تقترب منها أو تتركز حولها أو تتوزع بالقرب منها معظم البيانات</a:t>
            </a:r>
          </a:p>
        </p:txBody>
      </p:sp>
      <p:graphicFrame>
        <p:nvGraphicFramePr>
          <p:cNvPr id="6" name="رسم تخطيطي 5"/>
          <p:cNvGraphicFramePr/>
          <p:nvPr>
            <p:extLst>
              <p:ext uri="{D42A27DB-BD31-4B8C-83A1-F6EECF244321}">
                <p14:modId xmlns:p14="http://schemas.microsoft.com/office/powerpoint/2010/main" val="2526343176"/>
              </p:ext>
            </p:extLst>
          </p:nvPr>
        </p:nvGraphicFramePr>
        <p:xfrm>
          <a:off x="1585146" y="267520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6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CCC5700-E892-4651-A18C-9DD6AC9524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graphicEl>
                                              <a:dgm id="{3CCC5700-E892-4651-A18C-9DD6AC9524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4363187-DA86-400C-80F6-4AFD78652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34363187-DA86-400C-80F6-4AFD786528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25FE170-9B02-441B-B53A-1B1542C839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6">
                                            <p:graphicEl>
                                              <a:dgm id="{C25FE170-9B02-441B-B53A-1B1542C839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F2B8670-234F-4121-84CC-861F33FEA2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graphicEl>
                                              <a:dgm id="{9F2B8670-234F-4121-84CC-861F33FEA2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3F56575-D320-46ED-9A20-210E3547D2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6">
                                            <p:graphicEl>
                                              <a:dgm id="{F3F56575-D320-46ED-9A20-210E3547D2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E493CD5-4F55-4D10-8A82-2C849C50CD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6">
                                            <p:graphicEl>
                                              <a:dgm id="{BE493CD5-4F55-4D10-8A82-2C849C50CD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58C678B-793A-48E2-8AC8-048643FA49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6">
                                            <p:graphicEl>
                                              <a:dgm id="{B58C678B-793A-48E2-8AC8-048643FA49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B16A56E-02E0-410C-9639-06FF933B0B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6">
                                            <p:graphicEl>
                                              <a:dgm id="{2B16A56E-02E0-410C-9639-06FF933B0B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015BEC6-C25B-4175-828E-EB8AABFF96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3015BEC6-C25B-4175-828E-EB8AABFF96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481638C-6C00-435B-9B49-F3285C9A47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500"/>
                                        <p:tgtEl>
                                          <p:spTgt spid="6">
                                            <p:graphicEl>
                                              <a:dgm id="{7481638C-6C00-435B-9B49-F3285C9A47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A056BF1-60E2-4E42-8D04-190D44698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500"/>
                                        <p:tgtEl>
                                          <p:spTgt spid="6">
                                            <p:graphicEl>
                                              <a:dgm id="{DA056BF1-60E2-4E42-8D04-190D44698A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6C0BC09-155E-400D-883D-5CD81732F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6">
                                            <p:graphicEl>
                                              <a:dgm id="{B6C0BC09-155E-400D-883D-5CD81732F7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BEB8A69-D39C-42E6-A7B1-3697E7EE86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500"/>
                                        <p:tgtEl>
                                          <p:spTgt spid="6">
                                            <p:graphicEl>
                                              <a:dgm id="{3BEB8A69-D39C-42E6-A7B1-3697E7EE86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D5A81B2-E870-45A2-8AC6-B7E5296FC0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500"/>
                                        <p:tgtEl>
                                          <p:spTgt spid="6">
                                            <p:graphicEl>
                                              <a:dgm id="{5D5A81B2-E870-45A2-8AC6-B7E5296FC0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2827FE3-3869-4733-9875-837A060C5F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6">
                                            <p:graphicEl>
                                              <a:dgm id="{02827FE3-3869-4733-9875-837A060C5F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Graphic spid="6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ع سهم إلى الأسفل 3"/>
          <p:cNvSpPr/>
          <p:nvPr/>
        </p:nvSpPr>
        <p:spPr>
          <a:xfrm>
            <a:off x="1547664" y="476672"/>
            <a:ext cx="5904656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الوسط الحسابي ( المتوسط 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جسم مشطوف الحواف 4"/>
              <p:cNvSpPr/>
              <p:nvPr/>
            </p:nvSpPr>
            <p:spPr>
              <a:xfrm>
                <a:off x="1079612" y="2564904"/>
                <a:ext cx="6840760" cy="2952328"/>
              </a:xfrm>
              <a:prstGeom prst="bevel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الوسط الحسابي لمجموعة من البيانات هو حاصل جمع هذه البيانات مقسوماً على عددها.</a:t>
                </a:r>
              </a:p>
              <a:p>
                <a:pPr algn="ctr"/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يرمز بالرمز  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effectLst/>
                        <a:latin typeface="Cambria Math"/>
                        <a:ea typeface="Cambria Math"/>
                      </a:rPr>
                      <m:t>𝝁</m:t>
                    </m:r>
                    <m:r>
                      <a:rPr lang="ar-SA" sz="24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لمتوسط المجتمع.</a:t>
                </a:r>
              </a:p>
              <a:p>
                <a:pPr algn="ctr"/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و يرمز بالرمز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SA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/>
                          </a:rPr>
                          <m:t>𝑿</m:t>
                        </m:r>
                      </m:e>
                    </m:acc>
                  </m:oMath>
                </a14:m>
                <a:r>
                  <a:rPr lang="ar-SA" sz="2400" b="1" dirty="0">
                    <a:solidFill>
                      <a:srgbClr val="FF0000"/>
                    </a:solidFill>
                    <a:effectLst/>
                  </a:rPr>
                  <a:t> </a:t>
                </a:r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لمتوسط العينة.</a:t>
                </a:r>
              </a:p>
            </p:txBody>
          </p:sp>
        </mc:Choice>
        <mc:Fallback xmlns="">
          <p:sp>
            <p:nvSpPr>
              <p:cNvPr id="5" name="مجسم مشطوف الحواف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12" y="2564904"/>
                <a:ext cx="6840760" cy="2952328"/>
              </a:xfrm>
              <a:prstGeom prst="bevel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959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ع سهم إلى الأسفل 3"/>
          <p:cNvSpPr/>
          <p:nvPr/>
        </p:nvSpPr>
        <p:spPr>
          <a:xfrm>
            <a:off x="1547664" y="476672"/>
            <a:ext cx="5904656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حساب الوسط الحسابي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جسم مشطوف الحواف 4"/>
              <p:cNvSpPr/>
              <p:nvPr/>
            </p:nvSpPr>
            <p:spPr>
              <a:xfrm>
                <a:off x="1079612" y="2564904"/>
                <a:ext cx="4500500" cy="1656184"/>
              </a:xfrm>
              <a:prstGeom prst="bevel">
                <a:avLst/>
              </a:prstGeom>
              <a:solidFill>
                <a:schemeClr val="accent3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الوسط الحسابي يعطى بالعلاقة:</a:t>
                </a:r>
              </a:p>
              <a:p>
                <a:pPr algn="ctr"/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𝝁</m:t>
                      </m:r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  <a:ea typeface="Cambria Math"/>
                                </a:rPr>
                                <m:t>𝑿</m:t>
                              </m:r>
                            </m:e>
                          </m:nary>
                        </m:num>
                        <m:den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𝑵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ar-SA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….</m:t>
                          </m:r>
                          <m:sSub>
                            <m:sSubPr>
                              <m:ctrlP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𝑵</m:t>
                              </m:r>
                            </m:sub>
                          </m:sSub>
                        </m:num>
                        <m:den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𝑵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 </m:t>
                      </m:r>
                    </m:oMath>
                  </m:oMathPara>
                </a14:m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5" name="مجسم مشطوف الحواف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12" y="2564904"/>
                <a:ext cx="4500500" cy="1656184"/>
              </a:xfrm>
              <a:prstGeom prst="bevel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مربع نص 2"/>
          <p:cNvSpPr txBox="1"/>
          <p:nvPr/>
        </p:nvSpPr>
        <p:spPr>
          <a:xfrm>
            <a:off x="2445682" y="1743199"/>
            <a:ext cx="4108619" cy="461665"/>
          </a:xfrm>
          <a:prstGeom prst="rect">
            <a:avLst/>
          </a:prstGeom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b="1" dirty="0"/>
              <a:t>البيانات الغير مبوبة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وسيلة شرح مع سهم إلى اليسار 5"/>
              <p:cNvSpPr/>
              <p:nvPr/>
            </p:nvSpPr>
            <p:spPr>
              <a:xfrm>
                <a:off x="6084168" y="2564904"/>
                <a:ext cx="2808312" cy="1440160"/>
              </a:xfrm>
              <a:prstGeom prst="leftArrowCallout">
                <a:avLst>
                  <a:gd name="adj1" fmla="val 25000"/>
                  <a:gd name="adj2" fmla="val 23352"/>
                  <a:gd name="adj3" fmla="val 43129"/>
                  <a:gd name="adj4" fmla="val 64977"/>
                </a:avLst>
              </a:prstGeom>
              <a:solidFill>
                <a:schemeClr val="accent3"/>
              </a:solidFill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1" anchor="ctr"/>
              <a:lstStyle/>
              <a:p>
                <a:pPr algn="ctr"/>
                <a:r>
                  <a:rPr lang="ar-SA" sz="2000" b="1" dirty="0">
                    <a:solidFill>
                      <a:schemeClr val="tx1"/>
                    </a:solidFill>
                  </a:rPr>
                  <a:t>إذا كانت 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,….</m:t>
                      </m:r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𝑵</m:t>
                          </m:r>
                        </m:sub>
                      </m:sSub>
                    </m:oMath>
                  </m:oMathPara>
                </a14:m>
                <a:endParaRPr lang="ar-SA" sz="2000" b="1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ar-SA" sz="2000" b="1" dirty="0">
                    <a:solidFill>
                      <a:schemeClr val="tx1"/>
                    </a:solidFill>
                  </a:rPr>
                  <a:t>تمثل بيانات مجتمع ما</a:t>
                </a:r>
              </a:p>
            </p:txBody>
          </p:sp>
        </mc:Choice>
        <mc:Fallback xmlns="">
          <p:sp>
            <p:nvSpPr>
              <p:cNvPr id="6" name="وسيلة شرح مع سهم إلى اليسار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564904"/>
                <a:ext cx="2808312" cy="1440160"/>
              </a:xfrm>
              <a:prstGeom prst="leftArrowCallout">
                <a:avLst>
                  <a:gd name="adj1" fmla="val 25000"/>
                  <a:gd name="adj2" fmla="val 23352"/>
                  <a:gd name="adj3" fmla="val 43129"/>
                  <a:gd name="adj4" fmla="val 64977"/>
                </a:avLst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جسم مشطوف الحواف 6"/>
              <p:cNvSpPr/>
              <p:nvPr/>
            </p:nvSpPr>
            <p:spPr>
              <a:xfrm>
                <a:off x="971600" y="4653136"/>
                <a:ext cx="4500500" cy="1656184"/>
              </a:xfrm>
              <a:prstGeom prst="bevel">
                <a:avLst/>
              </a:prstGeom>
              <a:solidFill>
                <a:schemeClr val="accent2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الوسط الحسابي يعطى بالعلاقة:</a:t>
                </a:r>
              </a:p>
              <a:p>
                <a:pPr algn="ctr"/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ar-SA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𝒙</m:t>
                          </m:r>
                        </m:e>
                      </m:acc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</m:nary>
                        </m:num>
                        <m:den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𝒏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ar-SA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….</m:t>
                          </m:r>
                          <m:sSub>
                            <m:sSubPr>
                              <m:ctrlPr>
                                <a:rPr lang="ar-SA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𝒏</m:t>
                              </m:r>
                            </m:sub>
                          </m:sSub>
                        </m:num>
                        <m:den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𝒏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 </m:t>
                      </m:r>
                    </m:oMath>
                  </m:oMathPara>
                </a14:m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مجسم مشطوف الحواف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4653136"/>
                <a:ext cx="4500500" cy="1656184"/>
              </a:xfrm>
              <a:prstGeom prst="bevel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وسيلة شرح مع سهم إلى اليسار 7"/>
              <p:cNvSpPr/>
              <p:nvPr/>
            </p:nvSpPr>
            <p:spPr>
              <a:xfrm>
                <a:off x="6084168" y="4653136"/>
                <a:ext cx="2808312" cy="1440160"/>
              </a:xfrm>
              <a:prstGeom prst="leftArrowCallout">
                <a:avLst>
                  <a:gd name="adj1" fmla="val 25000"/>
                  <a:gd name="adj2" fmla="val 23352"/>
                  <a:gd name="adj3" fmla="val 43129"/>
                  <a:gd name="adj4" fmla="val 64977"/>
                </a:avLst>
              </a:prstGeom>
              <a:solidFill>
                <a:schemeClr val="accent2"/>
              </a:solidFill>
              <a:ln>
                <a:solidFill>
                  <a:srgbClr val="BF2B9F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1" anchor="ctr"/>
              <a:lstStyle/>
              <a:p>
                <a:pPr algn="ctr"/>
                <a:r>
                  <a:rPr lang="ar-SA" sz="2000" b="1" dirty="0">
                    <a:solidFill>
                      <a:schemeClr val="tx1"/>
                    </a:solidFill>
                  </a:rPr>
                  <a:t>إذا كانت 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,….</m:t>
                      </m:r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ar-SA" sz="2000" b="1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ar-SA" sz="2000" b="1" dirty="0">
                    <a:solidFill>
                      <a:schemeClr val="tx1"/>
                    </a:solidFill>
                  </a:rPr>
                  <a:t>تمثل بيانات عينة من المجتمع</a:t>
                </a:r>
              </a:p>
            </p:txBody>
          </p:sp>
        </mc:Choice>
        <mc:Fallback xmlns="">
          <p:sp>
            <p:nvSpPr>
              <p:cNvPr id="8" name="وسيلة شرح مع سهم إلى اليسار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4653136"/>
                <a:ext cx="2808312" cy="1440160"/>
              </a:xfrm>
              <a:prstGeom prst="leftArrowCallout">
                <a:avLst>
                  <a:gd name="adj1" fmla="val 25000"/>
                  <a:gd name="adj2" fmla="val 23352"/>
                  <a:gd name="adj3" fmla="val 43129"/>
                  <a:gd name="adj4" fmla="val 64977"/>
                </a:avLst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BF2B9F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457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3" grpId="0" animBg="1"/>
      <p:bldP spid="6" grpId="0" animBg="1"/>
      <p:bldP spid="7" grpId="0" build="p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على شكل سحابة 1"/>
          <p:cNvSpPr/>
          <p:nvPr/>
        </p:nvSpPr>
        <p:spPr>
          <a:xfrm>
            <a:off x="7092280" y="74531"/>
            <a:ext cx="1656184" cy="10380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أمثلة</a:t>
            </a:r>
            <a:endParaRPr lang="ar-SA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323528" y="404664"/>
            <a:ext cx="6552728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البيانات التالية تمثل عدد أيام الغياب خلال ربع السنة لعينة عشوائية من الموظفين, أوجد الوسط الحسابي</a:t>
            </a:r>
          </a:p>
          <a:p>
            <a:r>
              <a:rPr lang="en-US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6	9	5	7	3	2	10</a:t>
            </a:r>
            <a:endParaRPr lang="ar-SA" sz="2000" dirty="0">
              <a:solidFill>
                <a:schemeClr val="tx1"/>
              </a:solidFill>
              <a:latin typeface="Hacen Lebanon" pitchFamily="2" charset="-78"/>
              <a:cs typeface="Hacen Lebanon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/>
              <p:cNvSpPr txBox="1"/>
              <p:nvPr/>
            </p:nvSpPr>
            <p:spPr>
              <a:xfrm>
                <a:off x="806971" y="1916832"/>
                <a:ext cx="7416824" cy="829458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 </m:t>
                      </m:r>
                      <m:acc>
                        <m:accPr>
                          <m:chr m:val="̅"/>
                          <m:ctrlP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accPr>
                        <m:e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𝒙</m:t>
                          </m:r>
                        </m:e>
                      </m:acc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البيانات</m:t>
                          </m:r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 </m:t>
                          </m:r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مجموع</m:t>
                          </m:r>
                        </m:num>
                        <m:den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عددها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𝟏𝟎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𝟑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𝟕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𝟓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𝟗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𝟔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𝟕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𝟒𝟐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𝟕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𝟔</m:t>
                      </m:r>
                      <m:r>
                        <a:rPr lang="ar-SA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  </m:t>
                      </m:r>
                      <m:r>
                        <a:rPr lang="ar-SA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أيام</m:t>
                      </m:r>
                      <m:r>
                        <a:rPr lang="ar-SA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 </m:t>
                      </m:r>
                    </m:oMath>
                  </m:oMathPara>
                </a14:m>
                <a:endParaRPr lang="ar-SA" sz="2000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</p:txBody>
          </p:sp>
        </mc:Choice>
        <mc:Fallback xmlns="">
          <p:sp>
            <p:nvSpPr>
              <p:cNvPr id="4" name="مربع نص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971" y="1916832"/>
                <a:ext cx="7416824" cy="829458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مربع نص 4"/>
          <p:cNvSpPr txBox="1"/>
          <p:nvPr/>
        </p:nvSpPr>
        <p:spPr>
          <a:xfrm>
            <a:off x="323528" y="3356992"/>
            <a:ext cx="6552728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شركة لديها </a:t>
            </a:r>
            <a:r>
              <a:rPr lang="en-US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6</a:t>
            </a:r>
            <a:r>
              <a:rPr lang="ar-SA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 مصانع في مناطق مختلفة لإنتاج منتج معين سعتها الإنتاجية كما يلي 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1000	3000	2000	1000	2500	1200</a:t>
            </a:r>
            <a:endParaRPr lang="ar-SA" sz="2000" dirty="0">
              <a:solidFill>
                <a:schemeClr val="tx1"/>
              </a:solidFill>
              <a:latin typeface="Hacen Lebanon" pitchFamily="2" charset="-78"/>
              <a:cs typeface="Hacen Lebanon" pitchFamily="2" charset="-78"/>
            </a:endParaRPr>
          </a:p>
          <a:p>
            <a:pPr algn="ctr"/>
            <a:r>
              <a:rPr lang="ar-SA" sz="20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أوجد الوسط الحسابي لإنتاج الشركة الكلي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مربع نص 5"/>
              <p:cNvSpPr txBox="1"/>
              <p:nvPr/>
            </p:nvSpPr>
            <p:spPr>
              <a:xfrm>
                <a:off x="539552" y="5085184"/>
                <a:ext cx="7757417" cy="1406026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ea typeface="Cambria Math"/>
                          <a:cs typeface="Hacen Lebanon" pitchFamily="2" charset="-78"/>
                        </a:rPr>
                        <m:t>𝝁</m:t>
                      </m:r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البيانات</m:t>
                          </m:r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 </m:t>
                          </m:r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مجموع</m:t>
                          </m:r>
                        </m:num>
                        <m:den>
                          <m:r>
                            <a:rPr lang="ar-SA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عددها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𝟏𝟐𝟎𝟎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𝟐𝟓𝟎𝟎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𝟏𝟎𝟎𝟎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𝟐𝟎𝟎𝟎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𝟑𝟎𝟎𝟎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𝟏𝟎𝟎𝟎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𝟔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𝟏𝟎𝟕𝟎𝟎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𝟔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𝟏𝟕𝟖𝟑</m:t>
                      </m:r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.</m:t>
                      </m:r>
                      <m:r>
                        <a:rPr lang="en-US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𝟑</m:t>
                      </m:r>
                      <m:r>
                        <a:rPr lang="ar-SA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 </m:t>
                      </m:r>
                      <m:r>
                        <a:rPr lang="ar-SA" sz="20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وحدة</m:t>
                      </m:r>
                    </m:oMath>
                  </m:oMathPara>
                </a14:m>
                <a:endParaRPr lang="ar-SA" sz="2000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</p:txBody>
          </p:sp>
        </mc:Choice>
        <mc:Fallback xmlns="">
          <p:sp>
            <p:nvSpPr>
              <p:cNvPr id="6" name="مربع نص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085184"/>
                <a:ext cx="7757417" cy="1406026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وسيلة شرح مع سهم إلى اليسار واليمين 6"/>
          <p:cNvSpPr/>
          <p:nvPr/>
        </p:nvSpPr>
        <p:spPr>
          <a:xfrm rot="5098618">
            <a:off x="6705038" y="3057310"/>
            <a:ext cx="2430666" cy="1732201"/>
          </a:xfrm>
          <a:prstGeom prst="left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1" anchor="ctr"/>
          <a:lstStyle/>
          <a:p>
            <a:pPr algn="ctr"/>
            <a:r>
              <a:rPr lang="ar-SA" sz="1600" b="1" dirty="0">
                <a:solidFill>
                  <a:schemeClr val="bg2">
                    <a:lumMod val="10000"/>
                  </a:schemeClr>
                </a:solidFill>
              </a:rPr>
              <a:t>قد يساوي المتوسط إحدى القيم و قد يكون مختلف</a:t>
            </a:r>
          </a:p>
        </p:txBody>
      </p:sp>
    </p:spTree>
    <p:extLst>
      <p:ext uri="{BB962C8B-B14F-4D97-AF65-F5344CB8AC3E}">
        <p14:creationId xmlns:p14="http://schemas.microsoft.com/office/powerpoint/2010/main" val="72152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332656"/>
            <a:ext cx="5904656" cy="86409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حساب الوسط الحسابي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2459771" y="1268760"/>
            <a:ext cx="4108619" cy="461665"/>
          </a:xfrm>
          <a:prstGeom prst="rect">
            <a:avLst/>
          </a:prstGeom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b="1" dirty="0"/>
              <a:t>البيانات المبوبة </a:t>
            </a:r>
          </a:p>
        </p:txBody>
      </p:sp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450156"/>
              </p:ext>
            </p:extLst>
          </p:nvPr>
        </p:nvGraphicFramePr>
        <p:xfrm>
          <a:off x="2267744" y="1916832"/>
          <a:ext cx="2016224" cy="3960441"/>
        </p:xfrm>
        <a:graphic>
          <a:graphicData uri="http://schemas.openxmlformats.org/drawingml/2006/table">
            <a:tbl>
              <a:tblPr rtl="1" firstRow="1" bandRow="1">
                <a:tableStyleId>{0505E3EF-67EA-436B-97B2-0124C06EBD24}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595">
                <a:tc>
                  <a:txBody>
                    <a:bodyPr/>
                    <a:lstStyle/>
                    <a:p>
                      <a:pPr algn="ctr" rtl="1"/>
                      <a:r>
                        <a:rPr lang="ar-SA" sz="1600" dirty="0"/>
                        <a:t>التكرار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600" dirty="0"/>
                        <a:t>الفئات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396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f</a:t>
                      </a:r>
                      <a:r>
                        <a:rPr lang="en-US" sz="1600" baseline="-25000" dirty="0"/>
                        <a:t>1</a:t>
                      </a:r>
                      <a:endParaRPr lang="ar-SA" sz="1600" baseline="-25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a</a:t>
                      </a:r>
                      <a:r>
                        <a:rPr lang="en-US" sz="1600" baseline="0" dirty="0"/>
                        <a:t>—b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1945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f</a:t>
                      </a:r>
                      <a:r>
                        <a:rPr lang="en-US" sz="1600" baseline="-25000" dirty="0"/>
                        <a:t>2</a:t>
                      </a:r>
                      <a:endParaRPr lang="ar-SA" sz="1600" baseline="-25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b</a:t>
                      </a:r>
                      <a:r>
                        <a:rPr lang="en-US" sz="1600" baseline="0" dirty="0"/>
                        <a:t>—c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717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f</a:t>
                      </a:r>
                      <a:r>
                        <a:rPr lang="en-US" sz="1600" baseline="-25000" dirty="0"/>
                        <a:t>3</a:t>
                      </a:r>
                      <a:endParaRPr lang="ar-SA" sz="1600" baseline="-25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c</a:t>
                      </a:r>
                      <a:r>
                        <a:rPr lang="en-US" sz="1600" baseline="0" dirty="0"/>
                        <a:t>—d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717">
                <a:tc>
                  <a:txBody>
                    <a:bodyPr/>
                    <a:lstStyle/>
                    <a:p>
                      <a:pPr algn="ctr" rtl="1"/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675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/>
                        <a:t>f</a:t>
                      </a:r>
                      <a:r>
                        <a:rPr lang="en-US" sz="1600" baseline="-25000" dirty="0" err="1"/>
                        <a:t>k</a:t>
                      </a:r>
                      <a:endParaRPr lang="ar-SA" sz="1600" baseline="-25000" dirty="0"/>
                    </a:p>
                    <a:p>
                      <a:pPr algn="ctr" rtl="1"/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baseline="0" dirty="0"/>
                        <a:t>f—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396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 anchor="ctr">
                    <a:blipFill rotWithShape="1">
                      <a:blip r:embed="rId2"/>
                      <a:stretch>
                        <a:fillRect l="-98266" t="-683133" b="-120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ar-SA" b="1" dirty="0">
                          <a:solidFill>
                            <a:schemeClr val="bg1"/>
                          </a:solidFill>
                        </a:rPr>
                        <a:t>المجموع</a:t>
                      </a:r>
                    </a:p>
                  </a:txBody>
                  <a:tcPr anchor="ctr">
                    <a:blipFill rotWithShape="1">
                      <a:blip r:embed="rId2"/>
                      <a:stretch>
                        <a:fillRect l="-98266" t="-683133" b="-1205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وسيلة شرح بيضاوية 4"/>
              <p:cNvSpPr/>
              <p:nvPr/>
            </p:nvSpPr>
            <p:spPr>
              <a:xfrm>
                <a:off x="107504" y="2060848"/>
                <a:ext cx="1800200" cy="1656184"/>
              </a:xfrm>
              <a:prstGeom prst="wedgeEllipseCallout">
                <a:avLst>
                  <a:gd name="adj1" fmla="val 89300"/>
                  <a:gd name="adj2" fmla="val 19107"/>
                </a:avLst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sz="1600" b="1" dirty="0">
                    <a:solidFill>
                      <a:srgbClr val="4F3348"/>
                    </a:solidFill>
                  </a:rPr>
                  <a:t>نحسب طول الفئة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1" i="1" smtClean="0">
                          <a:solidFill>
                            <a:srgbClr val="4F3348"/>
                          </a:solidFill>
                          <a:latin typeface="Cambria Math"/>
                        </a:rPr>
                        <m:t>𝒉</m:t>
                      </m:r>
                      <m:r>
                        <a:rPr lang="en-US" sz="1600" b="1" i="1" smtClean="0">
                          <a:solidFill>
                            <a:srgbClr val="4F3348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1600" b="1" i="1" smtClean="0">
                          <a:solidFill>
                            <a:srgbClr val="4F3348"/>
                          </a:solidFill>
                          <a:latin typeface="Cambria Math"/>
                        </a:rPr>
                        <m:t>𝒃</m:t>
                      </m:r>
                      <m:r>
                        <a:rPr lang="en-US" sz="1600" b="1" i="1" smtClean="0">
                          <a:solidFill>
                            <a:srgbClr val="4F3348"/>
                          </a:solidFill>
                          <a:latin typeface="Cambria Math"/>
                        </a:rPr>
                        <m:t>−</m:t>
                      </m:r>
                      <m:r>
                        <a:rPr lang="en-US" sz="1600" b="1" i="1" smtClean="0">
                          <a:solidFill>
                            <a:srgbClr val="4F3348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ar-SA" sz="1600" b="1" dirty="0">
                  <a:solidFill>
                    <a:srgbClr val="4F3348"/>
                  </a:solidFill>
                </a:endParaRPr>
              </a:p>
            </p:txBody>
          </p:sp>
        </mc:Choice>
        <mc:Fallback xmlns="">
          <p:sp>
            <p:nvSpPr>
              <p:cNvPr id="5" name="وسيلة شرح بيضاوية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060848"/>
                <a:ext cx="1800200" cy="1656184"/>
              </a:xfrm>
              <a:prstGeom prst="wedgeEllipseCallout">
                <a:avLst>
                  <a:gd name="adj1" fmla="val 89300"/>
                  <a:gd name="adj2" fmla="val 19107"/>
                </a:avLst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جدول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89478438"/>
                  </p:ext>
                </p:extLst>
              </p:nvPr>
            </p:nvGraphicFramePr>
            <p:xfrm>
              <a:off x="4283968" y="1916832"/>
              <a:ext cx="1224136" cy="3971677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22413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733744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400" b="1" dirty="0"/>
                            <a:t>مراكز الفئات</a:t>
                          </a:r>
                        </a:p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𝒊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14769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115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92818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92818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43644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𝒌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514769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i="1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جدول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1089478438"/>
                  </p:ext>
                </p:extLst>
              </p:nvPr>
            </p:nvGraphicFramePr>
            <p:xfrm>
              <a:off x="4283968" y="1916832"/>
              <a:ext cx="1224136" cy="3971677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224136"/>
                  </a:tblGrid>
                  <a:tr h="733744"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498" b="-443333"/>
                          </a:stretch>
                        </a:blipFill>
                      </a:tcPr>
                    </a:tc>
                  </a:tr>
                  <a:tr h="514769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498" t="-141176" b="-525882"/>
                          </a:stretch>
                        </a:blipFill>
                      </a:tcPr>
                    </a:tc>
                  </a:tr>
                  <a:tr h="579115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498" t="-215789" b="-370526"/>
                          </a:stretch>
                        </a:blipFill>
                      </a:tcPr>
                    </a:tc>
                  </a:tr>
                  <a:tr h="492818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498" t="-370370" b="-334568"/>
                          </a:stretch>
                        </a:blipFill>
                      </a:tcPr>
                    </a:tc>
                  </a:tr>
                  <a:tr h="492818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</a:tr>
                  <a:tr h="643644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498" t="-440000" b="-80952"/>
                          </a:stretch>
                        </a:blipFill>
                      </a:tcPr>
                    </a:tc>
                  </a:tr>
                  <a:tr h="514769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i="1" dirty="0"/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وسيلة شرح بيضاوية 6"/>
              <p:cNvSpPr/>
              <p:nvPr/>
            </p:nvSpPr>
            <p:spPr>
              <a:xfrm>
                <a:off x="6415706" y="472466"/>
                <a:ext cx="2105568" cy="2054251"/>
              </a:xfrm>
              <a:prstGeom prst="wedgeEllipseCallout">
                <a:avLst>
                  <a:gd name="adj1" fmla="val -117668"/>
                  <a:gd name="adj2" fmla="val 70198"/>
                </a:avLst>
              </a:prstGeom>
              <a:solidFill>
                <a:srgbClr val="DD69C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sz="1600" b="1" dirty="0">
                    <a:solidFill>
                      <a:srgbClr val="4F3348"/>
                    </a:solidFill>
                  </a:rPr>
                  <a:t>نحسب مركز الفئة الأولى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1600" b="1" i="1" smtClean="0">
                          <a:solidFill>
                            <a:srgbClr val="4F3348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/>
                            </a:rPr>
                            <m:t>𝒃</m:t>
                          </m:r>
                          <m:r>
                            <m:rPr>
                              <m:nor/>
                            </m:rPr>
                            <a:rPr lang="ar-SA" sz="1600" b="1" dirty="0">
                              <a:solidFill>
                                <a:srgbClr val="4F3348"/>
                              </a:solidFill>
                            </a:rPr>
                            <m:t> </m:t>
                          </m:r>
                        </m:num>
                        <m:den>
                          <m:r>
                            <a:rPr lang="en-US" sz="1600" b="1" i="1" smtClean="0">
                              <a:solidFill>
                                <a:srgbClr val="4F3348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ar-SA" sz="1600" b="1" dirty="0">
                  <a:solidFill>
                    <a:srgbClr val="4F3348"/>
                  </a:solidFill>
                </a:endParaRPr>
              </a:p>
            </p:txBody>
          </p:sp>
        </mc:Choice>
        <mc:Fallback xmlns="">
          <p:sp>
            <p:nvSpPr>
              <p:cNvPr id="7" name="وسيلة شرح بيضاوية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706" y="472466"/>
                <a:ext cx="2105568" cy="2054251"/>
              </a:xfrm>
              <a:prstGeom prst="wedgeEllipseCallout">
                <a:avLst>
                  <a:gd name="adj1" fmla="val -117668"/>
                  <a:gd name="adj2" fmla="val 70198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سهم منحني إلى اليمين 7"/>
          <p:cNvSpPr/>
          <p:nvPr/>
        </p:nvSpPr>
        <p:spPr>
          <a:xfrm>
            <a:off x="4514080" y="2933452"/>
            <a:ext cx="201936" cy="57606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9" name="سهم منحني إلى اليمين 8"/>
          <p:cNvSpPr/>
          <p:nvPr/>
        </p:nvSpPr>
        <p:spPr>
          <a:xfrm>
            <a:off x="4514080" y="3522216"/>
            <a:ext cx="201936" cy="57606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3923928" y="3100318"/>
            <a:ext cx="6342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+h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3987428" y="3792939"/>
            <a:ext cx="562287" cy="36933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+h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14" name="وسيلة شرح بيضاوية 13"/>
          <p:cNvSpPr/>
          <p:nvPr/>
        </p:nvSpPr>
        <p:spPr>
          <a:xfrm>
            <a:off x="6300192" y="2819561"/>
            <a:ext cx="1800200" cy="1656184"/>
          </a:xfrm>
          <a:prstGeom prst="wedgeEllipseCallout">
            <a:avLst>
              <a:gd name="adj1" fmla="val -115394"/>
              <a:gd name="adj2" fmla="val -891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rgbClr val="4F3348"/>
                </a:solidFill>
              </a:rPr>
              <a:t>مركز الفئة الثانية=</a:t>
            </a:r>
          </a:p>
          <a:p>
            <a:pPr algn="ctr"/>
            <a:r>
              <a:rPr lang="ar-SA" sz="1600" b="1" dirty="0">
                <a:solidFill>
                  <a:srgbClr val="4F3348"/>
                </a:solidFill>
              </a:rPr>
              <a:t>مركز الفئة الأولى +</a:t>
            </a:r>
            <a:r>
              <a:rPr lang="en-US" sz="1600" b="1" dirty="0">
                <a:solidFill>
                  <a:srgbClr val="FF0000"/>
                </a:solidFill>
              </a:rPr>
              <a:t>h</a:t>
            </a:r>
            <a:endParaRPr lang="ar-SA" sz="16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جدول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34339633"/>
                  </p:ext>
                </p:extLst>
              </p:nvPr>
            </p:nvGraphicFramePr>
            <p:xfrm>
              <a:off x="5503164" y="1902727"/>
              <a:ext cx="1224136" cy="3971677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22413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733744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i="1" smtClean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i="1" smtClean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i="1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14769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𝟏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115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92818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92818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43644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smtClean="0">
                                        <a:latin typeface="Cambria Math"/>
                                      </a:rPr>
                                      <m:t>𝒌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514769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∑</m:t>
                                    </m:r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𝒊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b="1" i="1" dirty="0"/>
                        </a:p>
                      </a:txBody>
                      <a:tcPr anchor="ctr">
                        <a:solidFill>
                          <a:srgbClr val="00CC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جدول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3034339633"/>
                  </p:ext>
                </p:extLst>
              </p:nvPr>
            </p:nvGraphicFramePr>
            <p:xfrm>
              <a:off x="5503164" y="1902727"/>
              <a:ext cx="1224136" cy="3971677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224136"/>
                  </a:tblGrid>
                  <a:tr h="733744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498" b="-443333"/>
                          </a:stretch>
                        </a:blipFill>
                      </a:tcPr>
                    </a:tc>
                  </a:tr>
                  <a:tr h="514769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498" t="-141176" b="-525882"/>
                          </a:stretch>
                        </a:blipFill>
                      </a:tcPr>
                    </a:tc>
                  </a:tr>
                  <a:tr h="579115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498" t="-215789" b="-370526"/>
                          </a:stretch>
                        </a:blipFill>
                      </a:tcPr>
                    </a:tc>
                  </a:tr>
                  <a:tr h="492818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498" t="-370370" b="-334568"/>
                          </a:stretch>
                        </a:blipFill>
                      </a:tcPr>
                    </a:tc>
                  </a:tr>
                  <a:tr h="492818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</a:tr>
                  <a:tr h="643644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498" t="-440000" b="-80952"/>
                          </a:stretch>
                        </a:blipFill>
                      </a:tcPr>
                    </a:tc>
                  </a:tr>
                  <a:tr h="514769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498" t="-66705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شكل بيضاوي 18"/>
              <p:cNvSpPr/>
              <p:nvPr/>
            </p:nvSpPr>
            <p:spPr>
              <a:xfrm>
                <a:off x="6912514" y="4475745"/>
                <a:ext cx="2087724" cy="1905581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b="1" dirty="0">
                    <a:solidFill>
                      <a:schemeClr val="bg1"/>
                    </a:solidFill>
                  </a:rPr>
                  <a:t>نحسب المتوسط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ar-SA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</m:acc>
                      <m:r>
                        <a:rPr lang="en-US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 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ar-SA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∑</m:t>
                              </m:r>
                              <m:r>
                                <a:rPr lang="en-US" b="1" i="1"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>
                                  <a:latin typeface="Cambria Math"/>
                                </a:rPr>
                                <m:t>𝒊</m:t>
                              </m:r>
                            </m:sub>
                          </m:sSub>
                          <m:sSub>
                            <m:sSubPr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ar-SA" b="1" i="1" dirty="0"/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ar-SA" dirty="0"/>
                            <m:t>∑</m:t>
                          </m:r>
                          <m:sSub>
                            <m:sSubPr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ar-SA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شكل بيضاوي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2514" y="4475745"/>
                <a:ext cx="2087724" cy="1905581"/>
              </a:xfrm>
              <a:prstGeom prst="ellipse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رابط بشكل مرفق 20"/>
          <p:cNvCxnSpPr/>
          <p:nvPr/>
        </p:nvCxnSpPr>
        <p:spPr>
          <a:xfrm rot="10800000">
            <a:off x="6444208" y="5661248"/>
            <a:ext cx="1008112" cy="504056"/>
          </a:xfrm>
          <a:prstGeom prst="bentConnector3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رابط بشكل مرفق 22"/>
          <p:cNvCxnSpPr/>
          <p:nvPr/>
        </p:nvCxnSpPr>
        <p:spPr>
          <a:xfrm rot="10800000">
            <a:off x="3851920" y="5805264"/>
            <a:ext cx="3744416" cy="504056"/>
          </a:xfrm>
          <a:prstGeom prst="bentConnector3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53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7" grpId="0" animBg="1"/>
      <p:bldP spid="7" grpId="1" animBg="1"/>
      <p:bldP spid="8" grpId="0" animBg="1"/>
      <p:bldP spid="9" grpId="0" animBg="1"/>
      <p:bldP spid="11" grpId="0"/>
      <p:bldP spid="13" grpId="0"/>
      <p:bldP spid="14" grpId="0" animBg="1"/>
      <p:bldP spid="14" grpId="1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وسيلة شرح على شكل سحابة 2"/>
          <p:cNvSpPr/>
          <p:nvPr/>
        </p:nvSpPr>
        <p:spPr>
          <a:xfrm>
            <a:off x="7236296" y="88573"/>
            <a:ext cx="1513328" cy="118018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مثال</a:t>
            </a:r>
            <a:endParaRPr lang="ar-S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467544" y="479172"/>
            <a:ext cx="655272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الجدول التالي يوضح الأجر اليومي لعينة عشوائية من 36 عامل بالريال. أوجد الوسط الحسابي</a:t>
            </a:r>
          </a:p>
        </p:txBody>
      </p:sp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170627"/>
              </p:ext>
            </p:extLst>
          </p:nvPr>
        </p:nvGraphicFramePr>
        <p:xfrm>
          <a:off x="1115616" y="1556792"/>
          <a:ext cx="7960850" cy="74168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03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54 - 58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50-54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46-50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42-46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38 -42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34 -38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30-34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فئات الأجر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4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8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7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عدد العمال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ستطيل 6"/>
              <p:cNvSpPr/>
              <p:nvPr/>
            </p:nvSpPr>
            <p:spPr>
              <a:xfrm>
                <a:off x="1403648" y="2636912"/>
                <a:ext cx="7345976" cy="3816424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342900" indent="-342900">
                  <a:buFont typeface="Arial" pitchFamily="34" charset="0"/>
                  <a:buChar char="•"/>
                </a:pPr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نوجد طول الفئة = الحد الأعلى للفئة الأولى – الحد الأدنى للفئة الأولى</a:t>
                </a:r>
              </a:p>
              <a:p>
                <a:pPr algn="ctr"/>
                <a:r>
                  <a:rPr lang="en-US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h= 34 – 30 = 4</a:t>
                </a:r>
                <a:endParaRPr lang="ar-SA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endPara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نوجد مركز الفئة الأولى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en-US" b="1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b="1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𝟑𝟎</m:t>
                          </m:r>
                          <m:r>
                            <a:rPr lang="en-US" b="1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𝟑𝟒</m:t>
                          </m:r>
                          <m:r>
                            <m:rPr>
                              <m:nor/>
                            </m:rPr>
                            <a:rPr lang="ar-SA" b="1" dirty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m:t> </m:t>
                          </m:r>
                        </m:num>
                        <m:den>
                          <m:r>
                            <a:rPr lang="en-US" b="1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b="1" i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  </m:t>
                      </m:r>
                      <m:r>
                        <a:rPr lang="en-US" b="1" i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𝟑𝟐</m:t>
                      </m:r>
                    </m:oMath>
                  </m:oMathPara>
                </a14:m>
                <a:endParaRPr lang="ar-SA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ar-SA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نوجد مراكز الفئات الأخرى بإضافة طول الفئة(</a:t>
                </a:r>
                <a:r>
                  <a:rPr lang="en-US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 في كل مرة.</a:t>
                </a:r>
              </a:p>
            </p:txBody>
          </p:sp>
        </mc:Choice>
        <mc:Fallback xmlns="">
          <p:sp>
            <p:nvSpPr>
              <p:cNvPr id="7" name="مستطيل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2636912"/>
                <a:ext cx="7345976" cy="381642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9161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7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59572"/>
              </p:ext>
            </p:extLst>
          </p:nvPr>
        </p:nvGraphicFramePr>
        <p:xfrm>
          <a:off x="960230" y="980728"/>
          <a:ext cx="2027743" cy="5037598"/>
        </p:xfrm>
        <a:graphic>
          <a:graphicData uri="http://schemas.openxmlformats.org/drawingml/2006/table">
            <a:tbl>
              <a:tblPr rtl="1" firstRow="1" bandRow="1">
                <a:tableStyleId>{0505E3EF-67EA-436B-97B2-0124C06EBD24}</a:tableStyleId>
              </a:tblPr>
              <a:tblGrid>
                <a:gridCol w="1109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8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التكرار</a:t>
                      </a:r>
                    </a:p>
                  </a:txBody>
                  <a:tcPr anchor="ctr">
                    <a:blipFill rotWithShape="1">
                      <a:blip r:embed="rId2"/>
                      <a:stretch>
                        <a:fillRect l="-588" t="-2222" r="-101765" b="-512593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600" dirty="0"/>
                        <a:t>فئات الأجر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396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1</a:t>
                      </a:r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baseline="0" dirty="0"/>
                        <a:t>30-34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1945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3</a:t>
                      </a:r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baseline="0" dirty="0"/>
                        <a:t>34—38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717">
                <a:tc>
                  <a:txBody>
                    <a:bodyPr/>
                    <a:lstStyle/>
                    <a:p>
                      <a:pPr algn="ctr" rtl="0"/>
                      <a:r>
                        <a:rPr lang="en-US" sz="1600" dirty="0"/>
                        <a:t>7</a:t>
                      </a:r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38-42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717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10</a:t>
                      </a:r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42-46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675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8</a:t>
                      </a:r>
                      <a:endParaRPr lang="ar-S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baseline="0" dirty="0"/>
                        <a:t>46—50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396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4</a:t>
                      </a:r>
                      <a:endParaRPr lang="ar-SA" sz="1600" dirty="0"/>
                    </a:p>
                  </a:txBody>
                  <a:tcPr anchor="ctr">
                    <a:solidFill>
                      <a:srgbClr val="E9F8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50-54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8396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/>
                        <a:t>3</a:t>
                      </a:r>
                      <a:endParaRPr lang="ar-SA" sz="1600" dirty="0"/>
                    </a:p>
                  </a:txBody>
                  <a:tcPr anchor="ctr">
                    <a:solidFill>
                      <a:srgbClr val="C2EC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54</a:t>
                      </a:r>
                      <a:r>
                        <a:rPr lang="en-US" sz="1600" baseline="0" dirty="0"/>
                        <a:t>—58</a:t>
                      </a:r>
                      <a:endParaRPr lang="ar-S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8396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36</a:t>
                      </a:r>
                      <a:endParaRPr lang="ar-SA" sz="1600" dirty="0"/>
                    </a:p>
                  </a:txBody>
                  <a:tcPr anchor="ctr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b="1" dirty="0">
                          <a:solidFill>
                            <a:schemeClr val="bg1"/>
                          </a:solidFill>
                        </a:rPr>
                        <a:t>المجموع</a:t>
                      </a:r>
                    </a:p>
                  </a:txBody>
                  <a:tcPr anchor="ctr">
                    <a:blipFill rotWithShape="1">
                      <a:blip r:embed="rId2"/>
                      <a:stretch>
                        <a:fillRect l="-99419" t="-898795" r="-581" b="-1205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جدول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1366995"/>
                  </p:ext>
                </p:extLst>
              </p:nvPr>
            </p:nvGraphicFramePr>
            <p:xfrm>
              <a:off x="2993238" y="980728"/>
              <a:ext cx="1104023" cy="5044900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104023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792088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dirty="0"/>
                            <a:t>مراكز الفئات</a:t>
                          </a:r>
                        </a:p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i="1" smtClean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i="1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6064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32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0405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36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86717"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sz="1600" dirty="0"/>
                            <a:t>40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86717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44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3567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48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48324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52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E9F8F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57194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56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C2ECF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  <a:tr h="508396">
                    <a:tc>
                      <a:txBody>
                        <a:bodyPr/>
                        <a:lstStyle/>
                        <a:p>
                          <a:pPr marL="0" marR="0" indent="0" algn="ctr" defTabSz="914400" rtl="1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ar-SA" sz="1600" dirty="0"/>
                        </a:p>
                      </a:txBody>
                      <a:tcPr anchor="ctr">
                        <a:solidFill>
                          <a:srgbClr val="E9F8F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جدول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1366995"/>
                  </p:ext>
                </p:extLst>
              </p:nvPr>
            </p:nvGraphicFramePr>
            <p:xfrm>
              <a:off x="2993238" y="980728"/>
              <a:ext cx="1104023" cy="5044900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104023"/>
                  </a:tblGrid>
                  <a:tr h="79208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769" r="-552" b="-536923"/>
                          </a:stretch>
                        </a:blipFill>
                      </a:tcPr>
                    </a:tc>
                  </a:tr>
                  <a:tr h="576064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32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50405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36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486717"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sz="1600" dirty="0" smtClean="0"/>
                            <a:t>40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486717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44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63567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48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48324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52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E9F8FB"/>
                        </a:solidFill>
                      </a:tcPr>
                    </a:tc>
                  </a:tr>
                  <a:tr h="57194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56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C2ECF4"/>
                        </a:solidFill>
                      </a:tcPr>
                    </a:tc>
                  </a:tr>
                  <a:tr h="508396">
                    <a:tc>
                      <a:txBody>
                        <a:bodyPr/>
                        <a:lstStyle/>
                        <a:p>
                          <a:pPr marL="0" marR="0" indent="0" algn="ctr" defTabSz="914400" rtl="1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ar-SA" sz="1600" dirty="0"/>
                        </a:p>
                      </a:txBody>
                      <a:tcPr anchor="ctr">
                        <a:solidFill>
                          <a:srgbClr val="E9F8FB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4436851"/>
                  </p:ext>
                </p:extLst>
              </p:nvPr>
            </p:nvGraphicFramePr>
            <p:xfrm>
              <a:off x="4076770" y="980728"/>
              <a:ext cx="1470464" cy="5049240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47046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762595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𝒊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𝒊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b="1" dirty="0"/>
                        </a:p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0839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32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194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108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86717"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sz="1600" dirty="0"/>
                            <a:t>280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86717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440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3567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384</a:t>
                          </a:r>
                          <a:endParaRPr lang="ar-SA" sz="16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520038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208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E9F8F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50839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/>
                            <a:t>168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C2ECF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  <a:tr h="508396">
                    <a:tc>
                      <a:txBody>
                        <a:bodyPr/>
                        <a:lstStyle/>
                        <a:p>
                          <a:pPr marL="0" marR="0" indent="0" algn="ctr" defTabSz="914400" rtl="1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/>
                            <a:t>1620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FF0066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74436851"/>
                  </p:ext>
                </p:extLst>
              </p:nvPr>
            </p:nvGraphicFramePr>
            <p:xfrm>
              <a:off x="4076770" y="980728"/>
              <a:ext cx="1470464" cy="5049240"/>
            </p:xfrm>
            <a:graphic>
              <a:graphicData uri="http://schemas.openxmlformats.org/drawingml/2006/table">
                <a:tbl>
                  <a:tblPr rtl="1" firstRow="1" bandRow="1">
                    <a:tableStyleId>{0505E3EF-67EA-436B-97B2-0124C06EBD24}</a:tableStyleId>
                  </a:tblPr>
                  <a:tblGrid>
                    <a:gridCol w="1470464"/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415" t="-741" b="-514074"/>
                          </a:stretch>
                        </a:blipFill>
                      </a:tcPr>
                    </a:tc>
                  </a:tr>
                  <a:tr h="50839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32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57194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108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486717"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sz="1600" dirty="0" smtClean="0"/>
                            <a:t>280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486717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440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635675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384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520038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208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E9F8FB"/>
                        </a:solidFill>
                      </a:tcPr>
                    </a:tc>
                  </a:tr>
                  <a:tr h="50839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1600" dirty="0" smtClean="0"/>
                            <a:t>168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C2ECF4"/>
                        </a:solidFill>
                      </a:tcPr>
                    </a:tc>
                  </a:tr>
                  <a:tr h="508396">
                    <a:tc>
                      <a:txBody>
                        <a:bodyPr/>
                        <a:lstStyle/>
                        <a:p>
                          <a:pPr marL="0" marR="0" indent="0" algn="ctr" defTabSz="914400" rtl="1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 smtClean="0"/>
                            <a:t>1620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rgbClr val="FF0066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شكل بيضاوي 5"/>
              <p:cNvSpPr/>
              <p:nvPr/>
            </p:nvSpPr>
            <p:spPr>
              <a:xfrm>
                <a:off x="5791933" y="3568056"/>
                <a:ext cx="3312368" cy="2969014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b="1" dirty="0">
                    <a:solidFill>
                      <a:schemeClr val="bg1"/>
                    </a:solidFill>
                  </a:rPr>
                  <a:t>نحسب المتوسط</a:t>
                </a:r>
              </a:p>
              <a:p>
                <a:pPr algn="ctr"/>
                <a:endParaRPr lang="ar-SA" b="1" dirty="0">
                  <a:solidFill>
                    <a:schemeClr val="bg1"/>
                  </a:solidFill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ar-SA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</m:acc>
                      <m:r>
                        <a:rPr lang="en-US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 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ar-SA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∑</m:t>
                              </m:r>
                              <m:r>
                                <a:rPr lang="en-US" b="1" i="1">
                                  <a:latin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>
                                  <a:latin typeface="Cambria Math"/>
                                </a:rPr>
                                <m:t>𝒊</m:t>
                              </m:r>
                            </m:sub>
                          </m:sSub>
                          <m:sSub>
                            <m:sSubPr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ar-SA" b="1" i="1" dirty="0"/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ar-SA" dirty="0"/>
                            <m:t>∑</m:t>
                          </m:r>
                          <m:sSub>
                            <m:sSubPr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n-US" b="1" i="1" dirty="0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b="1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dirty="0" smtClean="0">
                              <a:latin typeface="Cambria Math"/>
                            </a:rPr>
                            <m:t>𝟏𝟔𝟐𝟎</m:t>
                          </m:r>
                        </m:num>
                        <m:den>
                          <m:r>
                            <a:rPr lang="en-US" b="1" i="1" dirty="0" smtClean="0">
                              <a:latin typeface="Cambria Math"/>
                            </a:rPr>
                            <m:t>𝟑𝟔</m:t>
                          </m:r>
                        </m:den>
                      </m:f>
                      <m:r>
                        <a:rPr lang="en-US" b="1" i="1" dirty="0" smtClean="0">
                          <a:latin typeface="Cambria Math"/>
                        </a:rPr>
                        <m:t>=</m:t>
                      </m:r>
                      <m:r>
                        <a:rPr lang="en-US" b="1" i="1" dirty="0" smtClean="0">
                          <a:latin typeface="Cambria Math"/>
                        </a:rPr>
                        <m:t>𝟒𝟓</m:t>
                      </m:r>
                      <m:r>
                        <a:rPr lang="en-US" b="1" i="1" dirty="0" smtClean="0">
                          <a:latin typeface="Cambria Math"/>
                        </a:rPr>
                        <m:t> </m:t>
                      </m:r>
                      <m:r>
                        <a:rPr lang="ar-SA" b="1" i="1" dirty="0" smtClean="0">
                          <a:latin typeface="Cambria Math"/>
                        </a:rPr>
                        <m:t>ريال</m:t>
                      </m:r>
                    </m:oMath>
                  </m:oMathPara>
                </a14:m>
                <a:endParaRPr lang="ar-SA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شكل بيضاوي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933" y="3568056"/>
                <a:ext cx="3312368" cy="2969014"/>
              </a:xfrm>
              <a:prstGeom prst="ellipse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رابط بشكل مرفق 6"/>
          <p:cNvCxnSpPr/>
          <p:nvPr/>
        </p:nvCxnSpPr>
        <p:spPr>
          <a:xfrm rot="10800000">
            <a:off x="4751766" y="5893960"/>
            <a:ext cx="1152128" cy="396044"/>
          </a:xfrm>
          <a:prstGeom prst="bentConnector3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رابط بشكل مرفق 7"/>
          <p:cNvCxnSpPr/>
          <p:nvPr/>
        </p:nvCxnSpPr>
        <p:spPr>
          <a:xfrm rot="10800000">
            <a:off x="2555776" y="5893962"/>
            <a:ext cx="3456384" cy="487366"/>
          </a:xfrm>
          <a:prstGeom prst="bentConnector3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سهم مخطط إلى اليمين 2"/>
          <p:cNvSpPr/>
          <p:nvPr/>
        </p:nvSpPr>
        <p:spPr>
          <a:xfrm flipH="1">
            <a:off x="6516216" y="980728"/>
            <a:ext cx="2232248" cy="136815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/>
              <a:t>نكمل الجدول</a:t>
            </a:r>
          </a:p>
        </p:txBody>
      </p:sp>
    </p:spTree>
    <p:extLst>
      <p:ext uri="{BB962C8B-B14F-4D97-AF65-F5344CB8AC3E}">
        <p14:creationId xmlns:p14="http://schemas.microsoft.com/office/powerpoint/2010/main" val="346084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332656"/>
            <a:ext cx="5904656" cy="86409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مزايا و عيوب الوسط الحسابي</a:t>
            </a:r>
          </a:p>
        </p:txBody>
      </p:sp>
      <p:sp>
        <p:nvSpPr>
          <p:cNvPr id="3" name="وجه ضاحك 2"/>
          <p:cNvSpPr/>
          <p:nvPr/>
        </p:nvSpPr>
        <p:spPr>
          <a:xfrm>
            <a:off x="6660232" y="1450022"/>
            <a:ext cx="1440160" cy="1258897"/>
          </a:xfrm>
          <a:prstGeom prst="smileyFac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المزايا</a:t>
            </a:r>
          </a:p>
        </p:txBody>
      </p:sp>
      <p:sp>
        <p:nvSpPr>
          <p:cNvPr id="6" name="وجه ضاحك 5"/>
          <p:cNvSpPr/>
          <p:nvPr/>
        </p:nvSpPr>
        <p:spPr>
          <a:xfrm>
            <a:off x="1565868" y="1450023"/>
            <a:ext cx="1493964" cy="1258896"/>
          </a:xfrm>
          <a:prstGeom prst="smileyFace">
            <a:avLst>
              <a:gd name="adj" fmla="val -4653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العيوب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5220072" y="2996952"/>
            <a:ext cx="3456384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سهولة حسابه و التعامل معه جبرياً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لا يحتاج لترتيب البيانات.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تدخل في حسابه جميع القيم.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يعتبر الأساس في معظم عمليات الإحصاء الوصفي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1043608" y="2924944"/>
            <a:ext cx="3600400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لا يمكن إيجاده للبيانات الوصفية أو الكيفية.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لا يمكن إيجاده من خلال الرسم.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يتأثر بالقيم الشاذة.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قد لا يساوي عدداً صحيحاً أو أي من القيم الداخلة في حسابه.</a:t>
            </a:r>
          </a:p>
        </p:txBody>
      </p:sp>
    </p:spTree>
    <p:extLst>
      <p:ext uri="{BB962C8B-B14F-4D97-AF65-F5344CB8AC3E}">
        <p14:creationId xmlns:p14="http://schemas.microsoft.com/office/powerpoint/2010/main" val="77153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6" grpId="0" build="p" animBg="1"/>
      <p:bldP spid="7" grpId="0" build="p" animBg="1"/>
      <p:bldP spid="8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ثانيا : الوسيط</a:t>
            </a:r>
          </a:p>
        </p:txBody>
      </p:sp>
      <p:sp>
        <p:nvSpPr>
          <p:cNvPr id="5" name="مستطيل مستدير الزوايا 3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189112"/>
          </a:xfrm>
          <a:prstGeom prst="roundRect">
            <a:avLst/>
          </a:prstGeom>
          <a:solidFill>
            <a:srgbClr val="660066"/>
          </a:solidFill>
          <a:ln w="57150">
            <a:solidFill>
              <a:srgbClr val="BA9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FF00"/>
                </a:solidFill>
              </a:rPr>
              <a:t>أي من الأعداد التالية هو </a:t>
            </a:r>
            <a:r>
              <a:rPr lang="ar-SA" sz="2400" b="1" u="sng" dirty="0">
                <a:solidFill>
                  <a:srgbClr val="FFFF00"/>
                </a:solidFill>
              </a:rPr>
              <a:t>العدد الأوسط </a:t>
            </a:r>
            <a:r>
              <a:rPr lang="ar-SA" sz="2400" b="1" dirty="0">
                <a:solidFill>
                  <a:srgbClr val="FFFF00"/>
                </a:solidFill>
              </a:rPr>
              <a:t>؟</a:t>
            </a:r>
          </a:p>
          <a:p>
            <a:pPr algn="ctr"/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2, 4,10, 6, 8,1, 5</a:t>
            </a:r>
          </a:p>
        </p:txBody>
      </p:sp>
      <p:sp>
        <p:nvSpPr>
          <p:cNvPr id="6" name="مستطيل مستدير الزوايا 4"/>
          <p:cNvSpPr/>
          <p:nvPr/>
        </p:nvSpPr>
        <p:spPr>
          <a:xfrm>
            <a:off x="1331640" y="2996952"/>
            <a:ext cx="7488832" cy="1656184"/>
          </a:xfrm>
          <a:prstGeom prst="roundRect">
            <a:avLst/>
          </a:prstGeom>
          <a:solidFill>
            <a:srgbClr val="9E1E73"/>
          </a:solidFill>
          <a:ln w="57150">
            <a:solidFill>
              <a:srgbClr val="BA9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FF00"/>
                </a:solidFill>
              </a:rPr>
              <a:t>نعيد ترتيب الأعداد تصاعدياً أو تنازلياً </a:t>
            </a:r>
          </a:p>
          <a:p>
            <a:pPr algn="ctr"/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1, 2, 4 , 5 , 6 , 8 , 10</a:t>
            </a:r>
          </a:p>
        </p:txBody>
      </p:sp>
      <p:sp>
        <p:nvSpPr>
          <p:cNvPr id="7" name="شكل بيضاوي 5"/>
          <p:cNvSpPr/>
          <p:nvPr/>
        </p:nvSpPr>
        <p:spPr>
          <a:xfrm>
            <a:off x="4987684" y="3815303"/>
            <a:ext cx="504056" cy="481366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وسيلة شرح بيضاوية 6"/>
          <p:cNvSpPr/>
          <p:nvPr/>
        </p:nvSpPr>
        <p:spPr>
          <a:xfrm>
            <a:off x="2015432" y="5385827"/>
            <a:ext cx="2940521" cy="1296144"/>
          </a:xfrm>
          <a:prstGeom prst="wedgeEllipseCallout">
            <a:avLst>
              <a:gd name="adj1" fmla="val 56329"/>
              <a:gd name="adj2" fmla="val -149873"/>
            </a:avLst>
          </a:prstGeom>
          <a:solidFill>
            <a:srgbClr val="FFCCCC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660066"/>
                </a:solidFill>
              </a:rPr>
              <a:t>يسمى الوسيط</a:t>
            </a:r>
          </a:p>
        </p:txBody>
      </p:sp>
    </p:spTree>
    <p:extLst>
      <p:ext uri="{BB962C8B-B14F-4D97-AF65-F5344CB8AC3E}">
        <p14:creationId xmlns:p14="http://schemas.microsoft.com/office/powerpoint/2010/main" val="232577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build="p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مستدير الزوايا 3"/>
          <p:cNvSpPr/>
          <p:nvPr/>
        </p:nvSpPr>
        <p:spPr>
          <a:xfrm>
            <a:off x="1267665" y="838646"/>
            <a:ext cx="7128792" cy="1512168"/>
          </a:xfrm>
          <a:prstGeom prst="roundRect">
            <a:avLst/>
          </a:prstGeom>
          <a:solidFill>
            <a:srgbClr val="660066"/>
          </a:solidFill>
          <a:ln w="57150">
            <a:solidFill>
              <a:srgbClr val="BA9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FF00"/>
                </a:solidFill>
              </a:rPr>
              <a:t>أي من الأعداد التالية هو </a:t>
            </a:r>
            <a:r>
              <a:rPr lang="ar-SA" sz="2400" b="1" u="sng" dirty="0">
                <a:solidFill>
                  <a:srgbClr val="FFFF00"/>
                </a:solidFill>
              </a:rPr>
              <a:t>العدد الأوسط </a:t>
            </a:r>
            <a:r>
              <a:rPr lang="ar-SA" sz="2400" b="1" dirty="0">
                <a:solidFill>
                  <a:srgbClr val="FFFF00"/>
                </a:solidFill>
              </a:rPr>
              <a:t>؟</a:t>
            </a:r>
          </a:p>
          <a:p>
            <a:pPr algn="ctr"/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2, 4,10, 8,2, 5</a:t>
            </a: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1259632" y="3140968"/>
            <a:ext cx="7128792" cy="1512168"/>
          </a:xfrm>
          <a:prstGeom prst="roundRect">
            <a:avLst/>
          </a:prstGeom>
          <a:solidFill>
            <a:srgbClr val="9E1E73"/>
          </a:solidFill>
          <a:ln w="57150">
            <a:solidFill>
              <a:srgbClr val="BA9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FF00"/>
                </a:solidFill>
              </a:rPr>
              <a:t>نعيد ترتيب الأعداد تصاعدياً أو تنازلياً </a:t>
            </a:r>
          </a:p>
          <a:p>
            <a:pPr algn="ctr"/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2, 2, 4 , 5 , 8 , 10</a:t>
            </a:r>
          </a:p>
        </p:txBody>
      </p:sp>
      <p:sp>
        <p:nvSpPr>
          <p:cNvPr id="6" name="شكل بيضاوي 5"/>
          <p:cNvSpPr/>
          <p:nvPr/>
        </p:nvSpPr>
        <p:spPr>
          <a:xfrm>
            <a:off x="4535996" y="3846252"/>
            <a:ext cx="936104" cy="481366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وسيلة شرح بيضاوية 6"/>
              <p:cNvSpPr/>
              <p:nvPr/>
            </p:nvSpPr>
            <p:spPr>
              <a:xfrm>
                <a:off x="1432247" y="5229200"/>
                <a:ext cx="3391781" cy="1440160"/>
              </a:xfrm>
              <a:prstGeom prst="wedgeEllipseCallout">
                <a:avLst>
                  <a:gd name="adj1" fmla="val 48612"/>
                  <a:gd name="adj2" fmla="val -115456"/>
                </a:avLst>
              </a:prstGeom>
              <a:solidFill>
                <a:srgbClr val="FFCCCC"/>
              </a:solidFill>
              <a:ln w="762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sz="2000" b="1" dirty="0">
                    <a:solidFill>
                      <a:srgbClr val="660066"/>
                    </a:solidFill>
                  </a:rPr>
                  <a:t>نأخذ الوسط الحسابي للعددين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ar-SA" sz="2000" b="1" i="1" smtClean="0">
                              <a:solidFill>
                                <a:srgbClr val="66006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rgbClr val="660066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en-US" sz="2000" b="1" i="1" smtClean="0">
                              <a:solidFill>
                                <a:srgbClr val="660066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000" b="1" i="1" smtClean="0">
                              <a:solidFill>
                                <a:srgbClr val="660066"/>
                              </a:solidFill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ar-SA" sz="2000" b="1" i="1" smtClean="0">
                              <a:solidFill>
                                <a:srgbClr val="660066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ar-SA" sz="2000" b="1" i="1" smtClean="0">
                          <a:solidFill>
                            <a:srgbClr val="660066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rgbClr val="660066"/>
                          </a:solidFill>
                          <a:latin typeface="Cambria Math"/>
                        </a:rPr>
                        <m:t>𝟒</m:t>
                      </m:r>
                      <m:r>
                        <a:rPr lang="en-US" sz="2000" b="1" i="1" smtClean="0">
                          <a:solidFill>
                            <a:srgbClr val="660066"/>
                          </a:solidFill>
                          <a:latin typeface="Cambria Math"/>
                        </a:rPr>
                        <m:t>.</m:t>
                      </m:r>
                      <m:r>
                        <a:rPr lang="en-US" sz="2000" b="1" i="1" smtClean="0">
                          <a:solidFill>
                            <a:srgbClr val="660066"/>
                          </a:solidFill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ar-SA" sz="2000" b="1" dirty="0">
                  <a:solidFill>
                    <a:srgbClr val="660066"/>
                  </a:solidFill>
                </a:endParaRPr>
              </a:p>
            </p:txBody>
          </p:sp>
        </mc:Choice>
        <mc:Fallback xmlns="">
          <p:sp>
            <p:nvSpPr>
              <p:cNvPr id="7" name="وسيلة شرح بيضاوية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2247" y="5229200"/>
                <a:ext cx="3391781" cy="1440160"/>
              </a:xfrm>
              <a:prstGeom prst="wedgeEllipseCallout">
                <a:avLst>
                  <a:gd name="adj1" fmla="val 48612"/>
                  <a:gd name="adj2" fmla="val -115456"/>
                </a:avLst>
              </a:prstGeom>
              <a:blipFill rotWithShape="1">
                <a:blip r:embed="rId2"/>
                <a:stretch>
                  <a:fillRect/>
                </a:stretch>
              </a:blipFill>
              <a:ln w="762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937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ع سهم إلى الأسفل 3"/>
          <p:cNvSpPr/>
          <p:nvPr/>
        </p:nvSpPr>
        <p:spPr>
          <a:xfrm>
            <a:off x="1547664" y="476672"/>
            <a:ext cx="5904656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الوسيط</a:t>
            </a:r>
          </a:p>
        </p:txBody>
      </p:sp>
      <p:sp>
        <p:nvSpPr>
          <p:cNvPr id="5" name="مجسم مشطوف الحواف 4"/>
          <p:cNvSpPr/>
          <p:nvPr/>
        </p:nvSpPr>
        <p:spPr>
          <a:xfrm>
            <a:off x="1079612" y="2060848"/>
            <a:ext cx="6840760" cy="2952328"/>
          </a:xfrm>
          <a:prstGeom prst="beve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القيمة العددية التي تقسم البيانات إلى قسمين متساويين بعد ترتيبها تصاعدياً أو تنازلياً.</a:t>
            </a:r>
          </a:p>
          <a:p>
            <a:pPr algn="ctr"/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يرمز للوسيط بالرمز </a:t>
            </a:r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ar-SA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وسيلة شرح بيضاوية 1"/>
          <p:cNvSpPr/>
          <p:nvPr/>
        </p:nvSpPr>
        <p:spPr>
          <a:xfrm>
            <a:off x="395536" y="4653136"/>
            <a:ext cx="2952328" cy="2016224"/>
          </a:xfrm>
          <a:prstGeom prst="wedgeEllipseCallout">
            <a:avLst>
              <a:gd name="adj1" fmla="val 72084"/>
              <a:gd name="adj2" fmla="val -59341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1">
                    <a:lumMod val="50000"/>
                  </a:schemeClr>
                </a:solidFill>
              </a:rPr>
              <a:t>يسمى الوسيط مقياس الموقع</a:t>
            </a:r>
          </a:p>
        </p:txBody>
      </p:sp>
    </p:spTree>
    <p:extLst>
      <p:ext uri="{BB962C8B-B14F-4D97-AF65-F5344CB8AC3E}">
        <p14:creationId xmlns:p14="http://schemas.microsoft.com/office/powerpoint/2010/main" val="142029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476672"/>
            <a:ext cx="5904656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حساب الوسيط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2445682" y="1743199"/>
            <a:ext cx="4108619" cy="461665"/>
          </a:xfrm>
          <a:prstGeom prst="rect">
            <a:avLst/>
          </a:prstGeom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b="1" dirty="0"/>
              <a:t>البيانات الغير مبوبة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ستطيل مستدير الزوايا 3"/>
              <p:cNvSpPr/>
              <p:nvPr/>
            </p:nvSpPr>
            <p:spPr>
              <a:xfrm>
                <a:off x="827584" y="2780928"/>
                <a:ext cx="7344816" cy="3456384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إذا كانت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SA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r>
                          <a:rPr lang="ar-SA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ar-SA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r>
                          <a:rPr lang="en-US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,….</m:t>
                    </m:r>
                    <m:sSub>
                      <m:sSubPr>
                        <m:ctrlPr>
                          <a:rPr lang="ar-SA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r>
                          <a:rPr lang="en-US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   تمثل بيانات عينة من المجتمع </a:t>
                </a:r>
              </a:p>
              <a:p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فإن الوسيط يحسب كالتالي: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نرتب البيانات تصاعدياً أو تنازلياً.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نوجد موقع الوسيط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ar-SA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ar-SA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l-GR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 .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إذا كان </a:t>
                </a:r>
                <a:r>
                  <a:rPr lang="en-US" b="1" dirty="0">
                    <a:solidFill>
                      <a:schemeClr val="accent1">
                        <a:lumMod val="50000"/>
                      </a:schemeClr>
                    </a:solidFill>
                  </a:rPr>
                  <a:t>n</a:t>
                </a: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  عدد فردي فإن الناتج يكون عدد صحيح و بالتالي الوسيط هو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SA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f>
                          <m:fPr>
                            <m:ctrlPr>
                              <a:rPr lang="en-US" b="1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b="1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b="1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en-US" b="1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den>
                        </m:f>
                      </m:sub>
                    </m:sSub>
                  </m:oMath>
                </a14:m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.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إذا كان </a:t>
                </a:r>
                <a:r>
                  <a:rPr lang="en-US" b="1" dirty="0">
                    <a:solidFill>
                      <a:schemeClr val="accent1">
                        <a:lumMod val="50000"/>
                      </a:schemeClr>
                    </a:solidFill>
                  </a:rPr>
                  <a:t>n</a:t>
                </a: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 عدد زوجي فإن الناتج يكون عدد غير صحيح بالتالي الوسيط هو الوسط الحسابي للقيمتين اللتين يقع بينهما العنصر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SA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f>
                          <m:fPr>
                            <m:ctrlPr>
                              <a:rPr lang="en-US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en-US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den>
                        </m:f>
                      </m:sub>
                    </m:sSub>
                  </m:oMath>
                </a14:m>
                <a:r>
                  <a:rPr lang="en-US" b="1" dirty="0">
                    <a:solidFill>
                      <a:schemeClr val="accent1">
                        <a:lumMod val="50000"/>
                      </a:schemeClr>
                    </a:solidFill>
                  </a:rPr>
                  <a:t> </a:t>
                </a:r>
                <a:r>
                  <a:rPr lang="ar-SA" b="1" dirty="0">
                    <a:solidFill>
                      <a:schemeClr val="accent1">
                        <a:lumMod val="50000"/>
                      </a:schemeClr>
                    </a:solidFill>
                  </a:rPr>
                  <a:t> أي </a:t>
                </a:r>
                <a:r>
                  <a:rPr lang="en-US" b="1" dirty="0">
                    <a:solidFill>
                      <a:schemeClr val="tx1"/>
                    </a:solidFill>
                  </a:rPr>
                  <a:t>(</a:t>
                </a:r>
                <a:r>
                  <a:rPr lang="en-US" b="1" dirty="0" err="1">
                    <a:solidFill>
                      <a:schemeClr val="tx1"/>
                    </a:solidFill>
                  </a:rPr>
                  <a:t>x</a:t>
                </a:r>
                <a:r>
                  <a:rPr lang="en-US" b="1" baseline="-25000" dirty="0" err="1">
                    <a:solidFill>
                      <a:schemeClr val="tx1"/>
                    </a:solidFill>
                  </a:rPr>
                  <a:t>n</a:t>
                </a:r>
                <a:r>
                  <a:rPr lang="en-US" b="1" baseline="-25000" dirty="0">
                    <a:solidFill>
                      <a:schemeClr val="tx1"/>
                    </a:solidFill>
                  </a:rPr>
                  <a:t>/2 +</a:t>
                </a:r>
                <a:r>
                  <a:rPr lang="en-US" b="1" dirty="0">
                    <a:solidFill>
                      <a:schemeClr val="tx1"/>
                    </a:solidFill>
                  </a:rPr>
                  <a:t> </a:t>
                </a:r>
                <a:r>
                  <a:rPr lang="en-US" b="1" dirty="0" err="1">
                    <a:solidFill>
                      <a:schemeClr val="tx1"/>
                    </a:solidFill>
                  </a:rPr>
                  <a:t>x</a:t>
                </a:r>
                <a:r>
                  <a:rPr lang="en-US" b="1" baseline="-25000" dirty="0" err="1">
                    <a:solidFill>
                      <a:schemeClr val="tx1"/>
                    </a:solidFill>
                  </a:rPr>
                  <a:t>n</a:t>
                </a:r>
                <a:r>
                  <a:rPr lang="en-US" b="1" baseline="-25000" dirty="0">
                    <a:solidFill>
                      <a:schemeClr val="tx1"/>
                    </a:solidFill>
                  </a:rPr>
                  <a:t>/2+1</a:t>
                </a:r>
                <a:r>
                  <a:rPr lang="en-US" b="1" dirty="0">
                    <a:solidFill>
                      <a:schemeClr val="tx1"/>
                    </a:solidFill>
                  </a:rPr>
                  <a:t>)/2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endParaRPr lang="ar-SA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" name="مستطيل مستدير الزوايا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2780928"/>
                <a:ext cx="7344816" cy="3456384"/>
              </a:xfrm>
              <a:prstGeom prst="round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accent4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حبر 5">
                <a:extLst>
                  <a:ext uri="{FF2B5EF4-FFF2-40B4-BE49-F238E27FC236}">
                    <a16:creationId xmlns:a16="http://schemas.microsoft.com/office/drawing/2014/main" id="{ED8F7F1B-DEB8-4BB8-77E4-D3AA7BFCC6FC}"/>
                  </a:ext>
                </a:extLst>
              </p14:cNvPr>
              <p14:cNvContentPartPr/>
              <p14:nvPr/>
            </p14:nvContentPartPr>
            <p14:xfrm>
              <a:off x="11526897" y="526271"/>
              <a:ext cx="360" cy="360"/>
            </p14:xfrm>
          </p:contentPart>
        </mc:Choice>
        <mc:Fallback xmlns="">
          <p:pic>
            <p:nvPicPr>
              <p:cNvPr id="6" name="حبر 5">
                <a:extLst>
                  <a:ext uri="{FF2B5EF4-FFF2-40B4-BE49-F238E27FC236}">
                    <a16:creationId xmlns:a16="http://schemas.microsoft.com/office/drawing/2014/main" id="{ED8F7F1B-DEB8-4BB8-77E4-D3AA7BFCC6F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520777" y="520151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0" name="حبر 39">
                <a:extLst>
                  <a:ext uri="{FF2B5EF4-FFF2-40B4-BE49-F238E27FC236}">
                    <a16:creationId xmlns:a16="http://schemas.microsoft.com/office/drawing/2014/main" id="{4E54C9CE-3D5B-37F4-EC84-A232E2B4217F}"/>
                  </a:ext>
                </a:extLst>
              </p14:cNvPr>
              <p14:cNvContentPartPr/>
              <p14:nvPr/>
            </p14:nvContentPartPr>
            <p14:xfrm>
              <a:off x="10306497" y="3482231"/>
              <a:ext cx="360" cy="360"/>
            </p14:xfrm>
          </p:contentPart>
        </mc:Choice>
        <mc:Fallback xmlns="">
          <p:pic>
            <p:nvPicPr>
              <p:cNvPr id="40" name="حبر 39">
                <a:extLst>
                  <a:ext uri="{FF2B5EF4-FFF2-40B4-BE49-F238E27FC236}">
                    <a16:creationId xmlns:a16="http://schemas.microsoft.com/office/drawing/2014/main" id="{4E54C9CE-3D5B-37F4-EC84-A232E2B4217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300377" y="3476111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1067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على شكل سحابة 1"/>
          <p:cNvSpPr/>
          <p:nvPr/>
        </p:nvSpPr>
        <p:spPr>
          <a:xfrm>
            <a:off x="7092280" y="74531"/>
            <a:ext cx="1656184" cy="10380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أمثلة</a:t>
            </a:r>
            <a:endParaRPr lang="ar-SA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323528" y="404664"/>
            <a:ext cx="6627658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20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أوجد الوسيط للأجور اليومية بالدولار للبيانات التالية:</a:t>
            </a:r>
          </a:p>
          <a:p>
            <a:endParaRPr lang="ar-SA" sz="2000" dirty="0">
              <a:solidFill>
                <a:schemeClr val="tx2">
                  <a:lumMod val="75000"/>
                </a:schemeClr>
              </a:solidFill>
              <a:latin typeface="Hacen Lebanon" pitchFamily="2" charset="-78"/>
              <a:cs typeface="Hacen Lebanon" pitchFamily="2" charset="-78"/>
            </a:endParaRPr>
          </a:p>
          <a:p>
            <a:r>
              <a:rPr lang="ar-SA" sz="20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العينة الأولى :   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50	70     	     40	50	80</a:t>
            </a:r>
            <a:endParaRPr lang="ar-SA" sz="2000" dirty="0">
              <a:solidFill>
                <a:schemeClr val="tx2">
                  <a:lumMod val="75000"/>
                </a:schemeClr>
              </a:solidFill>
              <a:latin typeface="Hacen Lebanon" pitchFamily="2" charset="-78"/>
              <a:cs typeface="Hacen Lebanon" pitchFamily="2" charset="-78"/>
            </a:endParaRPr>
          </a:p>
          <a:p>
            <a:endParaRPr lang="ar-SA" sz="2000" dirty="0">
              <a:solidFill>
                <a:schemeClr val="tx2">
                  <a:lumMod val="75000"/>
                </a:schemeClr>
              </a:solidFill>
              <a:latin typeface="Hacen Lebanon" pitchFamily="2" charset="-78"/>
              <a:cs typeface="Hacen Lebanon" pitchFamily="2" charset="-78"/>
            </a:endParaRPr>
          </a:p>
          <a:p>
            <a:r>
              <a:rPr lang="ar-SA" sz="20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العينة الثانية : 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50	  70     	    60	40	30	80</a:t>
            </a:r>
            <a:endParaRPr lang="ar-SA" sz="2000" dirty="0">
              <a:solidFill>
                <a:schemeClr val="tx2">
                  <a:lumMod val="75000"/>
                </a:schemeClr>
              </a:solidFill>
              <a:latin typeface="Hacen Lebanon" pitchFamily="2" charset="-78"/>
              <a:cs typeface="Hacen Lebanon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/>
              <p:cNvSpPr txBox="1"/>
              <p:nvPr/>
            </p:nvSpPr>
            <p:spPr>
              <a:xfrm>
                <a:off x="683568" y="2204864"/>
                <a:ext cx="5637237" cy="1756635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نعيد ترتيب البيانات :</a:t>
                </a:r>
              </a:p>
              <a:p>
                <a:pPr algn="ctr"/>
                <a:r>
                  <a:rPr lang="en-US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40	50	50	70	80</a:t>
                </a:r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عدد البيانات </a:t>
                </a:r>
                <a:r>
                  <a:rPr lang="en-US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n</a:t>
                </a:r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= </a:t>
                </a:r>
                <a:r>
                  <a:rPr lang="en-US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5</a:t>
                </a:r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b="1" i="1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𝒏</m:t>
                          </m:r>
                          <m:r>
                            <a:rPr lang="en-US" b="1" i="1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b="1" i="1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</m:t>
                          </m:r>
                          <m:r>
                            <m:rPr>
                              <m:nor/>
                            </m:rPr>
                            <a:rPr lang="ar-SA" b="1" dirty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Hacen Lebanon" pitchFamily="2" charset="-78"/>
                              <a:cs typeface="Hacen Lebanon" pitchFamily="2" charset="-78"/>
                            </a:rPr>
                            <m:t> </m:t>
                          </m:r>
                        </m:num>
                        <m:den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𝟔</m:t>
                          </m:r>
                        </m:num>
                        <m:den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𝟑</m:t>
                      </m:r>
                    </m:oMath>
                  </m:oMathPara>
                </a14:m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cs typeface="Hacen Lebanon" pitchFamily="2" charset="-78"/>
                        </a:rPr>
                        <m:t>𝑴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sSub>
                        <m:sSubPr>
                          <m:ctrlP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𝑿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𝟑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𝟓𝟎</m:t>
                      </m:r>
                    </m:oMath>
                  </m:oMathPara>
                </a14:m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</p:txBody>
          </p:sp>
        </mc:Choice>
        <mc:Fallback xmlns="">
          <p:sp>
            <p:nvSpPr>
              <p:cNvPr id="4" name="مربع نص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2204864"/>
                <a:ext cx="5637237" cy="175663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سهم مخطط إلى اليمين 7"/>
          <p:cNvSpPr/>
          <p:nvPr/>
        </p:nvSpPr>
        <p:spPr>
          <a:xfrm flipH="1">
            <a:off x="6804248" y="2507117"/>
            <a:ext cx="1368152" cy="115212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/>
              <a:t>العينة الأولى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8"/>
              <p:cNvSpPr txBox="1"/>
              <p:nvPr/>
            </p:nvSpPr>
            <p:spPr>
              <a:xfrm>
                <a:off x="683568" y="4326527"/>
                <a:ext cx="5637237" cy="2261388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نعيد ترتيب البيانات :</a:t>
                </a:r>
              </a:p>
              <a:p>
                <a:pPr algn="ctr"/>
                <a:r>
                  <a:rPr lang="en-US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30	40	50	60	70	80</a:t>
                </a:r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عدد البيانات </a:t>
                </a:r>
                <a:r>
                  <a:rPr lang="en-US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n</a:t>
                </a:r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= </a:t>
                </a:r>
                <a:r>
                  <a:rPr lang="en-US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6</a:t>
                </a:r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b="1" i="1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𝒏</m:t>
                          </m:r>
                          <m:r>
                            <a:rPr lang="en-US" b="1" i="1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b="1" i="1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𝟏</m:t>
                          </m:r>
                          <m:r>
                            <m:rPr>
                              <m:nor/>
                            </m:rPr>
                            <a:rPr lang="ar-SA" b="1" dirty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Hacen Lebanon" pitchFamily="2" charset="-78"/>
                              <a:cs typeface="Hacen Lebanon" pitchFamily="2" charset="-78"/>
                            </a:rPr>
                            <m:t> </m:t>
                          </m:r>
                        </m:num>
                        <m:den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𝟕</m:t>
                          </m:r>
                        </m:num>
                        <m:den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𝟑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.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𝟓</m:t>
                      </m:r>
                    </m:oMath>
                  </m:oMathPara>
                </a14:m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:r>
                  <a:rPr lang="ar-SA" b="1" dirty="0">
                    <a:solidFill>
                      <a:schemeClr val="tx2">
                        <a:lumMod val="75000"/>
                      </a:schemeClr>
                    </a:solidFill>
                    <a:latin typeface="Hacen Lebanon" pitchFamily="2" charset="-78"/>
                    <a:cs typeface="Hacen Lebanon" pitchFamily="2" charset="-78"/>
                  </a:rPr>
                  <a:t>إذن الوسيط يقع بين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Hacen Lebanon" pitchFamily="2" charset="-78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/>
                            <a:cs typeface="Hacen Lebanon" pitchFamily="2" charset="-78"/>
                          </a:rPr>
                          <m:t>𝑿</m:t>
                        </m:r>
                      </m:e>
                      <m:sub>
                        <m:r>
                          <a:rPr lang="en-US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/>
                            <a:cs typeface="Hacen Lebanon" pitchFamily="2" charset="-78"/>
                          </a:rPr>
                          <m:t>𝟒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Hacen Lebanon" pitchFamily="2" charset="-78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/>
                            <a:cs typeface="Hacen Lebanon" pitchFamily="2" charset="-78"/>
                          </a:rPr>
                          <m:t>  ,</m:t>
                        </m:r>
                        <m:r>
                          <a:rPr lang="en-US" b="1" i="1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/>
                            <a:cs typeface="Hacen Lebanon" pitchFamily="2" charset="-78"/>
                          </a:rPr>
                          <m:t>𝑿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/>
                            <a:cs typeface="Hacen Lebanon" pitchFamily="2" charset="-78"/>
                          </a:rPr>
                          <m:t>𝟑</m:t>
                        </m:r>
                      </m:sub>
                    </m:sSub>
                  </m:oMath>
                </a14:m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cs typeface="Hacen Lebanon" pitchFamily="2" charset="-78"/>
                        </a:rPr>
                        <m:t>𝑴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 </m:t>
                      </m:r>
                      <m:f>
                        <m:fPr>
                          <m:ctrlPr>
                            <a:rPr lang="el-GR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  <a:cs typeface="Hacen Lebanon" pitchFamily="2" charset="-78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2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Hacen Lebanon" pitchFamily="2" charset="-78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2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Hacen Lebanon" pitchFamily="2" charset="-78"/>
                                </a:rPr>
                                <m:t>𝟑</m:t>
                              </m:r>
                            </m:sub>
                          </m:sSub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2">
                                      <a:lumMod val="75000"/>
                                    </a:schemeClr>
                                  </a:solidFill>
                                  <a:latin typeface="Cambria Math" panose="02040503050406030204" pitchFamily="18" charset="0"/>
                                  <a:cs typeface="Hacen Lebanon" pitchFamily="2" charset="-78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2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Hacen Lebanon" pitchFamily="2" charset="-78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b="1" i="1" smtClean="0">
                                  <a:solidFill>
                                    <a:schemeClr val="tx2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Hacen Lebanon" pitchFamily="2" charset="-78"/>
                                </a:rPr>
                                <m:t>𝟒</m:t>
                              </m:r>
                            </m:sub>
                          </m:sSub>
                        </m:num>
                        <m:den>
                          <m:r>
                            <a:rPr lang="el-GR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cs typeface="Hacen Lebanon" pitchFamily="2" charset="-78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𝟓𝟎</m:t>
                          </m:r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+</m:t>
                          </m:r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𝟔𝟎</m:t>
                          </m:r>
                        </m:num>
                        <m:den>
                          <m:r>
                            <a:rPr lang="en-US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cs typeface="Hacen Lebanon" pitchFamily="2" charset="-78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cs typeface="Hacen Lebanon" pitchFamily="2" charset="-78"/>
                        </a:rPr>
                        <m:t>𝟓𝟓</m:t>
                      </m:r>
                    </m:oMath>
                  </m:oMathPara>
                </a14:m>
                <a:endParaRPr lang="ar-SA" b="1" dirty="0">
                  <a:solidFill>
                    <a:schemeClr val="tx2">
                      <a:lumMod val="75000"/>
                    </a:schemeClr>
                  </a:solidFill>
                  <a:latin typeface="Hacen Lebanon" pitchFamily="2" charset="-78"/>
                  <a:cs typeface="Hacen Lebanon" pitchFamily="2" charset="-78"/>
                </a:endParaRPr>
              </a:p>
            </p:txBody>
          </p:sp>
        </mc:Choice>
        <mc:Fallback xmlns="">
          <p:sp>
            <p:nvSpPr>
              <p:cNvPr id="9" name="مربع نص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326527"/>
                <a:ext cx="5637237" cy="226138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سهم مخطط إلى اليمين 9"/>
          <p:cNvSpPr/>
          <p:nvPr/>
        </p:nvSpPr>
        <p:spPr>
          <a:xfrm flipH="1">
            <a:off x="6804248" y="4881157"/>
            <a:ext cx="1368152" cy="115212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/>
              <a:t>العينة الثانية</a:t>
            </a:r>
          </a:p>
        </p:txBody>
      </p:sp>
    </p:spTree>
    <p:extLst>
      <p:ext uri="{BB962C8B-B14F-4D97-AF65-F5344CB8AC3E}">
        <p14:creationId xmlns:p14="http://schemas.microsoft.com/office/powerpoint/2010/main" val="245304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build="p" animBg="1"/>
      <p:bldP spid="8" grpId="0" animBg="1"/>
      <p:bldP spid="9" grpId="0" build="p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62113699"/>
                  </p:ext>
                </p:extLst>
              </p:nvPr>
            </p:nvGraphicFramePr>
            <p:xfrm>
              <a:off x="2691632" y="1020919"/>
              <a:ext cx="3132348" cy="5530138"/>
            </p:xfrm>
            <a:graphic>
              <a:graphicData uri="http://schemas.openxmlformats.org/drawingml/2006/table">
                <a:tbl>
                  <a:tblPr rtl="1" firstRow="1" bandRow="1">
                    <a:tableStyleId>{C4B1156A-380E-4F78-BDF5-A606A8083BF9}</a:tableStyleId>
                  </a:tblPr>
                  <a:tblGrid>
                    <a:gridCol w="104411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04411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044116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74764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b="1" dirty="0">
                              <a:solidFill>
                                <a:schemeClr val="tx1"/>
                              </a:solidFill>
                            </a:rPr>
                            <a:t>التكرار</a:t>
                          </a:r>
                          <a:r>
                            <a:rPr lang="ar-SA" sz="1600" b="1" baseline="0" dirty="0">
                              <a:solidFill>
                                <a:schemeClr val="tx1"/>
                              </a:solidFill>
                            </a:rPr>
                            <a:t> المتجمع</a:t>
                          </a:r>
                          <a:endParaRPr lang="ar-SA" sz="16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r="-100585" b="-7756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dirty="0">
                              <a:solidFill>
                                <a:schemeClr val="tx1"/>
                              </a:solidFill>
                            </a:rPr>
                            <a:t>الفئات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498430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t="-150000" r="-100585" b="-10634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585" t="-150000" r="-585" b="-10634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60734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t="-222826" r="-100585" b="-8478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585" t="-222826" r="-585" b="-8478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t="-380769" r="-100585" b="-9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585" t="-380769" r="-585" b="-9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831203">
                    <a:tc>
                      <a:txBody>
                        <a:bodyPr/>
                        <a:lstStyle/>
                        <a:p>
                          <a:endParaRPr lang="ar-S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585" t="-330657" r="-200585" b="-3554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831203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solidFill>
                          <a:srgbClr val="BAE18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t="-433824" r="-100585" b="-2580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en-US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𝒌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585" t="-433824" r="-585" b="-2580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498430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t="-885366" r="-100585" b="-328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585" t="-885366" r="-585" b="-32804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  <a:tr h="608140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585" t="-808000" r="-100585" b="-16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b="1" dirty="0">
                              <a:solidFill>
                                <a:schemeClr val="tx1"/>
                              </a:solidFill>
                            </a:rPr>
                            <a:t>المجموع</a:t>
                          </a:r>
                          <a:r>
                            <a:rPr lang="ar-SA" sz="1600" dirty="0">
                              <a:solidFill>
                                <a:schemeClr val="tx1"/>
                              </a:solidFill>
                            </a:rPr>
                            <a:t>  ∑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62113699"/>
                  </p:ext>
                </p:extLst>
              </p:nvPr>
            </p:nvGraphicFramePr>
            <p:xfrm>
              <a:off x="2691632" y="1020919"/>
              <a:ext cx="3132348" cy="5530138"/>
            </p:xfrm>
            <a:graphic>
              <a:graphicData uri="http://schemas.openxmlformats.org/drawingml/2006/table">
                <a:tbl>
                  <a:tblPr rtl="1" firstRow="1" bandRow="1">
                    <a:tableStyleId>{C4B1156A-380E-4F78-BDF5-A606A8083BF9}</a:tableStyleId>
                  </a:tblPr>
                  <a:tblGrid>
                    <a:gridCol w="1044116"/>
                    <a:gridCol w="1044116"/>
                    <a:gridCol w="1044116"/>
                  </a:tblGrid>
                  <a:tr h="74764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b="1" dirty="0" smtClean="0">
                              <a:solidFill>
                                <a:schemeClr val="tx1"/>
                              </a:solidFill>
                            </a:rPr>
                            <a:t>التكرار</a:t>
                          </a:r>
                          <a:r>
                            <a:rPr lang="ar-SA" sz="1600" b="1" baseline="0" dirty="0" smtClean="0">
                              <a:solidFill>
                                <a:schemeClr val="tx1"/>
                              </a:solidFill>
                            </a:rPr>
                            <a:t> المتجمع</a:t>
                          </a:r>
                          <a:endParaRPr lang="ar-SA" sz="16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r="-100585" b="-7756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dirty="0" smtClean="0">
                              <a:solidFill>
                                <a:schemeClr val="tx1"/>
                              </a:solidFill>
                            </a:rPr>
                            <a:t>الفئات</a:t>
                          </a:r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</a:tr>
                  <a:tr h="498430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t="-150000" r="-100585" b="-10634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200585" t="-150000" r="-585" b="-1063415"/>
                          </a:stretch>
                        </a:blipFill>
                      </a:tcPr>
                    </a:tc>
                  </a:tr>
                  <a:tr h="560734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t="-222826" r="-100585" b="-8478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200585" t="-222826" r="-585" b="-847826"/>
                          </a:stretch>
                        </a:blipFill>
                      </a:tcPr>
                    </a:tc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t="-380769" r="-100585" b="-9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200585" t="-380769" r="-585" b="-900000"/>
                          </a:stretch>
                        </a:blipFill>
                      </a:tcPr>
                    </a:tc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</a:tr>
                  <a:tr h="831203">
                    <a:tc>
                      <a:txBody>
                        <a:bodyPr/>
                        <a:lstStyle/>
                        <a:p>
                          <a:endParaRPr lang="ar-S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585" t="-330657" r="-200585" b="-3554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dirty="0" smtClean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</a:tr>
                  <a:tr h="831203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solidFill>
                          <a:srgbClr val="BAE18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t="-433824" r="-100585" b="-2580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5"/>
                          <a:stretch>
                            <a:fillRect l="-200585" t="-433824" r="-585" b="-133824"/>
                          </a:stretch>
                        </a:blipFill>
                      </a:tcPr>
                    </a:tc>
                  </a:tr>
                  <a:tr h="498430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t="-885366" r="-100585" b="-328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200585" t="-885366" r="-585" b="-328049"/>
                          </a:stretch>
                        </a:blipFill>
                      </a:tcPr>
                    </a:tc>
                  </a:tr>
                  <a:tr h="608140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85" t="-808000" r="-100585" b="-16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b="1" dirty="0" smtClean="0">
                              <a:solidFill>
                                <a:schemeClr val="tx1"/>
                              </a:solidFill>
                            </a:rPr>
                            <a:t>المجموع</a:t>
                          </a:r>
                          <a:r>
                            <a:rPr lang="ar-SA" sz="1600" dirty="0" smtClean="0">
                              <a:solidFill>
                                <a:schemeClr val="tx1"/>
                              </a:solidFill>
                            </a:rPr>
                            <a:t>  ∑</a:t>
                          </a:r>
                          <a:endParaRPr lang="ar-SA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وسيلة شرح بيضاوية 10"/>
              <p:cNvSpPr/>
              <p:nvPr/>
            </p:nvSpPr>
            <p:spPr>
              <a:xfrm>
                <a:off x="743970" y="2160306"/>
                <a:ext cx="1607387" cy="1097230"/>
              </a:xfrm>
              <a:prstGeom prst="wedgeEllipseCallout">
                <a:avLst>
                  <a:gd name="adj1" fmla="val 75583"/>
                  <a:gd name="adj2" fmla="val -43322"/>
                </a:avLst>
              </a:prstGeom>
              <a:solidFill>
                <a:schemeClr val="accent2"/>
              </a:solidFill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sz="1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طول الفئة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A" sz="1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1" i="1" smtClean="0">
                              <a:latin typeface="Cambria Math"/>
                            </a:rPr>
                            <m:t>𝒉</m:t>
                          </m:r>
                          <m:r>
                            <a:rPr lang="en-US" sz="1400" b="1" i="1" smtClean="0">
                              <a:latin typeface="Cambria Math"/>
                            </a:rPr>
                            <m:t>=</m:t>
                          </m:r>
                          <m:r>
                            <a:rPr lang="en-US" sz="1400" b="1" i="1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ar-SA" sz="14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ar-SA" sz="1400" b="1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ar-SA" sz="1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ar-SA" sz="14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ar-SA" sz="1400" b="1" dirty="0"/>
              </a:p>
            </p:txBody>
          </p:sp>
        </mc:Choice>
        <mc:Fallback xmlns="">
          <p:sp>
            <p:nvSpPr>
              <p:cNvPr id="11" name="وسيلة شرح بيضاوية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970" y="2160306"/>
                <a:ext cx="1607387" cy="1097230"/>
              </a:xfrm>
              <a:prstGeom prst="wedgeEllipseCallout">
                <a:avLst>
                  <a:gd name="adj1" fmla="val 75583"/>
                  <a:gd name="adj2" fmla="val -43322"/>
                </a:avLst>
              </a:prstGeom>
              <a:blipFill rotWithShape="1">
                <a:blip r:embed="rId6" cstate="print"/>
                <a:stretch>
                  <a:fillRect/>
                </a:stretch>
              </a:blipFill>
              <a:ln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سهم منحني إلى اليمين 8"/>
          <p:cNvSpPr/>
          <p:nvPr/>
        </p:nvSpPr>
        <p:spPr>
          <a:xfrm>
            <a:off x="2771800" y="1916833"/>
            <a:ext cx="216024" cy="79208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12" name="وسيلة شرح بيضاوية 11"/>
          <p:cNvSpPr/>
          <p:nvPr/>
        </p:nvSpPr>
        <p:spPr>
          <a:xfrm>
            <a:off x="876344" y="5133934"/>
            <a:ext cx="1342640" cy="1224136"/>
          </a:xfrm>
          <a:prstGeom prst="wedgeEllipseCallout">
            <a:avLst>
              <a:gd name="adj1" fmla="val 88556"/>
              <a:gd name="adj2" fmla="val -35764"/>
            </a:avLst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rgbClr val="002060"/>
                </a:solidFill>
              </a:rPr>
              <a:t>فئة الوسيط</a:t>
            </a:r>
          </a:p>
        </p:txBody>
      </p:sp>
      <p:sp>
        <p:nvSpPr>
          <p:cNvPr id="13" name="وسيلة شرح بيضاوية 12"/>
          <p:cNvSpPr/>
          <p:nvPr/>
        </p:nvSpPr>
        <p:spPr>
          <a:xfrm>
            <a:off x="5940152" y="2717996"/>
            <a:ext cx="2304256" cy="1426993"/>
          </a:xfrm>
          <a:prstGeom prst="wedgeEllipseCallout">
            <a:avLst>
              <a:gd name="adj1" fmla="val -78913"/>
              <a:gd name="adj2" fmla="val 56665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400" b="1" dirty="0">
                <a:solidFill>
                  <a:schemeClr val="tx2">
                    <a:lumMod val="10000"/>
                  </a:schemeClr>
                </a:solidFill>
              </a:rPr>
              <a:t>التكرار المتجمع للفئة التي تسبق فئة الوسيط </a:t>
            </a:r>
            <a:r>
              <a:rPr lang="en-US" sz="14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1400" b="1" dirty="0">
                <a:solidFill>
                  <a:srgbClr val="000000"/>
                </a:solidFill>
              </a:rPr>
              <a:t>c</a:t>
            </a:r>
            <a:r>
              <a:rPr lang="en-US" sz="1400" b="1" baseline="-25000" dirty="0">
                <a:solidFill>
                  <a:srgbClr val="000000"/>
                </a:solidFill>
              </a:rPr>
              <a:t>2</a:t>
            </a:r>
            <a:endParaRPr lang="en-US" sz="1400" dirty="0">
              <a:latin typeface="Arial"/>
            </a:endParaRPr>
          </a:p>
          <a:p>
            <a:pPr algn="ctr"/>
            <a:endParaRPr lang="ar-SA" sz="1400" b="1" dirty="0">
              <a:solidFill>
                <a:schemeClr val="tx2">
                  <a:lumMod val="1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مستطيل مستدير الزوايا 14"/>
              <p:cNvSpPr/>
              <p:nvPr/>
            </p:nvSpPr>
            <p:spPr>
              <a:xfrm>
                <a:off x="5911056" y="4365103"/>
                <a:ext cx="3257353" cy="2232248"/>
              </a:xfrm>
              <a:prstGeom prst="roundRect">
                <a:avLst/>
              </a:prstGeom>
              <a:solidFill>
                <a:srgbClr val="FFCCCC"/>
              </a:solidFill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𝑴</m:t>
                      </m:r>
                      <m:r>
                        <a:rPr lang="en-US" b="1" i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ar-SA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𝒌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Cambria Math"/>
                        </a:rPr>
                        <m:t>+ </m:t>
                      </m:r>
                      <m:d>
                        <m:dPr>
                          <m:ctrlPr>
                            <a:rPr lang="en-US" b="1" i="1" smtClean="0">
                              <a:solidFill>
                                <a:schemeClr val="tx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1" i="1" smtClean="0">
                                  <a:solidFill>
                                    <a:schemeClr val="tx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ar-SA" b="1" i="1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b>
                                  <m:r>
                                    <a:rPr lang="ar-SA" b="1" i="1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US" b="1" i="1" smtClean="0">
                                  <a:solidFill>
                                    <a:schemeClr val="tx2">
                                      <a:lumMod val="10000"/>
                                    </a:schemeClr>
                                  </a:solidFill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ar-SA" b="1" i="1" smtClean="0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b>
                                  <m:r>
                                    <a:rPr lang="ar-SA" b="1" i="1" smtClean="0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ar-SA" b="1" i="1" smtClean="0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b>
                                  <m:r>
                                    <a:rPr lang="ar-SA" b="1" i="1" smtClean="0">
                                      <a:solidFill>
                                        <a:schemeClr val="tx2">
                                          <a:lumMod val="10000"/>
                                        </a:schemeClr>
                                      </a:solidFill>
                                      <a:latin typeface="Cambria Math"/>
                                    </a:rPr>
                                    <m:t>𝟑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b="1" i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US" b="1" i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Cambria Math"/>
                          <a:ea typeface="Cambria Math"/>
                        </a:rPr>
                        <m:t>𝒉</m:t>
                      </m:r>
                      <m:r>
                        <a:rPr lang="en-US" b="1" i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ar-SA" b="1" dirty="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5" name="مستطيل مستدير الزوايا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056" y="4365103"/>
                <a:ext cx="3257353" cy="2232248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وسيلة شرح بيضاوية 9"/>
          <p:cNvSpPr/>
          <p:nvPr/>
        </p:nvSpPr>
        <p:spPr>
          <a:xfrm>
            <a:off x="2879812" y="3902780"/>
            <a:ext cx="1656184" cy="924647"/>
          </a:xfrm>
          <a:prstGeom prst="wedgeEllipseCallout">
            <a:avLst>
              <a:gd name="adj1" fmla="val 22257"/>
              <a:gd name="adj2" fmla="val 76172"/>
            </a:avLst>
          </a:prstGeom>
          <a:solidFill>
            <a:srgbClr val="F73BB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chemeClr val="tx2">
                    <a:lumMod val="10000"/>
                  </a:schemeClr>
                </a:solidFill>
              </a:rPr>
              <a:t>تكرار فئة الوسيط</a:t>
            </a:r>
          </a:p>
        </p:txBody>
      </p:sp>
      <p:sp>
        <p:nvSpPr>
          <p:cNvPr id="14" name="وسيلة شرح بيضاوية 13"/>
          <p:cNvSpPr/>
          <p:nvPr/>
        </p:nvSpPr>
        <p:spPr>
          <a:xfrm>
            <a:off x="1331640" y="3462551"/>
            <a:ext cx="1622635" cy="1364876"/>
          </a:xfrm>
          <a:prstGeom prst="wedgeEllipseCallout">
            <a:avLst>
              <a:gd name="adj1" fmla="val 48458"/>
              <a:gd name="adj2" fmla="val 65138"/>
            </a:avLst>
          </a:prstGeom>
          <a:solidFill>
            <a:srgbClr val="FFFF0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400" b="1" dirty="0">
                <a:solidFill>
                  <a:srgbClr val="002060"/>
                </a:solidFill>
              </a:rPr>
              <a:t>الحد الأدنى لفئة الوسيط</a:t>
            </a:r>
          </a:p>
        </p:txBody>
      </p:sp>
      <p:sp>
        <p:nvSpPr>
          <p:cNvPr id="16" name="وسيلة شرح مع سهم إلى الأسفل 15"/>
          <p:cNvSpPr/>
          <p:nvPr/>
        </p:nvSpPr>
        <p:spPr>
          <a:xfrm>
            <a:off x="1547664" y="260648"/>
            <a:ext cx="5904656" cy="86409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حساب الوسيط في البيانات المبوبة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مستطيل مستدير الزوايا 16"/>
              <p:cNvSpPr/>
              <p:nvPr/>
            </p:nvSpPr>
            <p:spPr>
              <a:xfrm>
                <a:off x="5940152" y="1094469"/>
                <a:ext cx="2736304" cy="1614452"/>
              </a:xfrm>
              <a:prstGeom prst="roundRect">
                <a:avLst/>
              </a:prstGeom>
              <a:solidFill>
                <a:srgbClr val="FFCCCC"/>
              </a:solidFill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b="1" dirty="0">
                    <a:solidFill>
                      <a:schemeClr val="tx2">
                        <a:lumMod val="10000"/>
                      </a:schemeClr>
                    </a:solidFill>
                  </a:rPr>
                  <a:t>ترتيب الوسيط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ar-SA" b="1" i="1" smtClean="0">
                            <a:solidFill>
                              <a:schemeClr val="tx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chemeClr val="tx2">
                                <a:lumMod val="10000"/>
                              </a:schemeClr>
                            </a:solidFill>
                            <a:latin typeface="Cambria Math"/>
                          </a:rPr>
                          <m:t>𝒄</m:t>
                        </m:r>
                      </m:e>
                      <m:sub>
                        <m:r>
                          <a:rPr lang="ar-SA" b="1" i="1" smtClean="0">
                            <a:solidFill>
                              <a:schemeClr val="tx2">
                                <a:lumMod val="1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1" i="1" smtClean="0">
                            <a:solidFill>
                              <a:schemeClr val="tx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b="1" i="1" smtClean="0">
                                <a:solidFill>
                                  <a:schemeClr val="tx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𝒇</m:t>
                                </m:r>
                              </m:e>
                              <m:sub>
                                <m:r>
                                  <a:rPr lang="en-US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𝒊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en-US" b="1" i="1" smtClean="0">
                            <a:solidFill>
                              <a:schemeClr val="tx2">
                                <a:lumMod val="1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ar-SA" b="1" dirty="0">
                    <a:solidFill>
                      <a:schemeClr val="tx2">
                        <a:lumMod val="10000"/>
                      </a:schemeClr>
                    </a:solidFill>
                  </a:rPr>
                  <a:t>=</a:t>
                </a:r>
                <a:r>
                  <a:rPr lang="en-US" b="1" dirty="0">
                    <a:solidFill>
                      <a:schemeClr val="tx2">
                        <a:lumMod val="10000"/>
                      </a:schemeClr>
                    </a:solidFill>
                  </a:rPr>
                  <a:t>N/2</a:t>
                </a:r>
                <a:endParaRPr lang="ar-SA" b="1" dirty="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7" name="مستطيل مستدير الزوايا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094469"/>
                <a:ext cx="2736304" cy="161445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شكل بيضاوي 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04048" y="4430030"/>
            <a:ext cx="504056" cy="397397"/>
          </a:xfrm>
          <a:prstGeom prst="ellipse">
            <a:avLst/>
          </a:prstGeom>
          <a:blipFill rotWithShape="1">
            <a:blip r:embed="rId9" cstate="print"/>
            <a:stretch>
              <a:fillRect/>
            </a:stretch>
          </a:blipFill>
          <a:ln w="38100"/>
        </p:spPr>
        <p:txBody>
          <a:bodyPr/>
          <a:lstStyle/>
          <a:p>
            <a:endParaRPr lang="ar-SA" dirty="0">
              <a:noFill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4758928" y="4827427"/>
            <a:ext cx="115212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dirty="0"/>
              <a:t>الفئة الأكبر منهما</a:t>
            </a:r>
          </a:p>
        </p:txBody>
      </p:sp>
    </p:spTree>
    <p:extLst>
      <p:ext uri="{BB962C8B-B14F-4D97-AF65-F5344CB8AC3E}">
        <p14:creationId xmlns:p14="http://schemas.microsoft.com/office/powerpoint/2010/main" val="255595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2" grpId="0" animBg="1"/>
      <p:bldP spid="13" grpId="0" animBg="1"/>
      <p:bldP spid="15" grpId="0" animBg="1"/>
      <p:bldP spid="10" grpId="0" animBg="1"/>
      <p:bldP spid="14" grpId="0" animBg="1"/>
      <p:bldP spid="16" grpId="0" animBg="1"/>
      <p:bldP spid="17" grpId="0" animBg="1"/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وسيلة شرح على شكل سحابة 2"/>
          <p:cNvSpPr/>
          <p:nvPr/>
        </p:nvSpPr>
        <p:spPr>
          <a:xfrm>
            <a:off x="7236296" y="88573"/>
            <a:ext cx="1513328" cy="118018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مثال</a:t>
            </a:r>
            <a:endParaRPr lang="ar-S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467544" y="479172"/>
            <a:ext cx="655272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الجدول التالي يبين درجات تحديد مستوى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30 </a:t>
            </a:r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 طالب في اللغة الانجليزية  و المطلوب حساب الوسيط للدرجات.</a:t>
            </a:r>
          </a:p>
        </p:txBody>
      </p:sp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955825"/>
              </p:ext>
            </p:extLst>
          </p:nvPr>
        </p:nvGraphicFramePr>
        <p:xfrm>
          <a:off x="1475656" y="1556792"/>
          <a:ext cx="7056784" cy="802888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22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39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84 -100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68 -84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52 -68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 36 -52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20 -36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  4 -20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الدرجات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2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7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6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2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عدد الطلاب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ستطيل 6"/>
              <p:cNvSpPr/>
              <p:nvPr/>
            </p:nvSpPr>
            <p:spPr>
              <a:xfrm>
                <a:off x="2374100" y="3717032"/>
                <a:ext cx="5438260" cy="2148892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342900" indent="-342900">
                  <a:buFont typeface="Arial" pitchFamily="34" charset="0"/>
                  <a:buChar char="•"/>
                </a:pPr>
                <a:r>
                  <a:rPr lang="ar-SA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نحدد ترتيب الوسيط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:endPara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ar-SA" sz="2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f>
                            <m:fPr>
                              <m:ctrlPr>
                                <a:rPr lang="en-US" sz="2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𝒏</m:t>
                              </m:r>
                            </m:num>
                            <m:den>
                              <m:r>
                                <a:rPr lang="en-US" sz="2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=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𝒄</m:t>
                          </m:r>
                        </m:e>
                        <m:sub>
                          <m:r>
                            <a:rPr lang="ar-SA" sz="2000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000" b="1" i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sz="2000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𝒇</m:t>
                                  </m:r>
                                </m:e>
                                <m:sub>
                                  <m:r>
                                    <a:rPr lang="en-US" sz="2000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𝒊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l-GR" sz="2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𝟑𝟎</m:t>
                          </m:r>
                        </m:num>
                        <m:den>
                          <m:r>
                            <a:rPr lang="el-GR" sz="2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𝟏𝟓</m:t>
                      </m:r>
                    </m:oMath>
                  </m:oMathPara>
                </a14:m>
                <a:endPara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endPara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endPara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مستطيل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100" y="3717032"/>
                <a:ext cx="5438260" cy="214889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236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7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385FB001-7FFA-CAEC-199B-0956E9AAD2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717021"/>
              </p:ext>
            </p:extLst>
          </p:nvPr>
        </p:nvGraphicFramePr>
        <p:xfrm>
          <a:off x="1176994" y="235397"/>
          <a:ext cx="4369896" cy="42772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07013">
                  <a:extLst>
                    <a:ext uri="{9D8B030D-6E8A-4147-A177-3AD203B41FA5}">
                      <a16:colId xmlns:a16="http://schemas.microsoft.com/office/drawing/2014/main" val="879216896"/>
                    </a:ext>
                  </a:extLst>
                </a:gridCol>
                <a:gridCol w="1239686">
                  <a:extLst>
                    <a:ext uri="{9D8B030D-6E8A-4147-A177-3AD203B41FA5}">
                      <a16:colId xmlns:a16="http://schemas.microsoft.com/office/drawing/2014/main" val="559343577"/>
                    </a:ext>
                  </a:extLst>
                </a:gridCol>
                <a:gridCol w="1323197">
                  <a:extLst>
                    <a:ext uri="{9D8B030D-6E8A-4147-A177-3AD203B41FA5}">
                      <a16:colId xmlns:a16="http://schemas.microsoft.com/office/drawing/2014/main" val="1203302901"/>
                    </a:ext>
                  </a:extLst>
                </a:gridCol>
              </a:tblGrid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ar-SA" sz="2000" b="1" dirty="0"/>
                        <a:t>التكرار المتجمع الصاعد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b="1" dirty="0"/>
                        <a:t>التكرار (</a:t>
                      </a:r>
                      <a:r>
                        <a:rPr lang="en-US" sz="2000" b="1" dirty="0"/>
                        <a:t>f</a:t>
                      </a:r>
                      <a:r>
                        <a:rPr lang="ar-SA" sz="2000" b="1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b="1" dirty="0"/>
                        <a:t>الفئة (الدرجات)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047315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 4 -20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325779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5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20 -36</a:t>
                      </a:r>
                      <a:endParaRPr lang="ar-SA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724619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11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6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36 -52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751932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21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10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52 -68</a:t>
                      </a:r>
                      <a:endParaRPr lang="ar-SA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1145353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28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7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68 -84</a:t>
                      </a:r>
                      <a:endParaRPr lang="ar-SA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796356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30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84 -100</a:t>
                      </a:r>
                      <a:endParaRPr lang="ar-SA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79931"/>
                  </a:ext>
                </a:extLst>
              </a:tr>
              <a:tr h="458878">
                <a:tc>
                  <a:txBody>
                    <a:bodyPr/>
                    <a:lstStyle/>
                    <a:p>
                      <a:pPr rtl="1"/>
                      <a:endParaRPr lang="ar-SA" dirty="0">
                        <a:noFill/>
                      </a:endParaRPr>
                    </a:p>
                  </a:txBody>
                  <a:tcPr>
                    <a:solidFill>
                      <a:srgbClr val="B3FD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∑ f = 30</a:t>
                      </a:r>
                      <a:endParaRPr lang="ar-SA" sz="2400" b="1" dirty="0"/>
                    </a:p>
                  </a:txBody>
                  <a:tcPr>
                    <a:solidFill>
                      <a:srgbClr val="B3FD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/>
                        <a:t>المجموع</a:t>
                      </a:r>
                    </a:p>
                  </a:txBody>
                  <a:tcPr>
                    <a:solidFill>
                      <a:srgbClr val="B3FD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26301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3" name="مستطيل مستدير الزوايا 14">
                <a:extLst>
                  <a:ext uri="{FF2B5EF4-FFF2-40B4-BE49-F238E27FC236}">
                    <a16:creationId xmlns:a16="http://schemas.microsoft.com/office/drawing/2014/main" id="{ECFC4540-0D17-1F78-E448-2CE28AEEF201}"/>
                  </a:ext>
                </a:extLst>
              </p:cNvPr>
              <p:cNvSpPr/>
              <p:nvPr/>
            </p:nvSpPr>
            <p:spPr>
              <a:xfrm>
                <a:off x="971600" y="4750829"/>
                <a:ext cx="6894456" cy="1844824"/>
              </a:xfrm>
              <a:prstGeom prst="roundRect">
                <a:avLst/>
              </a:prstGeom>
              <a:solidFill>
                <a:schemeClr val="bg2">
                  <a:lumMod val="2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r>
                  <a:rPr lang="ar-SA" sz="24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الآن نحسب الوسيط: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𝑴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𝒂</m:t>
                      </m:r>
                      <m:r>
                        <a:rPr lang="en-US" b="1" i="1" baseline="-2500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𝒌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+ 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ar-SA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b>
                                  <m:r>
                                    <a:rPr lang="ar-SA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ar-SA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ar-SA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/>
                                    </a:rPr>
                                    <m:t>𝟑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b="1" i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𝒉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𝟓𝟐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en-US" b="1" i="1" dirty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1" i="1" dirty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1" i="1" dirty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𝟏𝟓</m:t>
                              </m:r>
                              <m:r>
                                <a:rPr lang="en-US" b="1" i="1" dirty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b="1" i="1" dirty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𝟏𝟏</m:t>
                              </m:r>
                            </m:num>
                            <m:den>
                              <m:r>
                                <a:rPr lang="en-US" b="1" i="1" dirty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𝟏𝟎</m:t>
                              </m:r>
                            </m:den>
                          </m:f>
                        </m:e>
                      </m:d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𝟏𝟔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𝟓𝟐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.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𝟒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∗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𝟏𝟔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𝟓𝟐</m:t>
                      </m:r>
                      <m:r>
                        <a:rPr lang="en-US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+</m:t>
                      </m:r>
                      <m:r>
                        <a:rPr lang="en-US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𝟔</m:t>
                      </m:r>
                      <m:r>
                        <a:rPr lang="en-US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.</m:t>
                      </m:r>
                      <m:r>
                        <a:rPr lang="en-US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𝟒</m:t>
                      </m:r>
                      <m:r>
                        <a:rPr lang="en-US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𝟓</m:t>
                      </m:r>
                      <m:r>
                        <a:rPr lang="en-US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𝟖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.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𝟒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  <m:r>
                        <a:rPr lang="ar-SA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درجة</m:t>
                      </m:r>
                    </m:oMath>
                  </m:oMathPara>
                </a14:m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مستطيل مستدير الزوايا 14">
                <a:extLst>
                  <a:ext uri="{FF2B5EF4-FFF2-40B4-BE49-F238E27FC236}">
                    <a16:creationId xmlns:a16="http://schemas.microsoft.com/office/drawing/2014/main" id="{ECFC4540-0D17-1F78-E448-2CE28AEEF2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4750829"/>
                <a:ext cx="6894456" cy="1844824"/>
              </a:xfrm>
              <a:prstGeom prst="roundRect">
                <a:avLst/>
              </a:prstGeom>
              <a:blipFill>
                <a:blip r:embed="rId2"/>
                <a:stretch>
                  <a:fillRect r="-264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مجموعة 13">
            <a:extLst>
              <a:ext uri="{FF2B5EF4-FFF2-40B4-BE49-F238E27FC236}">
                <a16:creationId xmlns:a16="http://schemas.microsoft.com/office/drawing/2014/main" id="{3A656B12-CADD-9202-68FE-9416CE17A96C}"/>
              </a:ext>
            </a:extLst>
          </p:cNvPr>
          <p:cNvGrpSpPr/>
          <p:nvPr/>
        </p:nvGrpSpPr>
        <p:grpSpPr>
          <a:xfrm>
            <a:off x="1403649" y="2348880"/>
            <a:ext cx="3600400" cy="288466"/>
            <a:chOff x="1547664" y="2132856"/>
            <a:chExt cx="4680520" cy="288032"/>
          </a:xfrm>
        </p:grpSpPr>
        <p:cxnSp>
          <p:nvCxnSpPr>
            <p:cNvPr id="9" name="رابط مستقيم 8">
              <a:extLst>
                <a:ext uri="{FF2B5EF4-FFF2-40B4-BE49-F238E27FC236}">
                  <a16:creationId xmlns:a16="http://schemas.microsoft.com/office/drawing/2014/main" id="{8893B673-4243-079D-EA2D-DEB43FC50CAB}"/>
                </a:ext>
              </a:extLst>
            </p:cNvPr>
            <p:cNvCxnSpPr/>
            <p:nvPr/>
          </p:nvCxnSpPr>
          <p:spPr>
            <a:xfrm>
              <a:off x="1547664" y="2132856"/>
              <a:ext cx="4680520" cy="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رابط مستقيم 10">
              <a:extLst>
                <a:ext uri="{FF2B5EF4-FFF2-40B4-BE49-F238E27FC236}">
                  <a16:creationId xmlns:a16="http://schemas.microsoft.com/office/drawing/2014/main" id="{20E5EB76-D102-93AD-EE7D-9EDA4D5D7B08}"/>
                </a:ext>
              </a:extLst>
            </p:cNvPr>
            <p:cNvCxnSpPr/>
            <p:nvPr/>
          </p:nvCxnSpPr>
          <p:spPr>
            <a:xfrm>
              <a:off x="6228184" y="2132856"/>
              <a:ext cx="0" cy="288032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" name="رابط مستقيم 11">
              <a:extLst>
                <a:ext uri="{FF2B5EF4-FFF2-40B4-BE49-F238E27FC236}">
                  <a16:creationId xmlns:a16="http://schemas.microsoft.com/office/drawing/2014/main" id="{709892EC-17B3-10BB-EA0A-DAB5767F6FC4}"/>
                </a:ext>
              </a:extLst>
            </p:cNvPr>
            <p:cNvCxnSpPr/>
            <p:nvPr/>
          </p:nvCxnSpPr>
          <p:spPr>
            <a:xfrm>
              <a:off x="1547664" y="2420888"/>
              <a:ext cx="4680520" cy="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رابط مستقيم 12">
              <a:extLst>
                <a:ext uri="{FF2B5EF4-FFF2-40B4-BE49-F238E27FC236}">
                  <a16:creationId xmlns:a16="http://schemas.microsoft.com/office/drawing/2014/main" id="{9591C861-ACF3-8FCF-A333-4F761A57317A}"/>
                </a:ext>
              </a:extLst>
            </p:cNvPr>
            <p:cNvCxnSpPr/>
            <p:nvPr/>
          </p:nvCxnSpPr>
          <p:spPr>
            <a:xfrm>
              <a:off x="1547664" y="2132856"/>
              <a:ext cx="0" cy="288032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مستطيل 14">
                <a:extLst>
                  <a:ext uri="{FF2B5EF4-FFF2-40B4-BE49-F238E27FC236}">
                    <a16:creationId xmlns:a16="http://schemas.microsoft.com/office/drawing/2014/main" id="{0740563C-C349-6FBE-D8C5-89B8E63C2F2C}"/>
                  </a:ext>
                </a:extLst>
              </p:cNvPr>
              <p:cNvSpPr/>
              <p:nvPr/>
            </p:nvSpPr>
            <p:spPr>
              <a:xfrm>
                <a:off x="5724128" y="209277"/>
                <a:ext cx="3096344" cy="1779563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en-US" b="1" dirty="0">
                    <a:solidFill>
                      <a:schemeClr val="tx1"/>
                    </a:solidFill>
                  </a:rPr>
                  <a:t>C1</a:t>
                </a:r>
                <a:r>
                  <a:rPr lang="ar-SA" b="1" dirty="0">
                    <a:solidFill>
                      <a:schemeClr val="tx1"/>
                    </a:solidFill>
                  </a:rPr>
                  <a:t> وهو الوسيط=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t-BR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SA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𝟑𝟎</m:t>
                        </m:r>
                      </m:num>
                      <m:den>
                        <m:r>
                          <a:rPr lang="ar-SA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ar-SA" b="1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ar-SA" b="1" dirty="0">
                    <a:solidFill>
                      <a:schemeClr val="tx1"/>
                    </a:solidFill>
                  </a:rPr>
                  <a:t>= </a:t>
                </a:r>
                <a:r>
                  <a:rPr lang="en-US" b="1" dirty="0">
                    <a:solidFill>
                      <a:schemeClr val="tx1"/>
                    </a:solidFill>
                  </a:rPr>
                  <a:t>15</a:t>
                </a:r>
              </a:p>
              <a:p>
                <a:pPr algn="ctr"/>
                <a:r>
                  <a:rPr lang="ar-SA" b="1" dirty="0">
                    <a:solidFill>
                      <a:schemeClr val="tx1"/>
                    </a:solidFill>
                  </a:rPr>
                  <a:t>الـ </a:t>
                </a:r>
                <a:r>
                  <a:rPr lang="en-US" b="1" dirty="0">
                    <a:solidFill>
                      <a:schemeClr val="tx1"/>
                    </a:solidFill>
                  </a:rPr>
                  <a:t>15</a:t>
                </a:r>
                <a:r>
                  <a:rPr lang="ar-SA" b="1" dirty="0">
                    <a:solidFill>
                      <a:schemeClr val="tx1"/>
                    </a:solidFill>
                  </a:rPr>
                  <a:t> تقع بين </a:t>
                </a:r>
                <a:r>
                  <a:rPr lang="en-US" b="1" dirty="0">
                    <a:solidFill>
                      <a:schemeClr val="tx1"/>
                    </a:solidFill>
                  </a:rPr>
                  <a:t>11</a:t>
                </a:r>
                <a:r>
                  <a:rPr lang="ar-SA" b="1" dirty="0">
                    <a:solidFill>
                      <a:schemeClr val="tx1"/>
                    </a:solidFill>
                  </a:rPr>
                  <a:t> و</a:t>
                </a:r>
                <a:r>
                  <a:rPr lang="en-US" b="1" dirty="0">
                    <a:solidFill>
                      <a:schemeClr val="tx1"/>
                    </a:solidFill>
                  </a:rPr>
                  <a:t>21</a:t>
                </a:r>
                <a:r>
                  <a:rPr lang="ar-SA" b="1" dirty="0">
                    <a:solidFill>
                      <a:schemeClr val="tx1"/>
                    </a:solidFill>
                  </a:rPr>
                  <a:t> في عمود التكرار المتجمع الصاعد (نأخذ التكرار الأعلى منهما  والفئة المقابلة لها لتكون فئة الوسيط وهي </a:t>
                </a:r>
                <a:r>
                  <a:rPr lang="en-US" b="1" dirty="0">
                    <a:solidFill>
                      <a:schemeClr val="tx1"/>
                    </a:solidFill>
                  </a:rPr>
                  <a:t>52</a:t>
                </a:r>
                <a:r>
                  <a:rPr lang="ar-SA" b="1" dirty="0">
                    <a:solidFill>
                      <a:schemeClr val="tx1"/>
                    </a:solidFill>
                  </a:rPr>
                  <a:t> -</a:t>
                </a:r>
                <a:r>
                  <a:rPr lang="en-US" b="1" dirty="0">
                    <a:solidFill>
                      <a:schemeClr val="tx1"/>
                    </a:solidFill>
                  </a:rPr>
                  <a:t>68</a:t>
                </a:r>
                <a:r>
                  <a:rPr lang="ar-SA" b="1" dirty="0">
                    <a:solidFill>
                      <a:schemeClr val="tx1"/>
                    </a:solidFill>
                  </a:rPr>
                  <a:t>)</a:t>
                </a:r>
              </a:p>
            </p:txBody>
          </p:sp>
        </mc:Choice>
        <mc:Fallback>
          <p:sp>
            <p:nvSpPr>
              <p:cNvPr id="15" name="مستطيل 14">
                <a:extLst>
                  <a:ext uri="{FF2B5EF4-FFF2-40B4-BE49-F238E27FC236}">
                    <a16:creationId xmlns:a16="http://schemas.microsoft.com/office/drawing/2014/main" id="{0740563C-C349-6FBE-D8C5-89B8E63C2F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209277"/>
                <a:ext cx="3096344" cy="1779563"/>
              </a:xfrm>
              <a:prstGeom prst="rect">
                <a:avLst/>
              </a:prstGeom>
              <a:blipFill>
                <a:blip r:embed="rId3"/>
                <a:stretch>
                  <a:fillRect l="-977" b="-777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مستطيل 15">
            <a:extLst>
              <a:ext uri="{FF2B5EF4-FFF2-40B4-BE49-F238E27FC236}">
                <a16:creationId xmlns:a16="http://schemas.microsoft.com/office/drawing/2014/main" id="{7A697CF8-784D-4402-E7CF-B10E1D98C106}"/>
              </a:ext>
            </a:extLst>
          </p:cNvPr>
          <p:cNvSpPr/>
          <p:nvPr/>
        </p:nvSpPr>
        <p:spPr>
          <a:xfrm>
            <a:off x="5717766" y="2089821"/>
            <a:ext cx="3096343" cy="547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 C2 </a:t>
            </a:r>
            <a:r>
              <a:rPr lang="ar-SA" b="1" dirty="0">
                <a:solidFill>
                  <a:schemeClr val="tx2">
                    <a:lumMod val="10000"/>
                  </a:schemeClr>
                </a:solidFill>
              </a:rPr>
              <a:t>وهو التكرار المتجمع للفئة السابقة= </a:t>
            </a:r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11  </a:t>
            </a:r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3D2D2A9D-A7B8-722F-2426-267F8FDD96DF}"/>
              </a:ext>
            </a:extLst>
          </p:cNvPr>
          <p:cNvSpPr/>
          <p:nvPr/>
        </p:nvSpPr>
        <p:spPr>
          <a:xfrm>
            <a:off x="5724128" y="2738328"/>
            <a:ext cx="3096344" cy="4714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C3</a:t>
            </a:r>
            <a:r>
              <a:rPr lang="ar-SA" b="1" dirty="0">
                <a:solidFill>
                  <a:schemeClr val="tx2">
                    <a:lumMod val="10000"/>
                  </a:schemeClr>
                </a:solidFill>
              </a:rPr>
              <a:t>وهو تكرار فئة الوسيط</a:t>
            </a:r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  </a:t>
            </a:r>
            <a:r>
              <a:rPr lang="ar-SA" b="1" dirty="0">
                <a:solidFill>
                  <a:schemeClr val="tx2">
                    <a:lumMod val="10000"/>
                  </a:schemeClr>
                </a:solidFill>
              </a:rPr>
              <a:t>=   </a:t>
            </a:r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10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مستطيل 17">
                <a:extLst>
                  <a:ext uri="{FF2B5EF4-FFF2-40B4-BE49-F238E27FC236}">
                    <a16:creationId xmlns:a16="http://schemas.microsoft.com/office/drawing/2014/main" id="{37959D6A-4D44-6807-1ACD-A9ED0F5F6DDD}"/>
                  </a:ext>
                </a:extLst>
              </p:cNvPr>
              <p:cNvSpPr/>
              <p:nvPr/>
            </p:nvSpPr>
            <p:spPr>
              <a:xfrm>
                <a:off x="5724128" y="3310732"/>
                <a:ext cx="3089981" cy="50851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𝒂</m:t>
                    </m:r>
                    <m:r>
                      <a:rPr lang="en-US" sz="2000" b="1" i="1" baseline="-250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𝒌</m:t>
                    </m:r>
                  </m:oMath>
                </a14:m>
                <a:r>
                  <a:rPr lang="ar-SA" sz="2000" b="1" dirty="0">
                    <a:solidFill>
                      <a:schemeClr val="tx1"/>
                    </a:solidFill>
                  </a:rPr>
                  <a:t> وهو الحد الأدنى من فئة الوسيط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</a:t>
                </a:r>
                <a:r>
                  <a:rPr lang="en-US" b="1" dirty="0">
                    <a:solidFill>
                      <a:schemeClr val="tx2">
                        <a:lumMod val="10000"/>
                      </a:schemeClr>
                    </a:solidFill>
                  </a:rPr>
                  <a:t> </a:t>
                </a:r>
                <a:r>
                  <a:rPr lang="ar-SA" b="1" dirty="0">
                    <a:solidFill>
                      <a:schemeClr val="tx2">
                        <a:lumMod val="10000"/>
                      </a:schemeClr>
                    </a:solidFill>
                  </a:rPr>
                  <a:t>=   </a:t>
                </a:r>
                <a:r>
                  <a:rPr lang="en-US" b="1" dirty="0">
                    <a:solidFill>
                      <a:schemeClr val="tx2">
                        <a:lumMod val="10000"/>
                      </a:schemeClr>
                    </a:solidFill>
                  </a:rPr>
                  <a:t>52</a:t>
                </a:r>
              </a:p>
            </p:txBody>
          </p:sp>
        </mc:Choice>
        <mc:Fallback>
          <p:sp>
            <p:nvSpPr>
              <p:cNvPr id="18" name="مستطيل 17">
                <a:extLst>
                  <a:ext uri="{FF2B5EF4-FFF2-40B4-BE49-F238E27FC236}">
                    <a16:creationId xmlns:a16="http://schemas.microsoft.com/office/drawing/2014/main" id="{37959D6A-4D44-6807-1ACD-A9ED0F5F6D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3310732"/>
                <a:ext cx="3089981" cy="508516"/>
              </a:xfrm>
              <a:prstGeom prst="rect">
                <a:avLst/>
              </a:prstGeom>
              <a:blipFill>
                <a:blip r:embed="rId4"/>
                <a:stretch>
                  <a:fillRect l="-4110" t="-15909" b="-30682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مستطيل 20">
            <a:extLst>
              <a:ext uri="{FF2B5EF4-FFF2-40B4-BE49-F238E27FC236}">
                <a16:creationId xmlns:a16="http://schemas.microsoft.com/office/drawing/2014/main" id="{79EB05E8-367F-7E55-47FE-057E9123FF28}"/>
              </a:ext>
            </a:extLst>
          </p:cNvPr>
          <p:cNvSpPr/>
          <p:nvPr/>
        </p:nvSpPr>
        <p:spPr>
          <a:xfrm>
            <a:off x="5717765" y="3920229"/>
            <a:ext cx="3096344" cy="4714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h</a:t>
            </a:r>
            <a:r>
              <a:rPr lang="ar-SA" b="1" dirty="0">
                <a:solidFill>
                  <a:schemeClr val="tx2">
                    <a:lumMod val="10000"/>
                  </a:schemeClr>
                </a:solidFill>
              </a:rPr>
              <a:t>وهو الفرق بين الحد الأعلى والحد الأدنى للفئات=   </a:t>
            </a:r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106138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332656"/>
            <a:ext cx="5904656" cy="86409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مزايا و عيوب الوسيط</a:t>
            </a:r>
          </a:p>
        </p:txBody>
      </p:sp>
      <p:sp>
        <p:nvSpPr>
          <p:cNvPr id="3" name="وجه ضاحك 2"/>
          <p:cNvSpPr/>
          <p:nvPr/>
        </p:nvSpPr>
        <p:spPr>
          <a:xfrm>
            <a:off x="6228184" y="1405275"/>
            <a:ext cx="1440160" cy="1258897"/>
          </a:xfrm>
          <a:prstGeom prst="smileyFac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المزايا</a:t>
            </a:r>
          </a:p>
        </p:txBody>
      </p:sp>
      <p:sp>
        <p:nvSpPr>
          <p:cNvPr id="6" name="وجه ضاحك 5"/>
          <p:cNvSpPr/>
          <p:nvPr/>
        </p:nvSpPr>
        <p:spPr>
          <a:xfrm>
            <a:off x="2123728" y="1430237"/>
            <a:ext cx="1493964" cy="1258896"/>
          </a:xfrm>
          <a:prstGeom prst="smileyFace">
            <a:avLst>
              <a:gd name="adj" fmla="val -4653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العيوب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4932040" y="2996952"/>
            <a:ext cx="3528392" cy="1938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سهولة حسابه 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 لا يتأثر بالقيم الشاذة.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يمكن إيجاده عن طريق الرسم.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يمكن حسابه في الجداول التكرارية المفتوحة.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844367" y="2996952"/>
            <a:ext cx="3655625" cy="201622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يحتاج لترتيب البيانات.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لا تدخل في حسابه جميع القيم.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يصعب استخدامه في الإحصاء الاستدلالي لصعوبة التعامل معه جبرياً.</a:t>
            </a:r>
          </a:p>
        </p:txBody>
      </p:sp>
    </p:spTree>
    <p:extLst>
      <p:ext uri="{BB962C8B-B14F-4D97-AF65-F5344CB8AC3E}">
        <p14:creationId xmlns:p14="http://schemas.microsoft.com/office/powerpoint/2010/main" val="2319549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6" grpId="0" build="p" animBg="1"/>
      <p:bldP spid="7" grpId="0" build="p" animBg="1"/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ع سهم إلى الأسفل 3"/>
          <p:cNvSpPr/>
          <p:nvPr/>
        </p:nvSpPr>
        <p:spPr>
          <a:xfrm>
            <a:off x="1547664" y="476672"/>
            <a:ext cx="5904656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ثالثا: المنوال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جسم مشطوف الحواف 4"/>
              <p:cNvSpPr/>
              <p:nvPr/>
            </p:nvSpPr>
            <p:spPr>
              <a:xfrm>
                <a:off x="1079612" y="2060848"/>
                <a:ext cx="6840760" cy="2952328"/>
              </a:xfrm>
              <a:prstGeom prst="bevel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هو القيمة التي تكررت أكثر من غيرها.</a:t>
                </a:r>
              </a:p>
              <a:p>
                <a:pPr algn="ctr"/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القيمة الأكثر شيوعاً أو تكراراً.</a:t>
                </a:r>
              </a:p>
              <a:p>
                <a:pPr algn="ctr"/>
                <a:r>
                  <a:rPr lang="ar-SA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يرمز للمنوال بالرمز  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0070C0"/>
                        </a:solidFill>
                        <a:effectLst/>
                        <a:latin typeface="Cambria Math"/>
                      </a:rPr>
                      <m:t>𝑴𝒐</m:t>
                    </m:r>
                  </m:oMath>
                </a14:m>
                <a:endParaRPr lang="ar-SA" sz="2400" b="1" dirty="0">
                  <a:solidFill>
                    <a:srgbClr val="FF0000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5" name="مجسم مشطوف الحواف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12" y="2060848"/>
                <a:ext cx="6840760" cy="2952328"/>
              </a:xfrm>
              <a:prstGeom prst="bevel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469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476672"/>
            <a:ext cx="5904656" cy="1008112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حساب المنوال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2445682" y="1628800"/>
            <a:ext cx="4108619" cy="461665"/>
          </a:xfrm>
          <a:prstGeom prst="rect">
            <a:avLst/>
          </a:prstGeom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b="1" dirty="0"/>
              <a:t>البيانات الغير مبوبة</a:t>
            </a:r>
          </a:p>
        </p:txBody>
      </p:sp>
      <p:sp>
        <p:nvSpPr>
          <p:cNvPr id="4" name="وسيلة شرح على شكل سحابة 3"/>
          <p:cNvSpPr/>
          <p:nvPr/>
        </p:nvSpPr>
        <p:spPr>
          <a:xfrm>
            <a:off x="7354958" y="1864303"/>
            <a:ext cx="1656184" cy="10380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أمثلة</a:t>
            </a:r>
            <a:endParaRPr lang="ar-SA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611560" y="2558769"/>
            <a:ext cx="6627658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0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أوجد المنوال لكل من العينات التالية: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395536" y="3284513"/>
            <a:ext cx="796893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المخالفات المرورية التي ارتكبها كل شخص في عينة من </a:t>
            </a:r>
            <a:r>
              <a:rPr lang="en-US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10 </a:t>
            </a:r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 أشخاص:</a:t>
            </a:r>
          </a:p>
        </p:txBody>
      </p:sp>
      <p:graphicFrame>
        <p:nvGraphicFramePr>
          <p:cNvPr id="7" name="جدول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71414"/>
              </p:ext>
            </p:extLst>
          </p:nvPr>
        </p:nvGraphicFramePr>
        <p:xfrm>
          <a:off x="1096338" y="4077072"/>
          <a:ext cx="6142880" cy="576064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614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1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4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5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4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3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0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1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4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6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4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سهم مخطط إلى اليمين 7"/>
          <p:cNvSpPr/>
          <p:nvPr/>
        </p:nvSpPr>
        <p:spPr>
          <a:xfrm flipH="1">
            <a:off x="6804248" y="5157192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9" name="شكل بيضاوي 8"/>
          <p:cNvSpPr/>
          <p:nvPr/>
        </p:nvSpPr>
        <p:spPr>
          <a:xfrm>
            <a:off x="2195736" y="5301208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Mo = 4</a:t>
            </a:r>
            <a:endParaRPr lang="ar-SA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وسيلة شرح بيضاوية 9"/>
          <p:cNvSpPr/>
          <p:nvPr/>
        </p:nvSpPr>
        <p:spPr>
          <a:xfrm>
            <a:off x="395536" y="5157192"/>
            <a:ext cx="2050146" cy="1440160"/>
          </a:xfrm>
          <a:prstGeom prst="wedgeEllipseCallout">
            <a:avLst>
              <a:gd name="adj1" fmla="val 71910"/>
              <a:gd name="adj2" fmla="val 5054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أحادية المنوال</a:t>
            </a:r>
          </a:p>
        </p:txBody>
      </p:sp>
      <p:sp>
        <p:nvSpPr>
          <p:cNvPr id="11" name="شكل بيضاوي 10"/>
          <p:cNvSpPr/>
          <p:nvPr/>
        </p:nvSpPr>
        <p:spPr>
          <a:xfrm>
            <a:off x="1187062" y="4149080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شكل بيضاوي 11"/>
          <p:cNvSpPr/>
          <p:nvPr/>
        </p:nvSpPr>
        <p:spPr>
          <a:xfrm>
            <a:off x="4860032" y="4099587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شكل بيضاوي 12"/>
          <p:cNvSpPr/>
          <p:nvPr/>
        </p:nvSpPr>
        <p:spPr>
          <a:xfrm>
            <a:off x="2339752" y="4149080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4" name="شكل بيضاوي 13"/>
          <p:cNvSpPr/>
          <p:nvPr/>
        </p:nvSpPr>
        <p:spPr>
          <a:xfrm>
            <a:off x="6084168" y="4164902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3520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563510" y="548680"/>
            <a:ext cx="796893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تقديرات عينة من </a:t>
            </a:r>
            <a:r>
              <a:rPr lang="en-US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10 </a:t>
            </a:r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 طلاب :</a:t>
            </a:r>
          </a:p>
        </p:txBody>
      </p:sp>
      <p:graphicFrame>
        <p:nvGraphicFramePr>
          <p:cNvPr id="3" name="جدول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583028"/>
              </p:ext>
            </p:extLst>
          </p:nvPr>
        </p:nvGraphicFramePr>
        <p:xfrm>
          <a:off x="1264312" y="1701279"/>
          <a:ext cx="6142880" cy="576064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614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A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C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A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D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F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D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B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D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C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C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سهم مخطط إلى اليمين 3"/>
          <p:cNvSpPr/>
          <p:nvPr/>
        </p:nvSpPr>
        <p:spPr>
          <a:xfrm flipH="1">
            <a:off x="6804248" y="3128207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2591154" y="3596259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D,C</a:t>
            </a:r>
            <a:endParaRPr lang="ar-SA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وسيلة شرح بيضاوية 5"/>
          <p:cNvSpPr/>
          <p:nvPr/>
        </p:nvSpPr>
        <p:spPr>
          <a:xfrm>
            <a:off x="890453" y="4423964"/>
            <a:ext cx="2050146" cy="1440160"/>
          </a:xfrm>
          <a:prstGeom prst="wedgeEllipseCallout">
            <a:avLst>
              <a:gd name="adj1" fmla="val 73326"/>
              <a:gd name="adj2" fmla="val -6851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ثنائية  المنوال</a:t>
            </a:r>
          </a:p>
        </p:txBody>
      </p:sp>
      <p:sp>
        <p:nvSpPr>
          <p:cNvPr id="7" name="شكل بيضاوي 6"/>
          <p:cNvSpPr/>
          <p:nvPr/>
        </p:nvSpPr>
        <p:spPr>
          <a:xfrm>
            <a:off x="1300551" y="1700808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شكل بيضاوي 7"/>
          <p:cNvSpPr/>
          <p:nvPr/>
        </p:nvSpPr>
        <p:spPr>
          <a:xfrm>
            <a:off x="6252142" y="1718568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شكل بيضاوي 8"/>
          <p:cNvSpPr/>
          <p:nvPr/>
        </p:nvSpPr>
        <p:spPr>
          <a:xfrm>
            <a:off x="1915526" y="1735088"/>
            <a:ext cx="57606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شكل بيضاوي 9"/>
          <p:cNvSpPr/>
          <p:nvPr/>
        </p:nvSpPr>
        <p:spPr>
          <a:xfrm>
            <a:off x="5004048" y="1781309"/>
            <a:ext cx="576064" cy="5040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شكل بيضاوي 10"/>
          <p:cNvSpPr/>
          <p:nvPr/>
        </p:nvSpPr>
        <p:spPr>
          <a:xfrm>
            <a:off x="3750648" y="1754286"/>
            <a:ext cx="576064" cy="5040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شكل بيضاوي 11"/>
          <p:cNvSpPr/>
          <p:nvPr/>
        </p:nvSpPr>
        <p:spPr>
          <a:xfrm>
            <a:off x="2491590" y="1754286"/>
            <a:ext cx="576064" cy="5040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موجة 12"/>
          <p:cNvSpPr/>
          <p:nvPr/>
        </p:nvSpPr>
        <p:spPr>
          <a:xfrm rot="19302790">
            <a:off x="535360" y="2393737"/>
            <a:ext cx="1808022" cy="1427399"/>
          </a:xfrm>
          <a:prstGeom prst="wave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D</a:t>
            </a:r>
            <a:r>
              <a:rPr lang="ar-SA" sz="2000" b="1" dirty="0">
                <a:solidFill>
                  <a:schemeClr val="accent3">
                    <a:lumMod val="50000"/>
                  </a:schemeClr>
                </a:solidFill>
              </a:rPr>
              <a:t> تكرر 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ar-SA" sz="2000" b="1" dirty="0">
                <a:solidFill>
                  <a:schemeClr val="accent3">
                    <a:lumMod val="50000"/>
                  </a:schemeClr>
                </a:solidFill>
              </a:rPr>
              <a:t> مرات</a:t>
            </a:r>
          </a:p>
          <a:p>
            <a:pPr algn="ctr"/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C</a:t>
            </a:r>
            <a:r>
              <a:rPr lang="ar-SA" sz="2000" b="1" dirty="0">
                <a:solidFill>
                  <a:schemeClr val="accent3">
                    <a:lumMod val="50000"/>
                  </a:schemeClr>
                </a:solidFill>
              </a:rPr>
              <a:t> تكرر 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ar-SA" sz="2000" b="1" dirty="0">
                <a:solidFill>
                  <a:schemeClr val="accent3">
                    <a:lumMod val="50000"/>
                  </a:schemeClr>
                </a:solidFill>
              </a:rPr>
              <a:t> مرات</a:t>
            </a:r>
          </a:p>
        </p:txBody>
      </p:sp>
    </p:spTree>
    <p:extLst>
      <p:ext uri="{BB962C8B-B14F-4D97-AF65-F5344CB8AC3E}">
        <p14:creationId xmlns:p14="http://schemas.microsoft.com/office/powerpoint/2010/main" val="261475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563510" y="548680"/>
            <a:ext cx="796893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جنسيات عينة من </a:t>
            </a:r>
            <a:r>
              <a:rPr lang="en-US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10 </a:t>
            </a:r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 حجاج أجانب :</a:t>
            </a:r>
          </a:p>
        </p:txBody>
      </p:sp>
      <p:graphicFrame>
        <p:nvGraphicFramePr>
          <p:cNvPr id="3" name="جدول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297800"/>
              </p:ext>
            </p:extLst>
          </p:nvPr>
        </p:nvGraphicFramePr>
        <p:xfrm>
          <a:off x="1043610" y="1673822"/>
          <a:ext cx="6408710" cy="1152128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2817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لبناني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مصري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لبناني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تونسي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مصري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تونسي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سوداني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كويتي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قطري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أمريكي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سهم مخطط إلى اليمين 3"/>
          <p:cNvSpPr/>
          <p:nvPr/>
        </p:nvSpPr>
        <p:spPr>
          <a:xfrm flipH="1">
            <a:off x="6804248" y="3501008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2699792" y="3789040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accent5">
                    <a:lumMod val="50000"/>
                  </a:schemeClr>
                </a:solidFill>
              </a:rPr>
              <a:t>تونسي , لبناني, مصري</a:t>
            </a:r>
          </a:p>
        </p:txBody>
      </p:sp>
      <p:sp>
        <p:nvSpPr>
          <p:cNvPr id="6" name="وسيلة شرح بيضاوية 5"/>
          <p:cNvSpPr/>
          <p:nvPr/>
        </p:nvSpPr>
        <p:spPr>
          <a:xfrm>
            <a:off x="1187624" y="5229200"/>
            <a:ext cx="2050146" cy="1440160"/>
          </a:xfrm>
          <a:prstGeom prst="wedgeEllipseCallout">
            <a:avLst>
              <a:gd name="adj1" fmla="val 73326"/>
              <a:gd name="adj2" fmla="val -6851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ثلاثية المنوال</a:t>
            </a:r>
          </a:p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( متعددة المنوال)</a:t>
            </a:r>
          </a:p>
        </p:txBody>
      </p:sp>
      <p:sp>
        <p:nvSpPr>
          <p:cNvPr id="7" name="شكل بيضاوي 6"/>
          <p:cNvSpPr/>
          <p:nvPr/>
        </p:nvSpPr>
        <p:spPr>
          <a:xfrm>
            <a:off x="1187624" y="1700808"/>
            <a:ext cx="1008111" cy="55753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شكل بيضاوي 7"/>
          <p:cNvSpPr/>
          <p:nvPr/>
        </p:nvSpPr>
        <p:spPr>
          <a:xfrm>
            <a:off x="6252142" y="1718568"/>
            <a:ext cx="1128170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9" name="شكل بيضاوي 8"/>
          <p:cNvSpPr/>
          <p:nvPr/>
        </p:nvSpPr>
        <p:spPr>
          <a:xfrm>
            <a:off x="3851920" y="1704752"/>
            <a:ext cx="936104" cy="50405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شكل بيضاوي 9"/>
          <p:cNvSpPr/>
          <p:nvPr/>
        </p:nvSpPr>
        <p:spPr>
          <a:xfrm>
            <a:off x="6346416" y="2274235"/>
            <a:ext cx="1033895" cy="504056"/>
          </a:xfrm>
          <a:prstGeom prst="ellipse">
            <a:avLst/>
          </a:prstGeom>
          <a:noFill/>
          <a:ln w="5715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شكل بيضاوي 10"/>
          <p:cNvSpPr/>
          <p:nvPr/>
        </p:nvSpPr>
        <p:spPr>
          <a:xfrm>
            <a:off x="5076056" y="1722512"/>
            <a:ext cx="936104" cy="5040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شكل بيضاوي 11"/>
          <p:cNvSpPr/>
          <p:nvPr/>
        </p:nvSpPr>
        <p:spPr>
          <a:xfrm>
            <a:off x="2491590" y="1754286"/>
            <a:ext cx="1000290" cy="504056"/>
          </a:xfrm>
          <a:prstGeom prst="ellipse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موجة 12"/>
          <p:cNvSpPr/>
          <p:nvPr/>
        </p:nvSpPr>
        <p:spPr>
          <a:xfrm rot="19302790">
            <a:off x="271814" y="3161998"/>
            <a:ext cx="2305230" cy="1758137"/>
          </a:xfrm>
          <a:prstGeom prst="wave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accent3">
                    <a:lumMod val="50000"/>
                  </a:schemeClr>
                </a:solidFill>
              </a:rPr>
              <a:t>كل من المصري التونسي و اللبناني تكرر مرتين</a:t>
            </a:r>
          </a:p>
        </p:txBody>
      </p:sp>
    </p:spTree>
    <p:extLst>
      <p:ext uri="{BB962C8B-B14F-4D97-AF65-F5344CB8AC3E}">
        <p14:creationId xmlns:p14="http://schemas.microsoft.com/office/powerpoint/2010/main" val="371605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563510" y="548680"/>
            <a:ext cx="796893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عدد أيام الغياب عينة من </a:t>
            </a:r>
            <a:r>
              <a:rPr lang="en-US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10 </a:t>
            </a:r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 طلاب خلال شهر :</a:t>
            </a:r>
          </a:p>
        </p:txBody>
      </p:sp>
      <p:graphicFrame>
        <p:nvGraphicFramePr>
          <p:cNvPr id="3" name="جدول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040235"/>
              </p:ext>
            </p:extLst>
          </p:nvPr>
        </p:nvGraphicFramePr>
        <p:xfrm>
          <a:off x="1264312" y="1701279"/>
          <a:ext cx="6142880" cy="576064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614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142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1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2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4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0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5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6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3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7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8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10</a:t>
                      </a:r>
                      <a:endParaRPr lang="ar-SA" sz="2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سهم مخطط إلى اليمين 3"/>
          <p:cNvSpPr/>
          <p:nvPr/>
        </p:nvSpPr>
        <p:spPr>
          <a:xfrm flipH="1">
            <a:off x="6804248" y="3128207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2373717" y="3416239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accent5">
                    <a:lumMod val="50000"/>
                  </a:schemeClr>
                </a:solidFill>
              </a:rPr>
              <a:t>غير موجود</a:t>
            </a:r>
          </a:p>
        </p:txBody>
      </p:sp>
      <p:sp>
        <p:nvSpPr>
          <p:cNvPr id="6" name="وسيلة شرح بيضاوية 5"/>
          <p:cNvSpPr/>
          <p:nvPr/>
        </p:nvSpPr>
        <p:spPr>
          <a:xfrm>
            <a:off x="890453" y="4423964"/>
            <a:ext cx="2050146" cy="1440160"/>
          </a:xfrm>
          <a:prstGeom prst="wedgeEllipseCallout">
            <a:avLst>
              <a:gd name="adj1" fmla="val 73326"/>
              <a:gd name="adj2" fmla="val -6851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عديمة المنوال</a:t>
            </a:r>
          </a:p>
        </p:txBody>
      </p:sp>
      <p:sp>
        <p:nvSpPr>
          <p:cNvPr id="13" name="موجة 12"/>
          <p:cNvSpPr/>
          <p:nvPr/>
        </p:nvSpPr>
        <p:spPr>
          <a:xfrm rot="19302790">
            <a:off x="535360" y="2393737"/>
            <a:ext cx="1808022" cy="1427399"/>
          </a:xfrm>
          <a:prstGeom prst="wave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3">
                    <a:lumMod val="50000"/>
                  </a:schemeClr>
                </a:solidFill>
              </a:rPr>
              <a:t>جميع القيم تكررت مرة واحدة</a:t>
            </a:r>
          </a:p>
        </p:txBody>
      </p:sp>
    </p:spTree>
    <p:extLst>
      <p:ext uri="{BB962C8B-B14F-4D97-AF65-F5344CB8AC3E}">
        <p14:creationId xmlns:p14="http://schemas.microsoft.com/office/powerpoint/2010/main" val="363027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563510" y="548680"/>
            <a:ext cx="796893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فصائل الدم لعينة من </a:t>
            </a:r>
            <a:r>
              <a:rPr lang="en-US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10 </a:t>
            </a:r>
            <a:r>
              <a:rPr lang="ar-SA" sz="2400" dirty="0">
                <a:solidFill>
                  <a:schemeClr val="tx1"/>
                </a:solidFill>
                <a:latin typeface="Hacen Lebanon" pitchFamily="2" charset="-78"/>
                <a:cs typeface="Hacen Lebanon" pitchFamily="2" charset="-78"/>
              </a:rPr>
              <a:t> مرضى :</a:t>
            </a:r>
          </a:p>
        </p:txBody>
      </p:sp>
      <p:sp>
        <p:nvSpPr>
          <p:cNvPr id="4" name="سهم مخطط إلى اليمين 3"/>
          <p:cNvSpPr/>
          <p:nvPr/>
        </p:nvSpPr>
        <p:spPr>
          <a:xfrm flipH="1">
            <a:off x="6660232" y="4869160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2195736" y="5013176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O</a:t>
            </a:r>
            <a:endParaRPr lang="ar-SA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14" name="مخطط 13"/>
          <p:cNvGraphicFramePr/>
          <p:nvPr>
            <p:extLst>
              <p:ext uri="{D42A27DB-BD31-4B8C-83A1-F6EECF244321}">
                <p14:modId xmlns:p14="http://schemas.microsoft.com/office/powerpoint/2010/main" val="1633703186"/>
              </p:ext>
            </p:extLst>
          </p:nvPr>
        </p:nvGraphicFramePr>
        <p:xfrm>
          <a:off x="1406195" y="1196752"/>
          <a:ext cx="6096000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027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Graphic spid="14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560840" cy="4968552"/>
          </a:xfrm>
        </p:spPr>
        <p:txBody>
          <a:bodyPr>
            <a:normAutofit fontScale="90000"/>
          </a:bodyPr>
          <a:lstStyle/>
          <a:p>
            <a:pPr algn="r">
              <a:defRPr/>
            </a:pPr>
            <a:r>
              <a:rPr lang="ar-AE" sz="2700" dirty="0"/>
              <a:t>أوجد المنوال في الحلات التالية</a:t>
            </a:r>
            <a:br>
              <a:rPr lang="ar-SA" sz="2700" dirty="0"/>
            </a:br>
            <a:r>
              <a:rPr lang="ar-SA" sz="3100" b="1" dirty="0"/>
              <a:t>مثال 1: </a:t>
            </a:r>
            <a:br>
              <a:rPr lang="en-US" sz="2700" dirty="0"/>
            </a:br>
            <a:r>
              <a:rPr lang="en-US" sz="27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 9  9 14  </a:t>
            </a:r>
            <a:r>
              <a:rPr lang="en-US" sz="27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8  8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10  7  6  9 7  </a:t>
            </a:r>
            <a:r>
              <a:rPr lang="en-US" sz="27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10  14  11  </a:t>
            </a:r>
            <a:r>
              <a:rPr lang="en-US" sz="27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 14  11</a:t>
            </a:r>
            <a:r>
              <a:rPr lang="ar-SA" sz="2700" dirty="0">
                <a:latin typeface="Arial" pitchFamily="34" charset="0"/>
                <a:cs typeface="Arial" pitchFamily="34" charset="0"/>
              </a:rPr>
              <a:t> </a:t>
            </a:r>
            <a:br>
              <a:rPr lang="ar-SA" sz="2700" dirty="0">
                <a:latin typeface="Arial" pitchFamily="34" charset="0"/>
                <a:cs typeface="Arial" pitchFamily="34" charset="0"/>
              </a:rPr>
            </a:br>
            <a:r>
              <a:rPr lang="en-US" sz="2700" dirty="0">
                <a:latin typeface="Arial" pitchFamily="34" charset="0"/>
                <a:cs typeface="Arial" pitchFamily="34" charset="0"/>
              </a:rPr>
              <a:t> </a:t>
            </a:r>
            <a:r>
              <a:rPr lang="ar-SA" sz="3100" b="1" dirty="0"/>
              <a:t>مثال 2:</a:t>
            </a:r>
            <a:br>
              <a:rPr lang="en-US" sz="2700" dirty="0">
                <a:latin typeface="Arial" pitchFamily="34" charset="0"/>
                <a:cs typeface="Arial" pitchFamily="34" charset="0"/>
              </a:rPr>
            </a:br>
            <a:r>
              <a:rPr lang="en-US" sz="2700" dirty="0">
                <a:latin typeface="Arial" pitchFamily="34" charset="0"/>
                <a:cs typeface="Arial" pitchFamily="34" charset="0"/>
              </a:rPr>
              <a:t>110  731  1031  84  20  118  1162  1977  103</a:t>
            </a:r>
            <a:br>
              <a:rPr lang="ar-SA" sz="2700" dirty="0">
                <a:latin typeface="Arial" pitchFamily="34" charset="0"/>
                <a:cs typeface="Arial" pitchFamily="34" charset="0"/>
              </a:rPr>
            </a:br>
            <a:r>
              <a:rPr lang="en-US" sz="2700" dirty="0">
                <a:latin typeface="Arial" pitchFamily="34" charset="0"/>
                <a:cs typeface="Arial" pitchFamily="34" charset="0"/>
              </a:rPr>
              <a:t> </a:t>
            </a:r>
            <a:r>
              <a:rPr lang="ar-SA" sz="2800" b="1" dirty="0"/>
              <a:t>مثال 3:</a:t>
            </a:r>
            <a:br>
              <a:rPr lang="en-US" sz="2700" dirty="0">
                <a:latin typeface="Arial" pitchFamily="34" charset="0"/>
                <a:cs typeface="Arial" pitchFamily="34" charset="0"/>
              </a:rPr>
            </a:br>
            <a:r>
              <a:rPr lang="en-US" sz="27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104   104   104   104   104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107   </a:t>
            </a:r>
            <a:r>
              <a:rPr lang="en-US" sz="27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109   109   109</a:t>
            </a:r>
            <a:r>
              <a:rPr lang="en-US" sz="27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110</a:t>
            </a:r>
            <a:r>
              <a:rPr lang="ar-AE" sz="2700" dirty="0">
                <a:latin typeface="Arial" pitchFamily="34" charset="0"/>
              </a:rPr>
              <a:t> 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</a:t>
            </a:r>
            <a:r>
              <a:rPr lang="ar-AE" sz="2700" dirty="0">
                <a:latin typeface="Arial" pitchFamily="34" charset="0"/>
              </a:rPr>
              <a:t> 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    </a:t>
            </a:r>
            <a:r>
              <a:rPr lang="en-US" sz="27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109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   111    112   111   </a:t>
            </a:r>
            <a:r>
              <a:rPr lang="en-US" sz="27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109</a:t>
            </a:r>
            <a:r>
              <a:rPr lang="ar-AE" sz="2700" dirty="0">
                <a:latin typeface="Arial" pitchFamily="34" charset="0"/>
              </a:rPr>
              <a:t> </a:t>
            </a:r>
            <a:br>
              <a:rPr lang="en-US" sz="2700" dirty="0">
                <a:latin typeface="Arial" pitchFamily="34" charset="0"/>
                <a:cs typeface="Arial" pitchFamily="34" charset="0"/>
              </a:rPr>
            </a:br>
            <a:r>
              <a:rPr lang="ar-AE" sz="2700" dirty="0">
                <a:latin typeface="Arial" pitchFamily="34" charset="0"/>
              </a:rPr>
              <a:t>الحل :</a:t>
            </a:r>
            <a:br>
              <a:rPr lang="en-US" sz="2700" dirty="0">
                <a:latin typeface="Arial" pitchFamily="34" charset="0"/>
              </a:rPr>
            </a:br>
            <a:r>
              <a:rPr lang="ar-SA" sz="2800" b="1" dirty="0"/>
              <a:t>مثال 1:</a:t>
            </a:r>
            <a:r>
              <a:rPr lang="en-US" sz="2800" b="1" dirty="0"/>
              <a:t> </a:t>
            </a:r>
            <a:r>
              <a:rPr lang="ar-AE" sz="2800" dirty="0">
                <a:latin typeface="Arial" pitchFamily="34" charset="0"/>
              </a:rPr>
              <a:t>المنوال= 8</a:t>
            </a:r>
            <a:br>
              <a:rPr lang="ar-AE" sz="2700" dirty="0">
                <a:latin typeface="Arial" pitchFamily="34" charset="0"/>
              </a:rPr>
            </a:br>
            <a:r>
              <a:rPr lang="ar-SA" sz="2800" b="1" dirty="0"/>
              <a:t>مثال 2: </a:t>
            </a:r>
            <a:r>
              <a:rPr lang="ar-AE" sz="2700" dirty="0">
                <a:latin typeface="Arial" pitchFamily="34" charset="0"/>
              </a:rPr>
              <a:t>لا يوجد منوال</a:t>
            </a:r>
            <a:br>
              <a:rPr lang="ar-SA" sz="2700" dirty="0">
                <a:latin typeface="Arial" pitchFamily="34" charset="0"/>
              </a:rPr>
            </a:br>
            <a:r>
              <a:rPr lang="ar-SA" sz="2400" b="1" dirty="0"/>
              <a:t>مثال 3: </a:t>
            </a:r>
            <a:r>
              <a:rPr lang="ar-AE" sz="2700" dirty="0">
                <a:latin typeface="Arial" pitchFamily="34" charset="0"/>
              </a:rPr>
              <a:t>المنولان</a:t>
            </a:r>
            <a:r>
              <a:rPr lang="ar-SA" sz="2700" dirty="0">
                <a:latin typeface="Arial" pitchFamily="34" charset="0"/>
              </a:rPr>
              <a:t> </a:t>
            </a:r>
            <a:r>
              <a:rPr lang="ar-AE" sz="2700" dirty="0">
                <a:latin typeface="Arial" pitchFamily="34" charset="0"/>
              </a:rPr>
              <a:t>:104</a:t>
            </a:r>
            <a:r>
              <a:rPr lang="ar-SA" sz="2700" dirty="0">
                <a:latin typeface="Arial" pitchFamily="34" charset="0"/>
              </a:rPr>
              <a:t> </a:t>
            </a:r>
            <a:r>
              <a:rPr lang="ar-AE" sz="2700" dirty="0">
                <a:latin typeface="Arial" pitchFamily="34" charset="0"/>
              </a:rPr>
              <a:t> و 109  </a:t>
            </a:r>
            <a:br>
              <a:rPr lang="en-US" sz="2700" dirty="0">
                <a:latin typeface="Arial" pitchFamily="34" charset="0"/>
                <a:cs typeface="Arial" pitchFamily="34" charset="0"/>
              </a:rPr>
            </a:br>
            <a:endParaRPr lang="ar-SA" sz="27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476672"/>
            <a:ext cx="5904656" cy="1008112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حساب المنوال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2445682" y="1628800"/>
            <a:ext cx="4108619" cy="461665"/>
          </a:xfrm>
          <a:prstGeom prst="rect">
            <a:avLst/>
          </a:prstGeom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b="1" dirty="0"/>
              <a:t>البيانات المبوبة</a:t>
            </a:r>
          </a:p>
        </p:txBody>
      </p:sp>
      <p:sp>
        <p:nvSpPr>
          <p:cNvPr id="4" name="وسيلة شرح مع سهم إلى اليسار 3"/>
          <p:cNvSpPr/>
          <p:nvPr/>
        </p:nvSpPr>
        <p:spPr>
          <a:xfrm>
            <a:off x="6133639" y="2924944"/>
            <a:ext cx="2376264" cy="1440160"/>
          </a:xfrm>
          <a:prstGeom prst="leftArrowCallout">
            <a:avLst/>
          </a:prstGeom>
          <a:solidFill>
            <a:srgbClr val="FFCCCC"/>
          </a:solidFill>
          <a:ln>
            <a:solidFill>
              <a:srgbClr val="DD69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BF2B9F"/>
                </a:solidFill>
              </a:rPr>
              <a:t>البيانات الوصفية أو الكمية المنفصلة</a:t>
            </a: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1165087" y="2847100"/>
            <a:ext cx="4968552" cy="2016224"/>
          </a:xfrm>
          <a:prstGeom prst="roundRect">
            <a:avLst/>
          </a:prstGeom>
          <a:solidFill>
            <a:srgbClr val="BF2B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يحسب المنوال من التعريف مباشرة أي القيمة التي يقابلها أكبر تكرار</a:t>
            </a:r>
          </a:p>
        </p:txBody>
      </p:sp>
    </p:spTree>
    <p:extLst>
      <p:ext uri="{BB962C8B-B14F-4D97-AF65-F5344CB8AC3E}">
        <p14:creationId xmlns:p14="http://schemas.microsoft.com/office/powerpoint/2010/main" val="299895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على شكل سحابة 1"/>
          <p:cNvSpPr/>
          <p:nvPr/>
        </p:nvSpPr>
        <p:spPr>
          <a:xfrm>
            <a:off x="7239218" y="404664"/>
            <a:ext cx="1656184" cy="10380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أمثلة</a:t>
            </a:r>
            <a:endParaRPr lang="ar-SA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323528" y="699020"/>
            <a:ext cx="6627658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أوجد المنوال لبيانات عينة عشوائية من العمال موزعين حسب الحالة الاجتماعية:</a:t>
            </a:r>
          </a:p>
        </p:txBody>
      </p:sp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230821"/>
              </p:ext>
            </p:extLst>
          </p:nvPr>
        </p:nvGraphicFramePr>
        <p:xfrm>
          <a:off x="1475656" y="2204864"/>
          <a:ext cx="6096000" cy="1854200"/>
        </p:xfrm>
        <a:graphic>
          <a:graphicData uri="http://schemas.openxmlformats.org/drawingml/2006/table">
            <a:tbl>
              <a:tblPr rtl="1" firstRow="1" bandRow="1">
                <a:tableStyleId>{E269D01E-BC32-4049-B463-5C60D7B0CCD2}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عدد العمال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الحالة الاجتماعية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</a:t>
                      </a:r>
                      <a:endParaRPr lang="ar-SA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متزوج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25</a:t>
                      </a:r>
                      <a:endParaRPr lang="ar-SA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أعزب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ar-SA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مطلق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ar-SA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أرمل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سهم مخطط إلى اليمين 4"/>
          <p:cNvSpPr/>
          <p:nvPr/>
        </p:nvSpPr>
        <p:spPr>
          <a:xfrm flipH="1">
            <a:off x="6660232" y="4869160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6" name="شكل بيضاوي 5"/>
          <p:cNvSpPr/>
          <p:nvPr/>
        </p:nvSpPr>
        <p:spPr>
          <a:xfrm>
            <a:off x="2195736" y="5013176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accent5">
                    <a:lumMod val="50000"/>
                  </a:schemeClr>
                </a:solidFill>
              </a:rPr>
              <a:t>متزوج</a:t>
            </a:r>
          </a:p>
        </p:txBody>
      </p:sp>
      <p:sp>
        <p:nvSpPr>
          <p:cNvPr id="8" name="وسيلة شرح خطية 2 7"/>
          <p:cNvSpPr/>
          <p:nvPr/>
        </p:nvSpPr>
        <p:spPr>
          <a:xfrm flipH="1">
            <a:off x="5796136" y="2549828"/>
            <a:ext cx="504056" cy="432048"/>
          </a:xfrm>
          <a:prstGeom prst="borderCallout2">
            <a:avLst>
              <a:gd name="adj1" fmla="val 18750"/>
              <a:gd name="adj2" fmla="val -8333"/>
              <a:gd name="adj3" fmla="val 69141"/>
              <a:gd name="adj4" fmla="val -28185"/>
              <a:gd name="adj5" fmla="val 1639"/>
              <a:gd name="adj6" fmla="val -323099"/>
            </a:avLst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شكل بيضاوي 8"/>
          <p:cNvSpPr/>
          <p:nvPr/>
        </p:nvSpPr>
        <p:spPr>
          <a:xfrm rot="2379214">
            <a:off x="7411490" y="1881990"/>
            <a:ext cx="1656184" cy="1137052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أكبر تكرار</a:t>
            </a:r>
          </a:p>
        </p:txBody>
      </p:sp>
      <p:sp>
        <p:nvSpPr>
          <p:cNvPr id="10" name="وسيلة شرح خطية 2 9"/>
          <p:cNvSpPr/>
          <p:nvPr/>
        </p:nvSpPr>
        <p:spPr>
          <a:xfrm>
            <a:off x="2536433" y="2549828"/>
            <a:ext cx="808323" cy="432048"/>
          </a:xfrm>
          <a:prstGeom prst="borderCallout2">
            <a:avLst>
              <a:gd name="adj1" fmla="val 18750"/>
              <a:gd name="adj2" fmla="val -8333"/>
              <a:gd name="adj3" fmla="val 69141"/>
              <a:gd name="adj4" fmla="val -28185"/>
              <a:gd name="adj5" fmla="val 31874"/>
              <a:gd name="adj6" fmla="val -181246"/>
            </a:avLst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شكل بيضاوي 10"/>
          <p:cNvSpPr/>
          <p:nvPr/>
        </p:nvSpPr>
        <p:spPr>
          <a:xfrm rot="20044336" flipH="1">
            <a:off x="112520" y="2192842"/>
            <a:ext cx="1487934" cy="86371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المنوال</a:t>
            </a:r>
          </a:p>
        </p:txBody>
      </p:sp>
    </p:spTree>
    <p:extLst>
      <p:ext uri="{BB962C8B-B14F-4D97-AF65-F5344CB8AC3E}">
        <p14:creationId xmlns:p14="http://schemas.microsoft.com/office/powerpoint/2010/main" val="258559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على شكل سحابة 1"/>
          <p:cNvSpPr/>
          <p:nvPr/>
        </p:nvSpPr>
        <p:spPr>
          <a:xfrm>
            <a:off x="7239218" y="404664"/>
            <a:ext cx="1656184" cy="10380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أمثلة</a:t>
            </a:r>
            <a:endParaRPr lang="ar-SA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323528" y="699020"/>
            <a:ext cx="6627658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الجدول التالي يمثل عدد أجهزة الهاتف النقال المباعة خلال شهر في أحد المحلات و المطلوب إيجاد المنوال</a:t>
            </a:r>
          </a:p>
        </p:txBody>
      </p:sp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129751"/>
              </p:ext>
            </p:extLst>
          </p:nvPr>
        </p:nvGraphicFramePr>
        <p:xfrm>
          <a:off x="1355524" y="2103157"/>
          <a:ext cx="5595662" cy="2470443"/>
        </p:xfrm>
        <a:graphic>
          <a:graphicData uri="http://schemas.openxmlformats.org/drawingml/2006/table">
            <a:tbl>
              <a:tblPr rtl="1" firstRow="1" bandRow="1">
                <a:tableStyleId>{E269D01E-BC32-4049-B463-5C60D7B0CCD2}</a:tableStyleId>
              </a:tblPr>
              <a:tblGrid>
                <a:gridCol w="2797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7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9243">
                <a:tc>
                  <a:txBody>
                    <a:bodyPr/>
                    <a:lstStyle/>
                    <a:p>
                      <a:pPr algn="ctr" rtl="1"/>
                      <a:r>
                        <a:rPr lang="ar-SA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التكرار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عدد الأجهزة المباعة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ar-SA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سهم مخطط إلى اليمين 4"/>
          <p:cNvSpPr/>
          <p:nvPr/>
        </p:nvSpPr>
        <p:spPr>
          <a:xfrm flipH="1">
            <a:off x="6660232" y="4869160"/>
            <a:ext cx="1728192" cy="1224136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/>
              <a:t>المنوال</a:t>
            </a:r>
          </a:p>
        </p:txBody>
      </p:sp>
      <p:sp>
        <p:nvSpPr>
          <p:cNvPr id="6" name="شكل بيضاوي 5"/>
          <p:cNvSpPr/>
          <p:nvPr/>
        </p:nvSpPr>
        <p:spPr>
          <a:xfrm>
            <a:off x="2195736" y="5013176"/>
            <a:ext cx="3888432" cy="93610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ar-SA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وسيلة شرح خطية 2 7"/>
          <p:cNvSpPr/>
          <p:nvPr/>
        </p:nvSpPr>
        <p:spPr>
          <a:xfrm flipH="1">
            <a:off x="5363673" y="2989700"/>
            <a:ext cx="504056" cy="432048"/>
          </a:xfrm>
          <a:prstGeom prst="borderCallout2">
            <a:avLst>
              <a:gd name="adj1" fmla="val 18750"/>
              <a:gd name="adj2" fmla="val -8333"/>
              <a:gd name="adj3" fmla="val 69141"/>
              <a:gd name="adj4" fmla="val -28185"/>
              <a:gd name="adj5" fmla="val 1639"/>
              <a:gd name="adj6" fmla="val -323099"/>
            </a:avLst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شكل بيضاوي 8"/>
          <p:cNvSpPr/>
          <p:nvPr/>
        </p:nvSpPr>
        <p:spPr>
          <a:xfrm rot="2379214">
            <a:off x="6979027" y="2321862"/>
            <a:ext cx="1656184" cy="1137052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أكبر تكرار</a:t>
            </a:r>
          </a:p>
        </p:txBody>
      </p:sp>
      <p:sp>
        <p:nvSpPr>
          <p:cNvPr id="10" name="وسيلة شرح خطية 2 9"/>
          <p:cNvSpPr/>
          <p:nvPr/>
        </p:nvSpPr>
        <p:spPr>
          <a:xfrm>
            <a:off x="2536433" y="2914828"/>
            <a:ext cx="595408" cy="432048"/>
          </a:xfrm>
          <a:prstGeom prst="borderCallout2">
            <a:avLst>
              <a:gd name="adj1" fmla="val 18750"/>
              <a:gd name="adj2" fmla="val -8333"/>
              <a:gd name="adj3" fmla="val 69141"/>
              <a:gd name="adj4" fmla="val -28185"/>
              <a:gd name="adj5" fmla="val 31874"/>
              <a:gd name="adj6" fmla="val -181246"/>
            </a:avLst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شكل بيضاوي 10"/>
          <p:cNvSpPr/>
          <p:nvPr/>
        </p:nvSpPr>
        <p:spPr>
          <a:xfrm rot="20044336" flipH="1">
            <a:off x="112519" y="2557842"/>
            <a:ext cx="1487934" cy="86371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accent5">
                    <a:lumMod val="50000"/>
                  </a:schemeClr>
                </a:solidFill>
              </a:rPr>
              <a:t>المنوال</a:t>
            </a:r>
          </a:p>
        </p:txBody>
      </p:sp>
    </p:spTree>
    <p:extLst>
      <p:ext uri="{BB962C8B-B14F-4D97-AF65-F5344CB8AC3E}">
        <p14:creationId xmlns:p14="http://schemas.microsoft.com/office/powerpoint/2010/main" val="62426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يسار 1"/>
          <p:cNvSpPr/>
          <p:nvPr/>
        </p:nvSpPr>
        <p:spPr>
          <a:xfrm>
            <a:off x="5940152" y="905024"/>
            <a:ext cx="2376264" cy="1440160"/>
          </a:xfrm>
          <a:prstGeom prst="leftArrowCallout">
            <a:avLst/>
          </a:prstGeom>
          <a:solidFill>
            <a:srgbClr val="FFCCCC"/>
          </a:solidFill>
          <a:ln>
            <a:solidFill>
              <a:srgbClr val="DD69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BF2B9F"/>
                </a:solidFill>
              </a:rPr>
              <a:t>البيانات المتصلة</a:t>
            </a:r>
          </a:p>
        </p:txBody>
      </p:sp>
      <p:sp>
        <p:nvSpPr>
          <p:cNvPr id="3" name="مستطيل مستدير الزوايا 2"/>
          <p:cNvSpPr/>
          <p:nvPr/>
        </p:nvSpPr>
        <p:spPr>
          <a:xfrm>
            <a:off x="1187623" y="616992"/>
            <a:ext cx="4559041" cy="2016224"/>
          </a:xfrm>
          <a:prstGeom prst="roundRect">
            <a:avLst/>
          </a:prstGeom>
          <a:solidFill>
            <a:srgbClr val="BF2B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توجد عدة طرق تقريبية لحساب المنوال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1187624" y="3356992"/>
            <a:ext cx="6480720" cy="2808312"/>
          </a:xfrm>
          <a:prstGeom prst="rect">
            <a:avLst/>
          </a:prstGeom>
          <a:solidFill>
            <a:srgbClr val="E9F8FB"/>
          </a:solidFill>
          <a:ln w="38100">
            <a:solidFill>
              <a:srgbClr val="BF2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342900" indent="-342900">
              <a:buFont typeface="Wingdings" pitchFamily="2" charset="2"/>
              <a:buChar char="v"/>
            </a:pPr>
            <a:r>
              <a:rPr lang="ar-SA" sz="2400" b="1" dirty="0">
                <a:solidFill>
                  <a:srgbClr val="BF2B9F"/>
                </a:solidFill>
              </a:rPr>
              <a:t>نستعمل طريقة البحث عن مركز الفئة </a:t>
            </a:r>
            <a:r>
              <a:rPr lang="ar-SA" sz="2400" b="1" dirty="0" err="1">
                <a:solidFill>
                  <a:srgbClr val="BF2B9F"/>
                </a:solidFill>
              </a:rPr>
              <a:t>المنوالية</a:t>
            </a:r>
            <a:r>
              <a:rPr lang="ar-SA" sz="2400" b="1" dirty="0">
                <a:solidFill>
                  <a:srgbClr val="BF2B9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79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4624941"/>
                  </p:ext>
                </p:extLst>
              </p:nvPr>
            </p:nvGraphicFramePr>
            <p:xfrm>
              <a:off x="2043467" y="1276649"/>
              <a:ext cx="2620132" cy="4922994"/>
            </p:xfrm>
            <a:graphic>
              <a:graphicData uri="http://schemas.openxmlformats.org/drawingml/2006/table">
                <a:tbl>
                  <a:tblPr rtl="1" firstRow="1" bandRow="1">
                    <a:tableStyleId>{C4B1156A-380E-4F78-BDF5-A606A8083BF9}</a:tableStyleId>
                  </a:tblPr>
                  <a:tblGrid>
                    <a:gridCol w="131006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31006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747646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dirty="0"/>
                            <a:t>التكرار</a:t>
                          </a:r>
                        </a:p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𝒊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dirty="0"/>
                            <a:t>الفئات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498430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ar-SA" sz="1600" b="1" i="1" smtClean="0">
                                        <a:latin typeface="Cambria Math"/>
                                      </a:rPr>
                                      <m:t>𝟏</m:t>
                                    </m:r>
                                  </m:sub>
                                </m:sSub>
                                <m:r>
                                  <a:rPr lang="en-US" sz="1600" b="1" i="1" smtClean="0">
                                    <a:latin typeface="Cambria Math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ar-SA" sz="1600" b="1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60734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ar-SA" sz="1600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US" sz="1600" b="1" i="1" smtClean="0">
                                    <a:latin typeface="Cambria Math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ar-SA" sz="1600" b="1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𝒏</m:t>
                                    </m:r>
                                  </m:sub>
                                </m:sSub>
                                <m:r>
                                  <a:rPr lang="en-US" sz="1600" b="1" i="1" smtClean="0">
                                    <a:latin typeface="Cambria Math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ar-SA" sz="1600" b="1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551206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𝒌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𝒌</m:t>
                                    </m:r>
                                  </m:sub>
                                </m:sSub>
                                <m:r>
                                  <a:rPr lang="en-US" sz="1600" b="1" i="1" smtClean="0">
                                    <a:latin typeface="Cambria Math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ar-SA" sz="1600" b="1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504056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𝒎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𝒎</m:t>
                                    </m:r>
                                  </m:sub>
                                </m:sSub>
                                <m:r>
                                  <a:rPr lang="en-US" sz="1600" b="1" i="1" smtClean="0">
                                    <a:latin typeface="Cambria Math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ar-SA" sz="1600" b="1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498430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𝒇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𝒉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ar-SA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𝒂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/>
                                      </a:rPr>
                                      <m:t>𝒉</m:t>
                                    </m:r>
                                  </m:sub>
                                </m:sSub>
                                <m:r>
                                  <a:rPr lang="en-US" sz="1600" b="1" i="1" smtClean="0">
                                    <a:latin typeface="Cambria Math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ar-SA" sz="1600" b="1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n-US" sz="1400" b="1" i="1" smtClean="0">
                                        <a:solidFill>
                                          <a:schemeClr val="tx2">
                                            <a:lumMod val="1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b>
                                      <m:sSubPr>
                                        <m:ctrlPr>
                                          <a:rPr lang="en-US" sz="1400" b="1" i="1" smtClean="0">
                                            <a:solidFill>
                                              <a:schemeClr val="tx2">
                                                <a:lumMod val="10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400" b="1" i="1" smtClean="0">
                                            <a:solidFill>
                                              <a:schemeClr val="tx2">
                                                <a:lumMod val="10000"/>
                                              </a:schemeClr>
                                            </a:solidFill>
                                            <a:latin typeface="Cambria Math"/>
                                          </a:rPr>
                                          <m:t>𝒇</m:t>
                                        </m:r>
                                      </m:e>
                                      <m:sub>
                                        <m:r>
                                          <a:rPr lang="en-US" sz="1400" b="1" i="1" smtClean="0">
                                            <a:solidFill>
                                              <a:schemeClr val="tx2">
                                                <a:lumMod val="10000"/>
                                              </a:schemeClr>
                                            </a:solidFill>
                                            <a:latin typeface="Cambria Math"/>
                                          </a:rPr>
                                          <m:t>𝒊</m:t>
                                        </m:r>
                                      </m:sub>
                                    </m:sSub>
                                  </m:e>
                                </m:nary>
                              </m:oMath>
                            </m:oMathPara>
                          </a14:m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b="1" dirty="0"/>
                            <a:t>المجموع</a:t>
                          </a:r>
                          <a:r>
                            <a:rPr lang="ar-SA" sz="1600" dirty="0"/>
                            <a:t>  ∑</a:t>
                          </a:r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="" xmlns:p14="http://schemas.microsoft.com/office/powerpoint/2010/main" val="1504624941"/>
                  </p:ext>
                </p:extLst>
              </p:nvPr>
            </p:nvGraphicFramePr>
            <p:xfrm>
              <a:off x="2043467" y="1276649"/>
              <a:ext cx="2620132" cy="4922994"/>
            </p:xfrm>
            <a:graphic>
              <a:graphicData uri="http://schemas.openxmlformats.org/drawingml/2006/table">
                <a:tbl>
                  <a:tblPr rtl="1" firstRow="1" bandRow="1">
                    <a:tableStyleId>{C4B1156A-380E-4F78-BDF5-A606A8083BF9}</a:tableStyleId>
                  </a:tblPr>
                  <a:tblGrid>
                    <a:gridCol w="1310066"/>
                    <a:gridCol w="1310066"/>
                  </a:tblGrid>
                  <a:tr h="747646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r="-100465" b="-694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dirty="0" smtClean="0"/>
                            <a:t>الفئات</a:t>
                          </a:r>
                          <a:endParaRPr lang="ar-SA" sz="1600" dirty="0"/>
                        </a:p>
                      </a:txBody>
                      <a:tcPr anchor="ctr"/>
                    </a:tc>
                  </a:tr>
                  <a:tr h="498430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150000" r="-100465" b="-9414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000" t="-150000" r="-465" b="-941463"/>
                          </a:stretch>
                        </a:blipFill>
                      </a:tcPr>
                    </a:tc>
                  </a:tr>
                  <a:tr h="560734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222826" r="-100465" b="-7391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000" t="-222826" r="-465" b="-739130"/>
                          </a:stretch>
                        </a:blipFill>
                      </a:tcPr>
                    </a:tc>
                  </a:tr>
                  <a:tr h="477176"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endParaRPr lang="ar-SA" sz="1600" b="1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</a:tr>
                  <a:tr h="477176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480769" r="-100465" b="-6717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000" t="-480769" r="-465" b="-671795"/>
                          </a:stretch>
                        </a:blipFill>
                      </a:tcPr>
                    </a:tc>
                  </a:tr>
                  <a:tr h="551206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497802" r="-100465" b="-4758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000" t="-497802" r="-465" b="-475824"/>
                          </a:stretch>
                        </a:blipFill>
                      </a:tcPr>
                    </a:tc>
                  </a:tr>
                  <a:tr h="504056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663415" r="-100465" b="-428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000" t="-663415" r="-465" b="-428049"/>
                          </a:stretch>
                        </a:blipFill>
                      </a:tcPr>
                    </a:tc>
                  </a:tr>
                  <a:tr h="498430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763415" r="-100465" b="-328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000" t="-763415" r="-465" b="-328049"/>
                          </a:stretch>
                        </a:blipFill>
                      </a:tcPr>
                    </a:tc>
                  </a:tr>
                  <a:tr h="608140">
                    <a:tc>
                      <a:txBody>
                        <a:bodyPr/>
                        <a:lstStyle/>
                        <a:p>
                          <a:endParaRPr lang="ar-SA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708000" r="-100465" b="-16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SA" sz="1600" b="1" dirty="0" smtClean="0"/>
                            <a:t>المجموع</a:t>
                          </a:r>
                          <a:r>
                            <a:rPr lang="ar-SA" sz="1600" dirty="0" smtClean="0"/>
                            <a:t>  ∑</a:t>
                          </a:r>
                          <a:endParaRPr lang="ar-SA" sz="1600" dirty="0"/>
                        </a:p>
                      </a:txBody>
                      <a:tcPr anchor="ctr">
                        <a:solidFill>
                          <a:schemeClr val="bg2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مستطيل مستدير الزوايا 14"/>
              <p:cNvSpPr/>
              <p:nvPr/>
            </p:nvSpPr>
            <p:spPr>
              <a:xfrm>
                <a:off x="5213311" y="4887393"/>
                <a:ext cx="2952328" cy="1779695"/>
              </a:xfrm>
              <a:prstGeom prst="roundRect">
                <a:avLst/>
              </a:prstGeom>
              <a:solidFill>
                <a:srgbClr val="FFCCCC"/>
              </a:solidFill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M</m:t>
                    </m:r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𝒐</m:t>
                    </m:r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ar-SA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𝒌</m:t>
                        </m:r>
                      </m:sub>
                    </m:sSub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ar-SA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𝒌</m:t>
                        </m:r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b="1" dirty="0">
                    <a:solidFill>
                      <a:schemeClr val="tx2">
                        <a:lumMod val="10000"/>
                      </a:schemeClr>
                    </a:solidFill>
                  </a:rPr>
                  <a:t>)/2</a:t>
                </a:r>
                <a:endParaRPr lang="ar-SA" b="1" dirty="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مستطيل مستدير الزوايا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311" y="4887393"/>
                <a:ext cx="2952328" cy="1779695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وسيلة شرح بيضاوية 9"/>
          <p:cNvSpPr/>
          <p:nvPr/>
        </p:nvSpPr>
        <p:spPr>
          <a:xfrm>
            <a:off x="228592" y="4619237"/>
            <a:ext cx="1603993" cy="924647"/>
          </a:xfrm>
          <a:prstGeom prst="wedgeEllipseCallout">
            <a:avLst>
              <a:gd name="adj1" fmla="val 69148"/>
              <a:gd name="adj2" fmla="val -46266"/>
            </a:avLst>
          </a:prstGeom>
          <a:solidFill>
            <a:srgbClr val="F73BB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chemeClr val="tx2">
                    <a:lumMod val="10000"/>
                  </a:schemeClr>
                </a:solidFill>
              </a:rPr>
              <a:t>الفئة </a:t>
            </a:r>
            <a:r>
              <a:rPr lang="ar-SA" sz="1600" b="1" dirty="0" err="1">
                <a:solidFill>
                  <a:schemeClr val="tx2">
                    <a:lumMod val="10000"/>
                  </a:schemeClr>
                </a:solidFill>
              </a:rPr>
              <a:t>المنوالية</a:t>
            </a:r>
            <a:endParaRPr lang="ar-SA" sz="16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4" name="وسيلة شرح بيضاوية 13"/>
          <p:cNvSpPr/>
          <p:nvPr/>
        </p:nvSpPr>
        <p:spPr>
          <a:xfrm>
            <a:off x="736346" y="2760105"/>
            <a:ext cx="1622635" cy="1364876"/>
          </a:xfrm>
          <a:prstGeom prst="wedgeEllipseCallout">
            <a:avLst>
              <a:gd name="adj1" fmla="val 48458"/>
              <a:gd name="adj2" fmla="val 65138"/>
            </a:avLst>
          </a:prstGeom>
          <a:solidFill>
            <a:srgbClr val="FFFF0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400" b="1" dirty="0">
                <a:solidFill>
                  <a:srgbClr val="002060"/>
                </a:solidFill>
              </a:rPr>
              <a:t>الحد الأدنى للفئة </a:t>
            </a:r>
            <a:r>
              <a:rPr lang="ar-SA" sz="1400" b="1" dirty="0" err="1">
                <a:solidFill>
                  <a:srgbClr val="002060"/>
                </a:solidFill>
              </a:rPr>
              <a:t>المنوالية</a:t>
            </a:r>
            <a:endParaRPr lang="ar-SA" sz="1400" b="1" dirty="0">
              <a:solidFill>
                <a:srgbClr val="002060"/>
              </a:solidFill>
            </a:endParaRPr>
          </a:p>
        </p:txBody>
      </p:sp>
      <p:sp>
        <p:nvSpPr>
          <p:cNvPr id="16" name="وسيلة شرح مع سهم إلى الأسفل 15"/>
          <p:cNvSpPr/>
          <p:nvPr/>
        </p:nvSpPr>
        <p:spPr>
          <a:xfrm>
            <a:off x="1547664" y="260648"/>
            <a:ext cx="5904656" cy="86409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طريقة  حساب المنوال </a:t>
            </a:r>
          </a:p>
        </p:txBody>
      </p:sp>
      <p:sp>
        <p:nvSpPr>
          <p:cNvPr id="17" name="مستطيل مستدير الزوايا 16"/>
          <p:cNvSpPr/>
          <p:nvPr/>
        </p:nvSpPr>
        <p:spPr>
          <a:xfrm>
            <a:off x="5436096" y="919875"/>
            <a:ext cx="2736304" cy="1614452"/>
          </a:xfrm>
          <a:prstGeom prst="roundRect">
            <a:avLst/>
          </a:prstGeom>
          <a:solidFill>
            <a:srgbClr val="FFCCCC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2">
                    <a:lumMod val="10000"/>
                  </a:schemeClr>
                </a:solidFill>
              </a:rPr>
              <a:t>نحدد الفئة </a:t>
            </a:r>
            <a:r>
              <a:rPr lang="ar-SA" b="1" dirty="0" err="1">
                <a:solidFill>
                  <a:schemeClr val="tx2">
                    <a:lumMod val="10000"/>
                  </a:schemeClr>
                </a:solidFill>
              </a:rPr>
              <a:t>المنوالية</a:t>
            </a:r>
            <a:endParaRPr lang="ar-SA" b="1" dirty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r>
              <a:rPr lang="ar-SA" b="1" dirty="0">
                <a:solidFill>
                  <a:schemeClr val="tx2">
                    <a:lumMod val="10000"/>
                  </a:schemeClr>
                </a:solidFill>
              </a:rPr>
              <a:t>و هي الفئة التي لها أكبر تكرار.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2037206" y="4005065"/>
            <a:ext cx="2645066" cy="612000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7398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4" grpId="0" animBg="1"/>
      <p:bldP spid="16" grpId="0" animBg="1"/>
      <p:bldP spid="17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وسيلة شرح على شكل سحابة 2"/>
          <p:cNvSpPr/>
          <p:nvPr/>
        </p:nvSpPr>
        <p:spPr>
          <a:xfrm>
            <a:off x="7236296" y="88573"/>
            <a:ext cx="1513328" cy="118018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mra" pitchFamily="2" charset="-78"/>
                <a:cs typeface="Hacen Samra" pitchFamily="2" charset="-78"/>
              </a:rPr>
              <a:t>مثال</a:t>
            </a:r>
            <a:endParaRPr lang="ar-S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cen Samra" pitchFamily="2" charset="-78"/>
              <a:cs typeface="Hacen Samra" pitchFamily="2" charset="-78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473043" y="412618"/>
            <a:ext cx="655272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أوجد المنوال لعدد الساعات التي قضاها 33 متطوعاً في العمل التطوعي كما هو موضح بالجدول:</a:t>
            </a:r>
          </a:p>
        </p:txBody>
      </p:sp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290377"/>
              </p:ext>
            </p:extLst>
          </p:nvPr>
        </p:nvGraphicFramePr>
        <p:xfrm>
          <a:off x="473043" y="1700808"/>
          <a:ext cx="8136905" cy="802888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162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24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2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4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26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421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11 -13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9 -11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7 -9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/>
                        <a:t>5-7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 3 -5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1 -3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عدد الساعات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7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9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عدد المتطوعين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مستطيل 1"/>
          <p:cNvSpPr/>
          <p:nvPr/>
        </p:nvSpPr>
        <p:spPr>
          <a:xfrm>
            <a:off x="5076056" y="1700808"/>
            <a:ext cx="1224136" cy="1296144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وسيلة شرح بيضاوية 7"/>
          <p:cNvSpPr/>
          <p:nvPr/>
        </p:nvSpPr>
        <p:spPr>
          <a:xfrm>
            <a:off x="4611194" y="3356992"/>
            <a:ext cx="1688998" cy="924647"/>
          </a:xfrm>
          <a:prstGeom prst="wedgeEllipseCallout">
            <a:avLst>
              <a:gd name="adj1" fmla="val 32196"/>
              <a:gd name="adj2" fmla="val -91787"/>
            </a:avLst>
          </a:prstGeom>
          <a:solidFill>
            <a:srgbClr val="F73BB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chemeClr val="tx2">
                    <a:lumMod val="10000"/>
                  </a:schemeClr>
                </a:solidFill>
              </a:rPr>
              <a:t>الفئة </a:t>
            </a:r>
            <a:r>
              <a:rPr lang="ar-SA" sz="1600" b="1" dirty="0" err="1">
                <a:solidFill>
                  <a:schemeClr val="tx2">
                    <a:lumMod val="10000"/>
                  </a:schemeClr>
                </a:solidFill>
              </a:rPr>
              <a:t>المنوالية</a:t>
            </a:r>
            <a:endParaRPr lang="ar-SA" sz="1600" b="1" dirty="0">
              <a:solidFill>
                <a:schemeClr val="tx2">
                  <a:lumMod val="1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مستطيل مستدير الزوايا 15"/>
              <p:cNvSpPr/>
              <p:nvPr/>
            </p:nvSpPr>
            <p:spPr>
              <a:xfrm>
                <a:off x="1150229" y="4581128"/>
                <a:ext cx="6894456" cy="1844824"/>
              </a:xfrm>
              <a:prstGeom prst="roundRect">
                <a:avLst/>
              </a:prstGeom>
              <a:solidFill>
                <a:schemeClr val="bg2">
                  <a:lumMod val="2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نحسب المنوال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𝑴𝒐</m:t>
                      </m:r>
                      <m:r>
                        <a:rPr lang="en-US" b="1" i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ar-SA" b="1" i="1" dirty="0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 dirty="0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𝟕</m:t>
                          </m:r>
                          <m:r>
                            <a:rPr lang="en-US" b="1" i="1" dirty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ar-SA" b="1" i="1" dirty="0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𝟗</m:t>
                          </m:r>
                        </m:e>
                      </m:d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/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𝟐</m:t>
                      </m:r>
                      <m:r>
                        <a:rPr lang="en-US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𝟖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  </m:t>
                      </m:r>
                      <m:r>
                        <a:rPr lang="ar-SA" b="1" i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ساعة</m:t>
                      </m:r>
                    </m:oMath>
                  </m:oMathPara>
                </a14:m>
                <a:endParaRPr lang="ar-SA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6" name="مستطيل مستدير الزوايا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229" y="4581128"/>
                <a:ext cx="6894456" cy="1844824"/>
              </a:xfrm>
              <a:prstGeom prst="round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095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8" grpId="0" animBg="1"/>
      <p:bldP spid="16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332656"/>
            <a:ext cx="5904656" cy="86409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مزايا و عيوب المنوال</a:t>
            </a:r>
          </a:p>
        </p:txBody>
      </p:sp>
      <p:sp>
        <p:nvSpPr>
          <p:cNvPr id="3" name="وجه ضاحك 2"/>
          <p:cNvSpPr/>
          <p:nvPr/>
        </p:nvSpPr>
        <p:spPr>
          <a:xfrm>
            <a:off x="6660232" y="980728"/>
            <a:ext cx="1440160" cy="1258897"/>
          </a:xfrm>
          <a:prstGeom prst="smileyFac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المزايا</a:t>
            </a:r>
          </a:p>
        </p:txBody>
      </p:sp>
      <p:sp>
        <p:nvSpPr>
          <p:cNvPr id="6" name="وجه ضاحك 5"/>
          <p:cNvSpPr/>
          <p:nvPr/>
        </p:nvSpPr>
        <p:spPr>
          <a:xfrm>
            <a:off x="2195736" y="980729"/>
            <a:ext cx="1493964" cy="1258896"/>
          </a:xfrm>
          <a:prstGeom prst="smileyFace">
            <a:avLst>
              <a:gd name="adj" fmla="val -4653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العيوب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5220072" y="2492896"/>
            <a:ext cx="3456384" cy="37856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سهولة حسابه </a:t>
            </a:r>
            <a:r>
              <a:rPr lang="ar-SA" sz="2400" b="1" dirty="0" err="1">
                <a:solidFill>
                  <a:schemeClr val="accent4">
                    <a:lumMod val="50000"/>
                  </a:schemeClr>
                </a:solidFill>
              </a:rPr>
              <a:t>و</a:t>
            </a: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 إيجاده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لا يتأثر بالقيم الشاذة.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يمكن حسابه في الجداول التكرارية المفتوحة.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يمكن إيجاده لجميع أنواع البيانات الوصفية 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و الكمية.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يمكن إيجاده من خلال الرسم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r-SA" sz="2400" b="1" dirty="0">
                <a:solidFill>
                  <a:schemeClr val="accent4">
                    <a:lumMod val="50000"/>
                  </a:schemeClr>
                </a:solidFill>
              </a:rPr>
              <a:t>يعتبر المقياس الوحيد الذي يمكن استخدامه للبيانات الاسمية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1097412" y="2492896"/>
            <a:ext cx="3888432" cy="378565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لا تدخل في حسابه جميع البيانات.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قد لا يقع في مركز البيانات بل في طرفها.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تتغير قيمته باختلاف طريقة اختيار الفئات.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يصعب التعامل معه في الإحصاء الاستدلالي لأنه قد تكون له أكثر من قيمة.</a:t>
            </a:r>
          </a:p>
        </p:txBody>
      </p:sp>
    </p:spTree>
    <p:extLst>
      <p:ext uri="{BB962C8B-B14F-4D97-AF65-F5344CB8AC3E}">
        <p14:creationId xmlns:p14="http://schemas.microsoft.com/office/powerpoint/2010/main" val="77153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6" grpId="0" build="p" animBg="1"/>
      <p:bldP spid="7" grpId="0" build="p" animBg="1"/>
      <p:bldP spid="8" grpId="0" build="p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1331640" y="404664"/>
            <a:ext cx="5976664" cy="1296144"/>
          </a:xfrm>
          <a:prstGeom prst="roundRect">
            <a:avLst/>
          </a:prstGeom>
          <a:solidFill>
            <a:srgbClr val="BF2B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إذا كانت درجات طالب في ثلاثة مقررات كالتالي :</a:t>
            </a:r>
          </a:p>
        </p:txBody>
      </p:sp>
      <p:graphicFrame>
        <p:nvGraphicFramePr>
          <p:cNvPr id="4" name="جدول 3"/>
          <p:cNvGraphicFramePr>
            <a:graphicFrameLocks noGrp="1"/>
          </p:cNvGraphicFramePr>
          <p:nvPr/>
        </p:nvGraphicFramePr>
        <p:xfrm>
          <a:off x="971600" y="1988840"/>
          <a:ext cx="6528048" cy="7416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632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2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2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20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95</a:t>
                      </a:r>
                      <a:endParaRPr lang="ar-SA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80</a:t>
                      </a:r>
                      <a:endParaRPr lang="ar-SA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76</a:t>
                      </a:r>
                      <a:endParaRPr lang="ar-SA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solidFill>
                            <a:srgbClr val="002060"/>
                          </a:solidFill>
                        </a:rPr>
                        <a:t>الدرجة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ar-SA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2</a:t>
                      </a:r>
                      <a:endParaRPr lang="ar-SA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ar-SA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b="1" dirty="0">
                          <a:solidFill>
                            <a:srgbClr val="002060"/>
                          </a:solidFill>
                        </a:rPr>
                        <a:t>عدد الساعات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مستطيل 4"/>
          <p:cNvSpPr/>
          <p:nvPr/>
        </p:nvSpPr>
        <p:spPr>
          <a:xfrm>
            <a:off x="6444208" y="2852936"/>
            <a:ext cx="2376264" cy="1440160"/>
          </a:xfrm>
          <a:prstGeom prst="rect">
            <a:avLst/>
          </a:prstGeom>
          <a:gradFill flip="none" rotWithShape="1">
            <a:gsLst>
              <a:gs pos="0">
                <a:srgbClr val="DD69C4">
                  <a:tint val="66000"/>
                  <a:satMod val="160000"/>
                </a:srgbClr>
              </a:gs>
              <a:gs pos="50000">
                <a:srgbClr val="DD69C4">
                  <a:tint val="44500"/>
                  <a:satMod val="160000"/>
                </a:srgbClr>
              </a:gs>
              <a:gs pos="100000">
                <a:srgbClr val="DD69C4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BF2B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002060"/>
                </a:solidFill>
              </a:rPr>
              <a:t>كيف يمكن حساب متوسط درجات الطالب.</a:t>
            </a:r>
          </a:p>
        </p:txBody>
      </p:sp>
      <p:sp>
        <p:nvSpPr>
          <p:cNvPr id="6" name="مخطط انسيابي: شريط مثقب 5"/>
          <p:cNvSpPr/>
          <p:nvPr/>
        </p:nvSpPr>
        <p:spPr>
          <a:xfrm rot="21332345">
            <a:off x="1547664" y="3068960"/>
            <a:ext cx="3920657" cy="1190759"/>
          </a:xfrm>
          <a:prstGeom prst="flowChartPunchedTape">
            <a:avLst/>
          </a:prstGeom>
          <a:gradFill flip="none" rotWithShape="1">
            <a:gsLst>
              <a:gs pos="0">
                <a:srgbClr val="FFCCCC">
                  <a:shade val="30000"/>
                  <a:satMod val="115000"/>
                </a:srgb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6220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62204A"/>
                </a:solidFill>
              </a:rPr>
              <a:t>لاحظ :</a:t>
            </a:r>
          </a:p>
          <a:p>
            <a:pPr algn="ctr"/>
            <a:r>
              <a:rPr lang="ar-SA" b="1" dirty="0">
                <a:solidFill>
                  <a:srgbClr val="62204A"/>
                </a:solidFill>
              </a:rPr>
              <a:t>كل درجة تتأثر بعدد الساعات.</a:t>
            </a:r>
          </a:p>
        </p:txBody>
      </p:sp>
      <p:sp>
        <p:nvSpPr>
          <p:cNvPr id="7" name="خماسي 6"/>
          <p:cNvSpPr/>
          <p:nvPr/>
        </p:nvSpPr>
        <p:spPr>
          <a:xfrm flipH="1">
            <a:off x="6444208" y="5085184"/>
            <a:ext cx="1944216" cy="936104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bg1"/>
                </a:solidFill>
              </a:rPr>
              <a:t>لحساب المتوسط</a:t>
            </a: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grpSp>
        <p:nvGrpSpPr>
          <p:cNvPr id="8" name="مجموعة 11"/>
          <p:cNvGrpSpPr/>
          <p:nvPr/>
        </p:nvGrpSpPr>
        <p:grpSpPr>
          <a:xfrm>
            <a:off x="611560" y="4653136"/>
            <a:ext cx="5472608" cy="1700808"/>
            <a:chOff x="1115616" y="4653136"/>
            <a:chExt cx="5472608" cy="1700808"/>
          </a:xfrm>
        </p:grpSpPr>
        <p:sp>
          <p:nvSpPr>
            <p:cNvPr id="3" name="مستطيل 2"/>
            <p:cNvSpPr/>
            <p:nvPr/>
          </p:nvSpPr>
          <p:spPr>
            <a:xfrm>
              <a:off x="1115616" y="4653136"/>
              <a:ext cx="5472608" cy="1700808"/>
            </a:xfrm>
            <a:prstGeom prst="rect">
              <a:avLst/>
            </a:prstGeom>
            <a:solidFill>
              <a:srgbClr val="E9F8FB"/>
            </a:solidFill>
            <a:ln w="38100">
              <a:solidFill>
                <a:srgbClr val="BF2B9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342900" indent="-342900"/>
              <a:endParaRPr lang="ar-SA" sz="2400" b="1" dirty="0">
                <a:solidFill>
                  <a:srgbClr val="BF2B9F"/>
                </a:solidFill>
              </a:endParaRPr>
            </a:p>
          </p:txBody>
        </p:sp>
        <p:pic>
          <p:nvPicPr>
            <p:cNvPr id="27649" name="Picture 1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91680" y="4869160"/>
              <a:ext cx="3287322" cy="648999"/>
            </a:xfrm>
            <a:prstGeom prst="rect">
              <a:avLst/>
            </a:prstGeom>
            <a:noFill/>
          </p:spPr>
        </p:pic>
        <p:pic>
          <p:nvPicPr>
            <p:cNvPr id="276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5589240"/>
              <a:ext cx="3888432" cy="613963"/>
            </a:xfrm>
            <a:prstGeom prst="rect">
              <a:avLst/>
            </a:prstGeom>
            <a:noFill/>
          </p:spPr>
        </p:pic>
      </p:grpSp>
      <p:sp>
        <p:nvSpPr>
          <p:cNvPr id="13" name="وسيلة شرح بيضاوية 12"/>
          <p:cNvSpPr/>
          <p:nvPr/>
        </p:nvSpPr>
        <p:spPr>
          <a:xfrm>
            <a:off x="6084168" y="4509120"/>
            <a:ext cx="2627784" cy="1800200"/>
          </a:xfrm>
          <a:prstGeom prst="wedgeEllipseCallout">
            <a:avLst>
              <a:gd name="adj1" fmla="val -62381"/>
              <a:gd name="adj2" fmla="val 41432"/>
            </a:avLst>
          </a:prstGeom>
          <a:solidFill>
            <a:srgbClr val="7030A0"/>
          </a:solidFill>
          <a:ln w="57150">
            <a:solidFill>
              <a:srgbClr val="BF2B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CCCC"/>
                </a:solidFill>
              </a:rPr>
              <a:t>يسمى </a:t>
            </a:r>
          </a:p>
          <a:p>
            <a:pPr algn="ctr"/>
            <a:r>
              <a:rPr lang="ar-SA" sz="2400" b="1" dirty="0">
                <a:solidFill>
                  <a:srgbClr val="FFCCCC"/>
                </a:solidFill>
              </a:rPr>
              <a:t>المتوسط الموزون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1547664" y="476672"/>
            <a:ext cx="5904656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cen Sahafa" pitchFamily="2" charset="-78"/>
                <a:cs typeface="Hacen Sahafa" pitchFamily="2" charset="-78"/>
              </a:rPr>
              <a:t>المتوسط المرجح ( الموزون)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7620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مجموعة 7"/>
          <p:cNvGrpSpPr/>
          <p:nvPr/>
        </p:nvGrpSpPr>
        <p:grpSpPr>
          <a:xfrm>
            <a:off x="1691680" y="1844824"/>
            <a:ext cx="5400600" cy="2808312"/>
            <a:chOff x="1763688" y="1844824"/>
            <a:chExt cx="5976664" cy="3096344"/>
          </a:xfrm>
        </p:grpSpPr>
        <p:sp>
          <p:nvSpPr>
            <p:cNvPr id="4" name="مستطيل مستدير الزوايا 3"/>
            <p:cNvSpPr/>
            <p:nvPr/>
          </p:nvSpPr>
          <p:spPr>
            <a:xfrm>
              <a:off x="1763688" y="1844824"/>
              <a:ext cx="5976664" cy="309634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المتوسط المرجح لمجموعة من القيم هو مجموع </a:t>
              </a:r>
              <a:r>
                <a:rPr lang="ar-SA" sz="20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حواصل</a:t>
              </a:r>
              <a:r>
                <a: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ضرب القيم في أوزانها المخصصة مقسوماً على مجموع الأوزان.</a:t>
              </a:r>
            </a:p>
            <a:p>
              <a:pPr algn="ctr"/>
              <a:r>
                <a:rPr lang="ar-S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يرمز للمتوسط المرجح بالرمز   </a:t>
              </a:r>
            </a:p>
          </p:txBody>
        </p:sp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41821" y="3499850"/>
              <a:ext cx="717200" cy="819656"/>
            </a:xfrm>
            <a:prstGeom prst="rect">
              <a:avLst/>
            </a:prstGeom>
            <a:solidFill>
              <a:srgbClr val="00B0F0"/>
            </a:solidFill>
          </p:spPr>
        </p:pic>
      </p:grp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grpSp>
        <p:nvGrpSpPr>
          <p:cNvPr id="5" name="مجموعة 12"/>
          <p:cNvGrpSpPr/>
          <p:nvPr/>
        </p:nvGrpSpPr>
        <p:grpSpPr>
          <a:xfrm>
            <a:off x="827584" y="4797152"/>
            <a:ext cx="5328592" cy="1584176"/>
            <a:chOff x="1907704" y="4797152"/>
            <a:chExt cx="5328592" cy="1584176"/>
          </a:xfrm>
        </p:grpSpPr>
        <p:sp>
          <p:nvSpPr>
            <p:cNvPr id="10" name="شكل بيضاوي 9"/>
            <p:cNvSpPr/>
            <p:nvPr/>
          </p:nvSpPr>
          <p:spPr>
            <a:xfrm>
              <a:off x="1907704" y="4797152"/>
              <a:ext cx="5328592" cy="1584176"/>
            </a:xfrm>
            <a:prstGeom prst="ellipse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411760" y="5229200"/>
              <a:ext cx="4226544" cy="758292"/>
            </a:xfrm>
            <a:prstGeom prst="rect">
              <a:avLst/>
            </a:prstGeom>
            <a:noFill/>
          </p:spPr>
        </p:pic>
      </p:grp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grpSp>
        <p:nvGrpSpPr>
          <p:cNvPr id="6" name="مجموعة 20"/>
          <p:cNvGrpSpPr/>
          <p:nvPr/>
        </p:nvGrpSpPr>
        <p:grpSpPr>
          <a:xfrm>
            <a:off x="6300192" y="4293096"/>
            <a:ext cx="2664296" cy="2088232"/>
            <a:chOff x="6300192" y="4653136"/>
            <a:chExt cx="2448272" cy="1728192"/>
          </a:xfrm>
        </p:grpSpPr>
        <p:sp>
          <p:nvSpPr>
            <p:cNvPr id="14" name="وسيلة شرح مع سهم إلى اليسار 13"/>
            <p:cNvSpPr/>
            <p:nvPr/>
          </p:nvSpPr>
          <p:spPr>
            <a:xfrm>
              <a:off x="6300192" y="4653136"/>
              <a:ext cx="2448272" cy="1728192"/>
            </a:xfrm>
            <a:prstGeom prst="left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r>
                <a:rPr lang="ar-SA" sz="1600" b="1" dirty="0"/>
                <a:t>لمجموعة من القيم</a:t>
              </a:r>
            </a:p>
            <a:p>
              <a:pPr algn="ctr"/>
              <a:endParaRPr lang="ar-SA" sz="1600" b="1" dirty="0"/>
            </a:p>
            <a:p>
              <a:pPr algn="ctr"/>
              <a:r>
                <a:rPr lang="ar-SA" sz="1600" b="1" dirty="0"/>
                <a:t>ذات الأوزان</a:t>
              </a:r>
            </a:p>
            <a:p>
              <a:pPr algn="ctr"/>
              <a:r>
                <a:rPr lang="ar-SA" sz="1600" b="1" dirty="0"/>
                <a:t> على التوالي </a:t>
              </a:r>
            </a:p>
          </p:txBody>
        </p:sp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320670" y="5911350"/>
              <a:ext cx="1333500" cy="304800"/>
            </a:xfrm>
            <a:prstGeom prst="rect">
              <a:avLst/>
            </a:prstGeom>
            <a:noFill/>
          </p:spPr>
        </p:pic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438266" y="5212432"/>
              <a:ext cx="1190625" cy="304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ar-AE" sz="2400" b="1" dirty="0"/>
              <a:t>العلاقة بين المتوسطات الثلاث و شكل التوزيع</a:t>
            </a:r>
            <a:endParaRPr lang="en-US" sz="2400" b="1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51816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ar-AE" sz="2800" dirty="0"/>
              <a:t>  </a:t>
            </a:r>
            <a:r>
              <a:rPr lang="ar-AE" sz="2400" b="1" dirty="0"/>
              <a:t>الشكل   متناظر      فان  الوسط =   الوسيط  =   المنوال</a:t>
            </a:r>
            <a:endParaRPr lang="en-US" sz="2400" b="1" dirty="0"/>
          </a:p>
          <a:p>
            <a:pPr algn="r" rtl="1">
              <a:buFont typeface="Arial" pitchFamily="34" charset="0"/>
              <a:buNone/>
            </a:pPr>
            <a:r>
              <a:rPr lang="ar-AE" sz="2000" b="1" dirty="0"/>
              <a:t>الشكل ملتوي نحو اليسار      فان  الوسط أصغر من الوسيط  و الوسيط أصغر من المنوال</a:t>
            </a:r>
          </a:p>
          <a:p>
            <a:pPr algn="r" rtl="1">
              <a:buFont typeface="Arial" pitchFamily="34" charset="0"/>
              <a:buNone/>
            </a:pPr>
            <a:r>
              <a:rPr lang="ar-AE" sz="2000" b="1" dirty="0"/>
              <a:t> الشكل ملتوي نحو اليمين     فان  الوسط أكبر من الوسيط  و الوسيط أكبر   من المنوال </a:t>
            </a:r>
            <a:endParaRPr lang="en-US" sz="2000" b="1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/>
            <a:endParaRPr lang="ar-AE" sz="2000" dirty="0"/>
          </a:p>
          <a:p>
            <a:pPr algn="r" rtl="1">
              <a:buFont typeface="Arial" pitchFamily="34" charset="0"/>
              <a:buNone/>
            </a:pPr>
            <a:r>
              <a:rPr lang="ar-AE" sz="2000" dirty="0"/>
              <a:t>     التوزيع ملتوي نحو اليمين               التوزيع متناظر               التوزيع ملتوي نحو اليسار </a:t>
            </a:r>
          </a:p>
          <a:p>
            <a:pPr algn="r" rtl="1">
              <a:buFont typeface="Arial" pitchFamily="34" charset="0"/>
              <a:buNone/>
            </a:pPr>
            <a:r>
              <a:rPr lang="ar-AE" sz="2000" dirty="0"/>
              <a:t>    الوسط أكبر من الوسيط              الوسط=الوسيط=المنوال          الوسط أصغر من الوسيط </a:t>
            </a:r>
          </a:p>
          <a:p>
            <a:pPr algn="r" rtl="1">
              <a:buFont typeface="Arial" pitchFamily="34" charset="0"/>
              <a:buNone/>
            </a:pPr>
            <a:r>
              <a:rPr lang="ar-AE" sz="2000" dirty="0"/>
              <a:t>    الوسيط أكبر من المنوال                                                   الوسيط أصغر من المنوال</a:t>
            </a:r>
            <a:endParaRPr lang="en-US" sz="2000" dirty="0"/>
          </a:p>
          <a:p>
            <a:pPr algn="r" rtl="1">
              <a:buFont typeface="Arial" pitchFamily="34" charset="0"/>
              <a:buNone/>
            </a:pPr>
            <a:endParaRPr lang="ar-AE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4581" name="Picture 6" descr="03_fig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636912"/>
            <a:ext cx="7010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ar-SA" altLang="en-US" sz="4400" b="1" dirty="0">
                <a:solidFill>
                  <a:srgbClr val="00B050"/>
                </a:solidFill>
                <a:cs typeface="Arial" pitchFamily="34" charset="0"/>
              </a:rPr>
              <a:t>2- مقاييس التشتت</a:t>
            </a:r>
            <a:br>
              <a:rPr lang="en-US" altLang="en-US" sz="4400" b="1" dirty="0">
                <a:solidFill>
                  <a:srgbClr val="00B050"/>
                </a:solidFill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52736"/>
            <a:ext cx="7456872" cy="5195664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sz="2800" b="1" dirty="0">
                <a:solidFill>
                  <a:srgbClr val="FF0000"/>
                </a:solidFill>
                <a:cs typeface="Arial" pitchFamily="34" charset="0"/>
              </a:rPr>
              <a:t>تسمى أيضا مقاييس الاختلاف أو التغير. سنتعرض في ها الفصل الى مقاييس التشتت التالية: 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sz="2800" b="1" dirty="0">
                <a:solidFill>
                  <a:srgbClr val="0070C0"/>
                </a:solidFill>
                <a:cs typeface="Arial" pitchFamily="34" charset="0"/>
              </a:rPr>
              <a:t>- </a:t>
            </a:r>
            <a:r>
              <a:rPr lang="ar-SA" b="1" dirty="0">
                <a:solidFill>
                  <a:srgbClr val="0070C0"/>
                </a:solidFill>
                <a:cs typeface="Arial" pitchFamily="34" charset="0"/>
              </a:rPr>
              <a:t>المدي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b="1" dirty="0">
                <a:solidFill>
                  <a:srgbClr val="0070C0"/>
                </a:solidFill>
                <a:cs typeface="Arial" pitchFamily="34" charset="0"/>
              </a:rPr>
              <a:t>- المئين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b="1" dirty="0">
                <a:solidFill>
                  <a:srgbClr val="0070C0"/>
                </a:solidFill>
                <a:cs typeface="Arial" pitchFamily="34" charset="0"/>
              </a:rPr>
              <a:t>- الربيعات 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sz="2800" b="1" dirty="0">
                <a:solidFill>
                  <a:srgbClr val="0070C0"/>
                </a:solidFill>
                <a:cs typeface="Arial" pitchFamily="34" charset="0"/>
              </a:rPr>
              <a:t>- الانحراف  المتوسط    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sz="2800" b="1" dirty="0">
                <a:solidFill>
                  <a:srgbClr val="0070C0"/>
                </a:solidFill>
                <a:cs typeface="Arial" pitchFamily="34" charset="0"/>
              </a:rPr>
              <a:t>- </a:t>
            </a:r>
            <a:r>
              <a:rPr lang="ar-SA" b="1" dirty="0">
                <a:solidFill>
                  <a:srgbClr val="0070C0"/>
                </a:solidFill>
                <a:cs typeface="Arial" pitchFamily="34" charset="0"/>
              </a:rPr>
              <a:t>التباين 	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r>
              <a:rPr lang="ar-SA" b="1" dirty="0">
                <a:solidFill>
                  <a:srgbClr val="0070C0"/>
                </a:solidFill>
                <a:cs typeface="Arial" pitchFamily="34" charset="0"/>
              </a:rPr>
              <a:t>- الانحراف المعياري</a:t>
            </a:r>
          </a:p>
          <a:p>
            <a:pPr marL="342900" indent="-342900">
              <a:spcBef>
                <a:spcPct val="20000"/>
              </a:spcBef>
              <a:buNone/>
              <a:defRPr/>
            </a:pPr>
            <a:endParaRPr lang="ar-SA" b="1" dirty="0">
              <a:solidFill>
                <a:srgbClr val="FF0000"/>
              </a:solidFill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2064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556792"/>
            <a:ext cx="7498080" cy="480060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ar-SA" sz="4000" b="1" dirty="0"/>
              <a:t>هو أسهل الطرق لقياس </a:t>
            </a:r>
            <a:r>
              <a:rPr lang="ar-SA" sz="4000" b="1" dirty="0">
                <a:solidFill>
                  <a:srgbClr val="00B050"/>
                </a:solidFill>
              </a:rPr>
              <a:t>الاختلاف أو التشتت</a:t>
            </a:r>
            <a:r>
              <a:rPr lang="ar-SA" sz="4000" b="1" dirty="0"/>
              <a:t>، والذي يعرف على أنه </a:t>
            </a:r>
            <a:r>
              <a:rPr lang="ar-SA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الفرق بين أكبر وأصغر البيانات</a:t>
            </a:r>
            <a:r>
              <a:rPr lang="ar-SA" sz="4000" b="1" dirty="0"/>
              <a:t>.</a:t>
            </a:r>
          </a:p>
          <a:p>
            <a:pPr marL="82296" indent="0">
              <a:buNone/>
              <a:defRPr/>
            </a:pPr>
            <a:r>
              <a:rPr lang="ar-SA" b="1" dirty="0">
                <a:solidFill>
                  <a:srgbClr val="009900"/>
                </a:solidFill>
              </a:rPr>
              <a:t>مثال 1: اوجد المدى :</a:t>
            </a:r>
            <a:endParaRPr lang="en-US" b="1" dirty="0">
              <a:solidFill>
                <a:srgbClr val="009900"/>
              </a:solidFill>
            </a:endParaRPr>
          </a:p>
          <a:p>
            <a:pPr algn="ctr">
              <a:defRPr/>
            </a:pPr>
            <a:r>
              <a:rPr lang="en-US" b="1" dirty="0"/>
              <a:t>45		73		34		74</a:t>
            </a:r>
          </a:p>
          <a:p>
            <a:pPr algn="ctr">
              <a:defRPr/>
            </a:pPr>
            <a:r>
              <a:rPr lang="en-US" b="1" dirty="0"/>
              <a:t>28		29		26		17</a:t>
            </a:r>
          </a:p>
          <a:p>
            <a:pPr algn="ctr">
              <a:defRPr/>
            </a:pPr>
            <a:r>
              <a:rPr lang="en-US" b="1" dirty="0"/>
              <a:t>88		</a:t>
            </a:r>
            <a:r>
              <a:rPr lang="en-US" b="1" dirty="0">
                <a:solidFill>
                  <a:srgbClr val="00B0F0"/>
                </a:solidFill>
              </a:rPr>
              <a:t>4</a:t>
            </a:r>
            <a:r>
              <a:rPr lang="en-US" b="1" dirty="0"/>
              <a:t>		52		49</a:t>
            </a:r>
          </a:p>
          <a:p>
            <a:pPr algn="ctr">
              <a:defRPr/>
            </a:pPr>
            <a:r>
              <a:rPr lang="en-US" b="1" dirty="0"/>
              <a:t>37		</a:t>
            </a:r>
            <a:r>
              <a:rPr lang="en-US" b="1" dirty="0">
                <a:solidFill>
                  <a:srgbClr val="FF0000"/>
                </a:solidFill>
              </a:rPr>
              <a:t>88</a:t>
            </a:r>
            <a:r>
              <a:rPr lang="en-US" b="1" dirty="0"/>
              <a:t>		56		45</a:t>
            </a:r>
          </a:p>
          <a:p>
            <a:pPr algn="ctr">
              <a:defRPr/>
            </a:pPr>
            <a:r>
              <a:rPr lang="en-US" b="1" dirty="0"/>
              <a:t>81		62		23		62</a:t>
            </a:r>
          </a:p>
          <a:p>
            <a:pPr>
              <a:defRPr/>
            </a:pPr>
            <a:r>
              <a:rPr lang="ar-SA" b="1" dirty="0"/>
              <a:t>		                </a:t>
            </a:r>
          </a:p>
          <a:p>
            <a:pPr algn="ctr">
              <a:defRPr/>
            </a:pPr>
            <a:r>
              <a:rPr lang="ar-SA" b="1" dirty="0">
                <a:solidFill>
                  <a:srgbClr val="009900"/>
                </a:solidFill>
              </a:rPr>
              <a:t>المدى =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4</a:t>
            </a:r>
            <a:r>
              <a:rPr lang="en-US" b="1" dirty="0">
                <a:solidFill>
                  <a:srgbClr val="009900"/>
                </a:solidFill>
              </a:rPr>
              <a:t> -</a:t>
            </a:r>
            <a:r>
              <a:rPr lang="en-US" b="1" dirty="0">
                <a:solidFill>
                  <a:srgbClr val="FF0000"/>
                </a:solidFill>
              </a:rPr>
              <a:t>88</a:t>
            </a:r>
            <a:r>
              <a:rPr lang="ar-SA" b="1" dirty="0">
                <a:solidFill>
                  <a:srgbClr val="009900"/>
                </a:solidFill>
              </a:rPr>
              <a:t> = </a:t>
            </a:r>
            <a:r>
              <a:rPr lang="en-US" b="1" dirty="0">
                <a:solidFill>
                  <a:srgbClr val="009900"/>
                </a:solidFill>
              </a:rPr>
              <a:t>84 </a:t>
            </a:r>
            <a:endParaRPr lang="ar-SA" b="1" dirty="0">
              <a:solidFill>
                <a:srgbClr val="009900"/>
              </a:solidFill>
            </a:endParaRP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ar-SA" dirty="0"/>
              <a:t> </a:t>
            </a:r>
            <a:r>
              <a:rPr lang="ar-SA" sz="6600" b="1" dirty="0">
                <a:solidFill>
                  <a:srgbClr val="FF0000"/>
                </a:solidFill>
              </a:rPr>
              <a:t>المدى</a:t>
            </a:r>
            <a:endParaRPr lang="en-US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888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ar-SA" dirty="0"/>
              <a:t>تابع- </a:t>
            </a:r>
            <a:r>
              <a:rPr lang="ar-SA" sz="6600" b="1" dirty="0">
                <a:solidFill>
                  <a:srgbClr val="FF0000"/>
                </a:solidFill>
              </a:rPr>
              <a:t>المدى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مثال 2: </a:t>
            </a:r>
            <a:r>
              <a:rPr lang="ar-SA" b="1" dirty="0">
                <a:solidFill>
                  <a:schemeClr val="tx2">
                    <a:lumMod val="75000"/>
                  </a:schemeClr>
                </a:solidFill>
                <a:latin typeface="Hacen Lebanon" pitchFamily="2" charset="-78"/>
                <a:cs typeface="Hacen Lebanon" pitchFamily="2" charset="-78"/>
              </a:rPr>
              <a:t>أوجد المدى لعدد الساعات التي قضاها 33 متطوعاً في العمل التطوعي كما هو موضح بالجدول:</a:t>
            </a:r>
          </a:p>
          <a:p>
            <a:endParaRPr lang="ar-SA" b="1" dirty="0">
              <a:solidFill>
                <a:schemeClr val="tx2">
                  <a:lumMod val="75000"/>
                </a:schemeClr>
              </a:solidFill>
              <a:latin typeface="Hacen Lebanon" pitchFamily="2" charset="-78"/>
              <a:cs typeface="Hacen Lebanon" pitchFamily="2" charset="-78"/>
            </a:endParaRPr>
          </a:p>
          <a:p>
            <a:endParaRPr lang="ar-SA" dirty="0"/>
          </a:p>
          <a:p>
            <a:pPr marL="82296" indent="0">
              <a:buNone/>
            </a:pPr>
            <a:endParaRPr lang="ar-SA" dirty="0"/>
          </a:p>
          <a:p>
            <a:r>
              <a:rPr lang="ar-SA" dirty="0"/>
              <a:t>المدى = أعلى قيمة للفئة الأخيرة – أدنى قيمة للفئة الأولى = 13 – 1 = 12. 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580606"/>
              </p:ext>
            </p:extLst>
          </p:nvPr>
        </p:nvGraphicFramePr>
        <p:xfrm>
          <a:off x="1835697" y="2492896"/>
          <a:ext cx="6840757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7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7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72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72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72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72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772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11 -13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9 -11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7 -9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5-7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 3 -5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1-3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عدد الساعات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10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7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9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/>
                        <a:t>3</a:t>
                      </a:r>
                      <a:endParaRPr lang="ar-S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/>
                        <a:t>عدد المتطوعين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63893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ar-SA" sz="6600" dirty="0">
                <a:solidFill>
                  <a:srgbClr val="FF0000"/>
                </a:solidFill>
              </a:rPr>
              <a:t>المئين</a:t>
            </a:r>
            <a:endParaRPr lang="en-US" sz="6600" dirty="0">
              <a:solidFill>
                <a:srgbClr val="FF0000"/>
              </a:solidFill>
            </a:endParaRPr>
          </a:p>
        </p:txBody>
      </p:sp>
      <p:sp>
        <p:nvSpPr>
          <p:cNvPr id="5" name="Text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1435608" y="1447800"/>
            <a:ext cx="7498080" cy="974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/>
            <a:r>
              <a:rPr lang="en-US" altLang="en-US" dirty="0"/>
              <a:t> </a:t>
            </a:r>
            <a:r>
              <a:rPr lang="ar-SA" altLang="en-US" sz="2400" b="1" dirty="0"/>
              <a:t>للحصول على مقياس </a:t>
            </a:r>
            <a:r>
              <a:rPr lang="ar-SA" altLang="en-US" sz="2400" b="1" dirty="0">
                <a:solidFill>
                  <a:srgbClr val="FF0000"/>
                </a:solidFill>
              </a:rPr>
              <a:t>أكثر دقة من المدى </a:t>
            </a:r>
            <a:r>
              <a:rPr lang="ar-SA" altLang="en-US" sz="2400" b="1" dirty="0"/>
              <a:t>لقياس </a:t>
            </a:r>
            <a:r>
              <a:rPr lang="ar-SA" altLang="en-US" sz="2400" b="1" dirty="0">
                <a:solidFill>
                  <a:srgbClr val="009900"/>
                </a:solidFill>
              </a:rPr>
              <a:t>الاختلاف</a:t>
            </a:r>
            <a:r>
              <a:rPr lang="ar-SA" altLang="en-US" sz="2400" b="1" dirty="0"/>
              <a:t> فإننا نقوم </a:t>
            </a:r>
            <a:r>
              <a:rPr lang="ar-SA" altLang="en-US" sz="2400" b="1" dirty="0">
                <a:solidFill>
                  <a:srgbClr val="FF0000"/>
                </a:solidFill>
              </a:rPr>
              <a:t>بتوسيع</a:t>
            </a:r>
            <a:r>
              <a:rPr lang="ar-SA" altLang="en-US" sz="2400" b="1" dirty="0"/>
              <a:t> أو </a:t>
            </a:r>
            <a:r>
              <a:rPr lang="ar-SA" altLang="en-US" sz="2400" b="1" dirty="0">
                <a:solidFill>
                  <a:srgbClr val="FF0000"/>
                </a:solidFill>
              </a:rPr>
              <a:t>بتعميم</a:t>
            </a:r>
            <a:r>
              <a:rPr lang="ar-SA" altLang="en-US" sz="2400" b="1" dirty="0"/>
              <a:t> فكرة </a:t>
            </a:r>
            <a:r>
              <a:rPr lang="ar-SA" altLang="en-US" sz="2400" b="1" dirty="0">
                <a:solidFill>
                  <a:srgbClr val="009900"/>
                </a:solidFill>
              </a:rPr>
              <a:t>الوسيط</a:t>
            </a:r>
            <a:r>
              <a:rPr lang="ar-SA" altLang="en-US" sz="2400" b="1" dirty="0"/>
              <a:t> باستعمال المئين كما يلي:</a:t>
            </a:r>
          </a:p>
          <a:p>
            <a:pPr algn="just">
              <a:defRPr/>
            </a:pPr>
            <a:r>
              <a:rPr lang="ar-SA" sz="2400" b="1" dirty="0"/>
              <a:t>اذا كان لدينا مجموعة تحتوى على </a:t>
            </a:r>
            <a:r>
              <a:rPr lang="en-US" sz="2400" b="1" dirty="0"/>
              <a:t>n</a:t>
            </a:r>
            <a:r>
              <a:rPr lang="ar-SA" sz="2400" b="1" dirty="0"/>
              <a:t> من البيانات</a:t>
            </a:r>
          </a:p>
          <a:p>
            <a:pPr algn="just">
              <a:defRPr/>
            </a:pPr>
            <a:endParaRPr lang="ar-SA" sz="2400" b="1" dirty="0"/>
          </a:p>
          <a:p>
            <a:pPr algn="ctr">
              <a:defRPr/>
            </a:pPr>
            <a:r>
              <a:rPr lang="ar-SA" sz="2400" b="1" dirty="0"/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y</a:t>
            </a:r>
            <a:r>
              <a:rPr lang="en-US" sz="2400" b="1" i="1" baseline="-25000" dirty="0" err="1">
                <a:solidFill>
                  <a:srgbClr val="FF0000"/>
                </a:solidFill>
              </a:rPr>
              <a:t>n</a:t>
            </a:r>
            <a:r>
              <a:rPr lang="en-US" sz="2400" b="1" i="1" baseline="-25000" dirty="0">
                <a:solidFill>
                  <a:srgbClr val="FF0000"/>
                </a:solidFill>
              </a:rPr>
              <a:t> </a:t>
            </a:r>
            <a:r>
              <a:rPr lang="en-US" sz="2400" b="1" i="1" dirty="0">
                <a:solidFill>
                  <a:srgbClr val="FF0000"/>
                </a:solidFill>
              </a:rPr>
              <a:t>, ……, y</a:t>
            </a:r>
            <a:r>
              <a:rPr lang="en-US" sz="2400" b="1" i="1" baseline="-25000" dirty="0">
                <a:solidFill>
                  <a:srgbClr val="FF0000"/>
                </a:solidFill>
              </a:rPr>
              <a:t>3</a:t>
            </a:r>
            <a:r>
              <a:rPr lang="en-US" sz="2400" b="1" i="1" dirty="0">
                <a:solidFill>
                  <a:srgbClr val="FF0000"/>
                </a:solidFill>
              </a:rPr>
              <a:t> , y</a:t>
            </a:r>
            <a:r>
              <a:rPr lang="en-US" sz="2400" b="1" i="1" baseline="-25000" dirty="0">
                <a:solidFill>
                  <a:srgbClr val="FF0000"/>
                </a:solidFill>
              </a:rPr>
              <a:t>2 ,</a:t>
            </a:r>
            <a:r>
              <a:rPr lang="en-US" sz="2400" b="1" i="1" dirty="0">
                <a:solidFill>
                  <a:srgbClr val="FF0000"/>
                </a:solidFill>
              </a:rPr>
              <a:t>y</a:t>
            </a:r>
            <a:r>
              <a:rPr lang="en-US" sz="2400" b="1" i="1" baseline="-25000" dirty="0">
                <a:solidFill>
                  <a:srgbClr val="FF0000"/>
                </a:solidFill>
              </a:rPr>
              <a:t>1</a:t>
            </a:r>
            <a:endParaRPr lang="ar-SA" sz="2400" b="1" i="1" dirty="0">
              <a:solidFill>
                <a:srgbClr val="FF0000"/>
              </a:solidFill>
            </a:endParaRPr>
          </a:p>
          <a:p>
            <a:pPr algn="ctr">
              <a:defRPr/>
            </a:pPr>
            <a:endParaRPr lang="ar-SA" sz="2400" b="1" dirty="0"/>
          </a:p>
          <a:p>
            <a:pPr algn="just">
              <a:defRPr/>
            </a:pPr>
            <a:r>
              <a:rPr lang="ar-SA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منظمة</a:t>
            </a:r>
            <a:r>
              <a:rPr lang="ar-S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أو </a:t>
            </a:r>
            <a:r>
              <a:rPr lang="ar-SA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مرتبة</a:t>
            </a:r>
            <a:r>
              <a:rPr lang="ar-S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تصاعديا أو تنازليا </a:t>
            </a:r>
            <a:r>
              <a:rPr lang="ar-SA" sz="2400" b="1" dirty="0">
                <a:solidFill>
                  <a:srgbClr val="FF0000"/>
                </a:solidFill>
              </a:rPr>
              <a:t>تبعا لقيمها</a:t>
            </a:r>
            <a:r>
              <a:rPr lang="ar-SA" sz="2400" b="1" dirty="0"/>
              <a:t>.</a:t>
            </a:r>
            <a:endParaRPr lang="en-US" sz="2400" b="1" dirty="0"/>
          </a:p>
          <a:p>
            <a:pPr algn="just">
              <a:defRPr/>
            </a:pPr>
            <a:r>
              <a:rPr lang="en-US" sz="2400" b="1" dirty="0"/>
              <a:t>	</a:t>
            </a:r>
            <a:r>
              <a:rPr lang="ar-SA" sz="2400" b="1" dirty="0"/>
              <a:t> فإنه يمكن تعريف </a:t>
            </a:r>
            <a:r>
              <a:rPr lang="ar-SA" sz="2400" b="1" u="sng" dirty="0">
                <a:solidFill>
                  <a:srgbClr val="009900"/>
                </a:solidFill>
              </a:rPr>
              <a:t>المئين</a:t>
            </a:r>
            <a:r>
              <a:rPr lang="ar-SA" sz="2400" b="1" dirty="0"/>
              <a:t> </a:t>
            </a:r>
            <a:r>
              <a:rPr lang="en-US" sz="2400" b="1" dirty="0"/>
              <a:t>P</a:t>
            </a:r>
            <a:r>
              <a:rPr lang="en-US" sz="2400" b="1" baseline="-25000" dirty="0"/>
              <a:t>k</a:t>
            </a:r>
            <a:r>
              <a:rPr lang="ar-SA" sz="2400" b="1" dirty="0"/>
              <a:t> على إنه تلك القيمة </a:t>
            </a:r>
            <a:r>
              <a:rPr lang="en-US" sz="2400" b="1" dirty="0">
                <a:solidFill>
                  <a:srgbClr val="FF0000"/>
                </a:solidFill>
              </a:rPr>
              <a:t>y</a:t>
            </a:r>
            <a:r>
              <a:rPr lang="ar-SA" sz="2400" b="1" dirty="0"/>
              <a:t> بحيث أن </a:t>
            </a:r>
            <a:r>
              <a:rPr lang="en-US" sz="2400" b="1" dirty="0"/>
              <a:t>P</a:t>
            </a:r>
            <a:r>
              <a:rPr lang="en-US" sz="2400" b="1" baseline="-25000" dirty="0"/>
              <a:t>k</a:t>
            </a:r>
            <a:r>
              <a:rPr lang="en-US" sz="2400" b="1" u="sng" dirty="0"/>
              <a:t>%</a:t>
            </a:r>
            <a:r>
              <a:rPr lang="ar-SA" sz="2400" b="1" dirty="0"/>
              <a:t> من القياسات (</a:t>
            </a:r>
            <a:r>
              <a:rPr lang="ar-SA" sz="2400" b="1" dirty="0">
                <a:solidFill>
                  <a:srgbClr val="FF0000"/>
                </a:solidFill>
              </a:rPr>
              <a:t>تقع تحتها</a:t>
            </a:r>
            <a:r>
              <a:rPr lang="ar-SA" sz="2400" b="1" dirty="0"/>
              <a:t>) و </a:t>
            </a:r>
            <a:r>
              <a:rPr lang="ar-SA" sz="2400" b="1" u="sng" dirty="0"/>
              <a:t>%</a:t>
            </a:r>
            <a:r>
              <a:rPr lang="en-US" sz="2400" b="1" u="sng" dirty="0"/>
              <a:t>(100-</a:t>
            </a:r>
            <a:r>
              <a:rPr lang="en-US" sz="2400" b="1" dirty="0"/>
              <a:t> P</a:t>
            </a:r>
            <a:r>
              <a:rPr lang="en-US" sz="2400" b="1" baseline="-25000" dirty="0"/>
              <a:t>k</a:t>
            </a:r>
            <a:r>
              <a:rPr lang="en-US" sz="2400" b="1" u="sng" dirty="0"/>
              <a:t>) </a:t>
            </a:r>
            <a:r>
              <a:rPr lang="ar-SA" sz="2400" b="1" dirty="0"/>
              <a:t> (</a:t>
            </a:r>
            <a:r>
              <a:rPr lang="ar-SA" sz="2400" b="1" dirty="0">
                <a:solidFill>
                  <a:srgbClr val="FF0000"/>
                </a:solidFill>
              </a:rPr>
              <a:t>تقع فوقها</a:t>
            </a:r>
            <a:r>
              <a:rPr lang="ar-SA" sz="2400" b="1" dirty="0"/>
              <a:t>) .</a:t>
            </a:r>
            <a:endParaRPr lang="en-US" sz="2400" b="1" dirty="0"/>
          </a:p>
          <a:p>
            <a:pPr algn="r" eaLnBrk="1" hangingPunct="1"/>
            <a:endParaRPr lang="ar-SA" altLang="en-US" sz="2400" b="1" dirty="0"/>
          </a:p>
          <a:p>
            <a:pPr algn="r" eaLnBrk="1" hangingPunct="1"/>
            <a:endParaRPr lang="ar-SA" altLang="en-US" sz="2400" b="1" dirty="0"/>
          </a:p>
          <a:p>
            <a:pPr algn="r" eaLnBrk="1" hangingPunct="1"/>
            <a:endParaRPr lang="ar-SA" altLang="en-US" sz="4000" b="1" dirty="0"/>
          </a:p>
          <a:p>
            <a:pPr algn="r" eaLnBrk="1" hangingPunct="1"/>
            <a:endParaRPr lang="ar-SA" altLang="en-US" sz="4000" b="1" dirty="0"/>
          </a:p>
          <a:p>
            <a:pPr algn="r" eaLnBrk="1" hangingPunct="1"/>
            <a:endParaRPr lang="ar-SA" altLang="en-US" sz="4000" b="1" dirty="0"/>
          </a:p>
          <a:p>
            <a:pPr marL="82296" indent="0" algn="r" eaLnBrk="1" hangingPunct="1">
              <a:buNone/>
            </a:pPr>
            <a:endParaRPr lang="ar-SA" altLang="en-US" sz="4000" b="1" dirty="0"/>
          </a:p>
          <a:p>
            <a:pPr algn="r" eaLnBrk="1" hangingPunct="1"/>
            <a:endParaRPr lang="ar-SA" altLang="en-US" sz="4000" b="1" dirty="0"/>
          </a:p>
          <a:p>
            <a:pPr algn="r" eaLnBrk="1" hangingPunct="1"/>
            <a:r>
              <a:rPr lang="ar-SA" altLang="en-US" sz="4000" b="1" dirty="0"/>
              <a:t> </a:t>
            </a:r>
          </a:p>
          <a:p>
            <a:pPr algn="r" eaLnBrk="1" hangingPunct="1"/>
            <a:endParaRPr lang="en-US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42141369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ar-SA" sz="4400" dirty="0">
                <a:solidFill>
                  <a:schemeClr val="bg1"/>
                </a:solidFill>
              </a:rPr>
              <a:t>تابع</a:t>
            </a:r>
            <a:r>
              <a:rPr lang="ar-SA" sz="4400" dirty="0">
                <a:solidFill>
                  <a:srgbClr val="FF0000"/>
                </a:solidFill>
              </a:rPr>
              <a:t> - المئين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384864" cy="5221560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ar-SA" altLang="en-US" sz="2400" dirty="0"/>
              <a:t>يعتبر </a:t>
            </a:r>
            <a:r>
              <a:rPr lang="ar-SA" altLang="en-US" sz="2400" b="1" u="sng" dirty="0"/>
              <a:t>المئين</a:t>
            </a:r>
            <a:r>
              <a:rPr lang="ar-SA" altLang="en-US" sz="2400" dirty="0"/>
              <a:t> </a:t>
            </a:r>
            <a:r>
              <a:rPr lang="ar-SA" sz="2400" b="1" dirty="0">
                <a:solidFill>
                  <a:srgbClr val="002060"/>
                </a:solidFill>
              </a:rPr>
              <a:t>أكثر</a:t>
            </a:r>
            <a:r>
              <a:rPr lang="ar-SA" sz="2400" dirty="0">
                <a:solidFill>
                  <a:srgbClr val="002060"/>
                </a:solidFill>
              </a:rPr>
              <a:t> </a:t>
            </a:r>
            <a:r>
              <a:rPr lang="ar-SA" sz="2400" b="1" dirty="0">
                <a:solidFill>
                  <a:srgbClr val="002060"/>
                </a:solidFill>
              </a:rPr>
              <a:t>دقة وأكثر حساسية</a:t>
            </a:r>
            <a:r>
              <a:rPr lang="ar-SA" sz="2400" dirty="0">
                <a:solidFill>
                  <a:srgbClr val="002060"/>
                </a:solidFill>
              </a:rPr>
              <a:t> </a:t>
            </a:r>
            <a:r>
              <a:rPr lang="ar-SA" altLang="en-US" sz="2400" dirty="0"/>
              <a:t>من </a:t>
            </a:r>
            <a:r>
              <a:rPr lang="ar-SA" altLang="en-US" sz="2400" b="1" u="sng" dirty="0"/>
              <a:t>المدى</a:t>
            </a:r>
            <a:r>
              <a:rPr lang="ar-SA" altLang="en-US" sz="2400" dirty="0"/>
              <a:t> كمقياس للتغير أو الاختلاف ولكن </a:t>
            </a:r>
            <a:r>
              <a:rPr lang="ar-SA" altLang="en-US" sz="2400" b="1" dirty="0"/>
              <a:t>أكثر عيوبه</a:t>
            </a:r>
            <a:r>
              <a:rPr lang="ar-SA" altLang="en-US" sz="2400" dirty="0"/>
              <a:t> أننا </a:t>
            </a:r>
            <a:r>
              <a:rPr lang="ar-SA" altLang="en-US" sz="2400" b="1" dirty="0">
                <a:solidFill>
                  <a:srgbClr val="009900"/>
                </a:solidFill>
              </a:rPr>
              <a:t>نحتاج إلى لوصف مجموعة البيانات وصفاً كافيا.</a:t>
            </a:r>
            <a:endParaRPr lang="en-US" altLang="en-US" sz="2400" b="1" dirty="0">
              <a:solidFill>
                <a:srgbClr val="009900"/>
              </a:solidFill>
            </a:endParaRPr>
          </a:p>
          <a:p>
            <a:pPr algn="just">
              <a:buFontTx/>
              <a:buChar char="-"/>
            </a:pPr>
            <a:r>
              <a:rPr lang="en-US" sz="2400" b="1" dirty="0"/>
              <a:t> P</a:t>
            </a:r>
            <a:r>
              <a:rPr lang="en-US" sz="2400" b="1" baseline="-25000" dirty="0"/>
              <a:t>k</a:t>
            </a:r>
            <a:r>
              <a:rPr lang="en-US" sz="2400" b="1" dirty="0"/>
              <a:t>=10 </a:t>
            </a:r>
            <a:r>
              <a:rPr lang="ar-SA" sz="2400" b="1" dirty="0"/>
              <a:t>يسمى المئين العاشر العشير الأول:  </a:t>
            </a:r>
            <a:r>
              <a:rPr lang="en-US" sz="2400" b="1" dirty="0"/>
              <a:t>D</a:t>
            </a:r>
            <a:r>
              <a:rPr lang="en-US" sz="2400" b="1" baseline="-25000" dirty="0"/>
              <a:t>1</a:t>
            </a:r>
            <a:endParaRPr lang="ar-SA" altLang="en-US" sz="2400" b="1" baseline="-25000" dirty="0">
              <a:solidFill>
                <a:srgbClr val="009900"/>
              </a:solidFill>
            </a:endParaRPr>
          </a:p>
          <a:p>
            <a:pPr algn="just">
              <a:buFontTx/>
              <a:buChar char="-"/>
            </a:pPr>
            <a:r>
              <a:rPr lang="en-US" sz="2400" b="1" dirty="0"/>
              <a:t> P</a:t>
            </a:r>
            <a:r>
              <a:rPr lang="en-US" sz="2400" b="1" baseline="-25000" dirty="0"/>
              <a:t>k</a:t>
            </a:r>
            <a:r>
              <a:rPr lang="en-US" sz="2400" b="1" dirty="0"/>
              <a:t>=20 </a:t>
            </a:r>
            <a:r>
              <a:rPr lang="ar-SA" sz="2400" b="1" dirty="0"/>
              <a:t>يسمى المئين العشرين العشير الثاني: </a:t>
            </a:r>
            <a:r>
              <a:rPr lang="en-US" sz="2400" b="1" dirty="0"/>
              <a:t>D</a:t>
            </a:r>
            <a:r>
              <a:rPr lang="en-US" sz="2400" b="1" baseline="-25000" dirty="0"/>
              <a:t>2</a:t>
            </a:r>
          </a:p>
          <a:p>
            <a:pPr algn="just">
              <a:buFontTx/>
              <a:buChar char="-"/>
            </a:pPr>
            <a:endParaRPr lang="ar-SA" altLang="en-US" sz="2400" b="1" baseline="-25000" dirty="0">
              <a:solidFill>
                <a:srgbClr val="009900"/>
              </a:solidFill>
            </a:endParaRPr>
          </a:p>
          <a:p>
            <a:pPr algn="just">
              <a:buFontTx/>
              <a:buChar char="-"/>
            </a:pPr>
            <a:r>
              <a:rPr lang="en-US" sz="2400" b="1" dirty="0"/>
              <a:t> P</a:t>
            </a:r>
            <a:r>
              <a:rPr lang="en-US" sz="2400" b="1" baseline="-25000" dirty="0"/>
              <a:t>k</a:t>
            </a:r>
            <a:r>
              <a:rPr lang="en-US" sz="2400" b="1" dirty="0"/>
              <a:t>=90 </a:t>
            </a:r>
            <a:r>
              <a:rPr lang="ar-SA" sz="2400" b="1" dirty="0"/>
              <a:t>يسمى المئين التسعون العشير التاسع:  </a:t>
            </a:r>
            <a:r>
              <a:rPr lang="en-US" sz="2400" b="1" dirty="0"/>
              <a:t>D</a:t>
            </a:r>
            <a:r>
              <a:rPr lang="en-US" sz="2400" b="1" baseline="-25000" dirty="0"/>
              <a:t>9</a:t>
            </a:r>
            <a:endParaRPr lang="ar-SA" altLang="en-US" sz="2400" b="1" baseline="-25000" dirty="0">
              <a:solidFill>
                <a:srgbClr val="009900"/>
              </a:solidFill>
            </a:endParaRPr>
          </a:p>
          <a:p>
            <a:pPr algn="just">
              <a:buFontTx/>
              <a:buChar char="-"/>
            </a:pPr>
            <a:r>
              <a:rPr lang="ar-SA" sz="2400" dirty="0"/>
              <a:t>يقع حساب المئين باستعمال نفس قانون الوسيط:</a:t>
            </a:r>
          </a:p>
          <a:p>
            <a:pPr algn="just">
              <a:buFontTx/>
              <a:buChar char="-"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ستطيل مستدير الزوايا 14"/>
              <p:cNvSpPr/>
              <p:nvPr/>
            </p:nvSpPr>
            <p:spPr>
              <a:xfrm>
                <a:off x="1331640" y="4806759"/>
                <a:ext cx="2520280" cy="801675"/>
              </a:xfrm>
              <a:prstGeom prst="roundRect">
                <a:avLst/>
              </a:prstGeom>
              <a:solidFill>
                <a:srgbClr val="FFCCCC"/>
              </a:solidFill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r>
                  <a:rPr lang="en-US" b="1" dirty="0">
                    <a:solidFill>
                      <a:schemeClr val="tx2">
                        <a:lumMod val="10000"/>
                      </a:schemeClr>
                    </a:solidFill>
                  </a:rPr>
                  <a:t>P</a:t>
                </a:r>
                <a:r>
                  <a:rPr lang="en-US" b="1" baseline="-25000" dirty="0">
                    <a:solidFill>
                      <a:schemeClr val="tx2">
                        <a:lumMod val="10000"/>
                      </a:schemeClr>
                    </a:solidFill>
                  </a:rPr>
                  <a:t>k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ar-SA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𝒌</m:t>
                        </m:r>
                      </m:sub>
                    </m:sSub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+ </m:t>
                    </m:r>
                    <m:d>
                      <m:dPr>
                        <m:ctrlPr>
                          <a:rPr lang="en-US" b="1" i="1" smtClean="0">
                            <a:solidFill>
                              <a:schemeClr val="tx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1" i="1" smtClean="0">
                                <a:solidFill>
                                  <a:schemeClr val="tx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ar-SA" b="1" i="1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𝒄</m:t>
                                </m:r>
                              </m:e>
                              <m:sub>
                                <m:r>
                                  <a:rPr lang="ar-SA" b="1" i="1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b="1" i="1" smtClean="0">
                                <a:solidFill>
                                  <a:schemeClr val="tx2">
                                    <a:lumMod val="10000"/>
                                  </a:schemeClr>
                                </a:solidFill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ar-SA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𝒄</m:t>
                                </m:r>
                              </m:e>
                              <m:sub>
                                <m:r>
                                  <a:rPr lang="ar-SA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ar-SA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𝒄</m:t>
                                </m:r>
                              </m:e>
                              <m:sub>
                                <m:r>
                                  <a:rPr lang="ar-SA" b="1" i="1" smtClean="0">
                                    <a:solidFill>
                                      <a:schemeClr val="tx2">
                                        <a:lumMod val="10000"/>
                                      </a:schemeClr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  <a:ea typeface="Cambria Math"/>
                      </a:rPr>
                      <m:t>×</m:t>
                    </m:r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  <a:ea typeface="Cambria Math"/>
                      </a:rPr>
                      <m:t>𝒉</m:t>
                    </m:r>
                    <m:r>
                      <a:rPr lang="en-US" b="1" i="1" smtClean="0">
                        <a:solidFill>
                          <a:schemeClr val="tx2">
                            <a:lumMod val="10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ar-SA" b="1" dirty="0">
                  <a:solidFill>
                    <a:schemeClr val="tx2">
                      <a:lumMod val="1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" name="مستطيل مستدير الزوايا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40" y="4806759"/>
                <a:ext cx="2520280" cy="801675"/>
              </a:xfrm>
              <a:prstGeom prst="round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4739411"/>
              </p:ext>
            </p:extLst>
          </p:nvPr>
        </p:nvGraphicFramePr>
        <p:xfrm>
          <a:off x="7308304" y="5157192"/>
          <a:ext cx="1212522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4" imgW="736560" imgH="393480" progId="Equation.3">
                  <p:embed/>
                </p:oleObj>
              </mc:Choice>
              <mc:Fallback>
                <p:oleObj name="معادلة" r:id="rId4" imgW="736560" imgH="393480" progId="Equation.3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08304" y="5157192"/>
                        <a:ext cx="1212522" cy="648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393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SA" altLang="en-US" sz="3600" b="1" dirty="0">
                <a:solidFill>
                  <a:srgbClr val="FF0000"/>
                </a:solidFill>
              </a:rPr>
              <a:t>مثال</a:t>
            </a:r>
            <a:r>
              <a:rPr lang="ar-SA" altLang="en-US" sz="3600" dirty="0"/>
              <a:t>: الجدول التالي يوضح درجات عينة مكونة من </a:t>
            </a:r>
            <a:r>
              <a:rPr lang="en-US" altLang="en-US" b="1" dirty="0"/>
              <a:t>40</a:t>
            </a:r>
            <a:r>
              <a:rPr lang="ar-SA" altLang="en-US" sz="3600" dirty="0"/>
              <a:t> طالب :</a:t>
            </a:r>
            <a:endParaRPr lang="ar-SA" altLang="en-US" dirty="0"/>
          </a:p>
          <a:p>
            <a:pPr algn="ctr"/>
            <a:r>
              <a:rPr lang="ar-SA" altLang="en-US" b="1" dirty="0"/>
              <a:t> </a:t>
            </a:r>
            <a:endParaRPr lang="en-US" altLang="en-US" b="1" dirty="0"/>
          </a:p>
          <a:p>
            <a:pPr algn="ctr"/>
            <a:r>
              <a:rPr lang="en-US" altLang="en-US" b="1" dirty="0"/>
              <a:t>2.6	3.0	3.7	3.2	4.5	3.5	4.1	2.2</a:t>
            </a:r>
          </a:p>
          <a:p>
            <a:pPr algn="ctr"/>
            <a:r>
              <a:rPr lang="en-US" altLang="en-US" b="1" dirty="0"/>
              <a:t>3.7</a:t>
            </a:r>
            <a:r>
              <a:rPr lang="ar-SA" altLang="en-US" b="1" dirty="0"/>
              <a:t>	</a:t>
            </a:r>
            <a:r>
              <a:rPr lang="en-US" altLang="en-US" b="1" dirty="0"/>
              <a:t>4.7	3.1	3.8	3.3	3.1	1.6	3.4</a:t>
            </a:r>
          </a:p>
          <a:p>
            <a:pPr algn="ctr"/>
            <a:r>
              <a:rPr lang="en-US" altLang="en-US" b="1" dirty="0"/>
              <a:t>3.1	3.9	3.3	2.9	3.6	3.4	4.3	2.5</a:t>
            </a:r>
          </a:p>
          <a:p>
            <a:pPr algn="ctr"/>
            <a:r>
              <a:rPr lang="en-US" altLang="en-US" b="1" dirty="0"/>
              <a:t>3.4	1.9	4.1	3.2	4.4	3.7	3.1	3.3</a:t>
            </a:r>
          </a:p>
          <a:p>
            <a:pPr algn="ctr"/>
            <a:r>
              <a:rPr lang="en-US" altLang="en-US" b="1" dirty="0"/>
              <a:t>3.5	4.2	3.0	3.9	2.6	3.2	3.8	4.7</a:t>
            </a:r>
          </a:p>
          <a:p>
            <a:pPr algn="ctr"/>
            <a:endParaRPr lang="ar-SA" altLang="en-US" dirty="0"/>
          </a:p>
          <a:p>
            <a:r>
              <a:rPr lang="ar-SA" altLang="en-US" b="1" dirty="0"/>
              <a:t>أ-</a:t>
            </a:r>
            <a:r>
              <a:rPr lang="en-US" altLang="en-US" b="1" dirty="0"/>
              <a:t> </a:t>
            </a:r>
            <a:r>
              <a:rPr lang="ar-SA" altLang="en-US" b="1" dirty="0"/>
              <a:t>  أوجد </a:t>
            </a:r>
            <a:r>
              <a:rPr lang="en-US" altLang="en-US" b="1" dirty="0">
                <a:solidFill>
                  <a:srgbClr val="FF0000"/>
                </a:solidFill>
              </a:rPr>
              <a:t>p</a:t>
            </a:r>
            <a:r>
              <a:rPr lang="en-US" altLang="en-US" b="1" baseline="-25000" dirty="0">
                <a:solidFill>
                  <a:srgbClr val="FF0000"/>
                </a:solidFill>
              </a:rPr>
              <a:t>80 </a:t>
            </a:r>
            <a:r>
              <a:rPr lang="ar-SA" altLang="en-US" b="1" dirty="0">
                <a:solidFill>
                  <a:srgbClr val="FF0000"/>
                </a:solidFill>
              </a:rPr>
              <a:t>(المئين </a:t>
            </a:r>
            <a:r>
              <a:rPr lang="en-US" altLang="en-US" b="1" dirty="0">
                <a:solidFill>
                  <a:srgbClr val="FF0000"/>
                </a:solidFill>
              </a:rPr>
              <a:t>80</a:t>
            </a:r>
            <a:r>
              <a:rPr lang="ar-SA" altLang="en-US" b="1" dirty="0">
                <a:solidFill>
                  <a:srgbClr val="FF0000"/>
                </a:solidFill>
              </a:rPr>
              <a:t>)</a:t>
            </a:r>
            <a:r>
              <a:rPr lang="ar-SA" altLang="en-US" b="1" baseline="-25000" dirty="0">
                <a:solidFill>
                  <a:srgbClr val="FF0000"/>
                </a:solidFill>
              </a:rPr>
              <a:t> </a:t>
            </a:r>
            <a:r>
              <a:rPr lang="ar-SA" altLang="en-US" b="1" dirty="0"/>
              <a:t>لتوزيع درجات الطلاب . </a:t>
            </a:r>
          </a:p>
          <a:p>
            <a:r>
              <a:rPr lang="ar-SA" altLang="en-US" b="1" dirty="0"/>
              <a:t>ب-</a:t>
            </a:r>
            <a:r>
              <a:rPr lang="en-US" altLang="en-US" b="1" dirty="0"/>
              <a:t> </a:t>
            </a:r>
            <a:r>
              <a:rPr lang="ar-SA" altLang="en-US" b="1" dirty="0"/>
              <a:t>أوجد </a:t>
            </a:r>
            <a:r>
              <a:rPr lang="en-US" altLang="en-US" b="1" dirty="0">
                <a:solidFill>
                  <a:srgbClr val="FF0000"/>
                </a:solidFill>
              </a:rPr>
              <a:t>p</a:t>
            </a:r>
            <a:r>
              <a:rPr lang="en-US" altLang="en-US" b="1" baseline="-25000" dirty="0">
                <a:solidFill>
                  <a:srgbClr val="FF0000"/>
                </a:solidFill>
              </a:rPr>
              <a:t>85</a:t>
            </a:r>
            <a:r>
              <a:rPr lang="en-US" altLang="en-US" b="1" dirty="0">
                <a:solidFill>
                  <a:srgbClr val="FF0000"/>
                </a:solidFill>
              </a:rPr>
              <a:t> </a:t>
            </a:r>
            <a:r>
              <a:rPr lang="ar-SA" altLang="en-US" b="1" dirty="0">
                <a:solidFill>
                  <a:srgbClr val="FF0000"/>
                </a:solidFill>
              </a:rPr>
              <a:t>(المئين </a:t>
            </a:r>
            <a:r>
              <a:rPr lang="en-US" altLang="en-US" b="1" dirty="0">
                <a:solidFill>
                  <a:srgbClr val="FF0000"/>
                </a:solidFill>
              </a:rPr>
              <a:t>85</a:t>
            </a:r>
            <a:r>
              <a:rPr lang="ar-SA" altLang="en-US" b="1" dirty="0">
                <a:solidFill>
                  <a:srgbClr val="FF0000"/>
                </a:solidFill>
              </a:rPr>
              <a:t>) </a:t>
            </a:r>
            <a:r>
              <a:rPr lang="ar-SA" altLang="en-US" b="1" dirty="0"/>
              <a:t>لتوزيع درجات الطلاب . </a:t>
            </a: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ar-SA" sz="4400" dirty="0">
                <a:solidFill>
                  <a:schemeClr val="bg1"/>
                </a:solidFill>
              </a:rPr>
              <a:t>تابع</a:t>
            </a:r>
            <a:r>
              <a:rPr lang="ar-SA" sz="4400" dirty="0">
                <a:solidFill>
                  <a:srgbClr val="FF0000"/>
                </a:solidFill>
              </a:rPr>
              <a:t> - المئين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9419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altLang="en-US" b="1" dirty="0"/>
              <a:t>الحل: </a:t>
            </a:r>
            <a:r>
              <a:rPr lang="ar-SA" altLang="en-US" b="1" dirty="0" err="1">
                <a:solidFill>
                  <a:srgbClr val="FF0000"/>
                </a:solidFill>
              </a:rPr>
              <a:t>اولآ</a:t>
            </a:r>
            <a:r>
              <a:rPr lang="ar-SA" altLang="en-US" b="1" dirty="0">
                <a:solidFill>
                  <a:srgbClr val="FF0000"/>
                </a:solidFill>
              </a:rPr>
              <a:t>-</a:t>
            </a:r>
            <a:r>
              <a:rPr lang="ar-SA" altLang="en-US" b="1" dirty="0"/>
              <a:t> نكون الجدول التكراري    (</a:t>
            </a:r>
            <a:r>
              <a:rPr lang="ar-SA" altLang="en-US" sz="2400" b="1" dirty="0">
                <a:solidFill>
                  <a:srgbClr val="FF3300"/>
                </a:solidFill>
              </a:rPr>
              <a:t>جدول 1</a:t>
            </a:r>
            <a:r>
              <a:rPr lang="ar-SA" altLang="en-US" b="1" dirty="0"/>
              <a:t>)</a:t>
            </a:r>
            <a:endParaRPr lang="en-US" altLang="en-US" b="1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740799"/>
              </p:ext>
            </p:extLst>
          </p:nvPr>
        </p:nvGraphicFramePr>
        <p:xfrm>
          <a:off x="1187623" y="2132856"/>
          <a:ext cx="7704858" cy="3103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41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latin typeface="Calibri"/>
                          <a:ea typeface="Calibri"/>
                          <a:cs typeface="Times New Roman"/>
                        </a:rPr>
                        <a:t>التكرار التجمعي النسبي</a:t>
                      </a: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4" marR="68574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latin typeface="Calibri"/>
                          <a:ea typeface="Calibri"/>
                          <a:cs typeface="Times New Roman"/>
                        </a:rPr>
                        <a:t>التكرار التجمعي أو التراكمي </a:t>
                      </a: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4" marR="68574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 dirty="0">
                          <a:latin typeface="Calibri"/>
                          <a:ea typeface="Calibri"/>
                          <a:cs typeface="Times New Roman"/>
                        </a:rPr>
                        <a:t>التكرارات النسبية </a:t>
                      </a:r>
                      <a:r>
                        <a:rPr lang="ar-SA" sz="1100" b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100" b="1" i="1" dirty="0">
                          <a:latin typeface="Times New Roman"/>
                          <a:ea typeface="Calibri"/>
                          <a:cs typeface="Arial"/>
                        </a:rPr>
                        <a:t>p</a:t>
                      </a:r>
                      <a:r>
                        <a:rPr lang="en-US" sz="1100" b="1" baseline="-25000" dirty="0">
                          <a:latin typeface="Times New Roman"/>
                          <a:ea typeface="Calibri"/>
                          <a:cs typeface="Arial"/>
                        </a:rPr>
                        <a:t>i</a:t>
                      </a:r>
                      <a:endParaRPr lang="en-US" sz="900" b="1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4" marR="68574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latin typeface="Calibri"/>
                          <a:ea typeface="Calibri"/>
                          <a:cs typeface="Times New Roman"/>
                        </a:rPr>
                        <a:t>التكرارات المطلقة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i="1" dirty="0" err="1">
                          <a:latin typeface="Times New Roman"/>
                          <a:ea typeface="Calibri"/>
                          <a:cs typeface="Arial"/>
                        </a:rPr>
                        <a:t>f</a:t>
                      </a:r>
                      <a:r>
                        <a:rPr lang="en-US" sz="1600" b="1" baseline="-25000" dirty="0" err="1">
                          <a:latin typeface="Times New Roman"/>
                          <a:ea typeface="Calibri"/>
                          <a:cs typeface="Arial"/>
                        </a:rPr>
                        <a:t>i</a:t>
                      </a: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4" marR="68574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latin typeface="Calibri"/>
                          <a:ea typeface="Calibri"/>
                          <a:cs typeface="Times New Roman"/>
                        </a:rPr>
                        <a:t>الفئات</a:t>
                      </a: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4" marR="68574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0.05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=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2/40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0.075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=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3/40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0.175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=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7/40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0.55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22/40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0.80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=</a:t>
                      </a:r>
                      <a:r>
                        <a:rPr lang="ar-SA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32/40 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0.925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37/40</a:t>
                      </a:r>
                      <a:r>
                        <a:rPr lang="ar-SA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40/40=1</a:t>
                      </a:r>
                      <a:endParaRPr lang="en-US" sz="1800" b="1" dirty="0"/>
                    </a:p>
                  </a:txBody>
                  <a:tcPr marL="91432" marR="91432" marT="45724" marB="45724" anchor="ctr"/>
                </a:tc>
                <a:tc>
                  <a:txBody>
                    <a:bodyPr/>
                    <a:lstStyle/>
                    <a:p>
                      <a:pPr algn="ctr" rtl="1"/>
                      <a:endParaRPr lang="ar-SA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</a:p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en-US" sz="1800" b="1" dirty="0"/>
                    </a:p>
                  </a:txBody>
                  <a:tcPr marL="91432" marR="91432" marT="45724" marB="45724"/>
                </a:tc>
                <a:tc>
                  <a:txBody>
                    <a:bodyPr/>
                    <a:lstStyle/>
                    <a:p>
                      <a:pPr algn="ctr" rtl="1"/>
                      <a:endParaRPr lang="ar-SA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2/40 = .05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1/40 = . 025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4/40 = .1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15/40 = .375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10/40 = .25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5/40 = .125</a:t>
                      </a:r>
                      <a:r>
                        <a:rPr lang="ar-SA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3/40 = .075</a:t>
                      </a:r>
                      <a:endParaRPr lang="en-US" sz="1800" b="1" dirty="0"/>
                    </a:p>
                  </a:txBody>
                  <a:tcPr marL="91432" marR="91432" marT="45724" marB="45724"/>
                </a:tc>
                <a:tc>
                  <a:txBody>
                    <a:bodyPr/>
                    <a:lstStyle/>
                    <a:p>
                      <a:pPr algn="ctr" rtl="1"/>
                      <a:endParaRPr lang="ar-SA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en-US" sz="1800" b="1" dirty="0"/>
                    </a:p>
                  </a:txBody>
                  <a:tcPr marL="91432" marR="91432" marT="45724" marB="45724"/>
                </a:tc>
                <a:tc>
                  <a:txBody>
                    <a:bodyPr/>
                    <a:lstStyle/>
                    <a:p>
                      <a:pPr algn="ctr" rtl="1"/>
                      <a:endParaRPr lang="ar-SA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1.45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1.95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1.95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2.45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2.95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2.95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3.45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3.45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3.95</a:t>
                      </a:r>
                    </a:p>
                    <a:p>
                      <a:pPr algn="ctr" rtl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3.95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4.45</a:t>
                      </a:r>
                    </a:p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4.45 – </a:t>
                      </a:r>
                      <a:r>
                        <a:rPr lang="en-US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4.95</a:t>
                      </a:r>
                      <a:endParaRPr lang="ar-SA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SA" sz="18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المجموع </a:t>
                      </a: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2" marR="91432"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ar-SA" sz="4400" dirty="0">
                <a:solidFill>
                  <a:schemeClr val="bg1"/>
                </a:solidFill>
              </a:rPr>
              <a:t>تابع</a:t>
            </a:r>
            <a:r>
              <a:rPr lang="ar-SA" sz="4400" dirty="0">
                <a:solidFill>
                  <a:srgbClr val="FF0000"/>
                </a:solidFill>
              </a:rPr>
              <a:t> - المئين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6339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ar-SA" altLang="en-US" b="1" dirty="0"/>
              <a:t>أ- لحساب قيمة </a:t>
            </a:r>
            <a:r>
              <a:rPr lang="en-US" altLang="en-US" b="1" dirty="0">
                <a:solidFill>
                  <a:srgbClr val="FF0000"/>
                </a:solidFill>
              </a:rPr>
              <a:t>p</a:t>
            </a:r>
            <a:r>
              <a:rPr lang="en-US" altLang="en-US" b="1" baseline="-25000" dirty="0">
                <a:solidFill>
                  <a:srgbClr val="FF0000"/>
                </a:solidFill>
              </a:rPr>
              <a:t>80</a:t>
            </a:r>
            <a:r>
              <a:rPr lang="ar-SA" altLang="en-US" b="1" dirty="0"/>
              <a:t> </a:t>
            </a:r>
            <a:r>
              <a:rPr lang="ar-SA" altLang="en-US" b="1" dirty="0">
                <a:solidFill>
                  <a:srgbClr val="FF0000"/>
                </a:solidFill>
              </a:rPr>
              <a:t>(المئين </a:t>
            </a:r>
            <a:r>
              <a:rPr lang="en-US" altLang="en-US" b="1" dirty="0">
                <a:solidFill>
                  <a:srgbClr val="FF0000"/>
                </a:solidFill>
              </a:rPr>
              <a:t>80</a:t>
            </a:r>
            <a:r>
              <a:rPr lang="ar-SA" altLang="en-US" b="1" dirty="0">
                <a:solidFill>
                  <a:srgbClr val="FF0000"/>
                </a:solidFill>
              </a:rPr>
              <a:t>)</a:t>
            </a:r>
            <a:r>
              <a:rPr lang="ar-SA" altLang="en-US" b="1" baseline="-25000" dirty="0">
                <a:solidFill>
                  <a:srgbClr val="FF0000"/>
                </a:solidFill>
              </a:rPr>
              <a:t> </a:t>
            </a:r>
            <a:r>
              <a:rPr lang="ar-SA" altLang="en-US" b="1" dirty="0"/>
              <a:t>فإننا نبحث عن القيمة (الدرجة) </a:t>
            </a:r>
            <a:r>
              <a:rPr lang="en-US" altLang="en-US" b="1" dirty="0">
                <a:solidFill>
                  <a:srgbClr val="FF0000"/>
                </a:solidFill>
              </a:rPr>
              <a:t>y</a:t>
            </a:r>
            <a:r>
              <a:rPr lang="ar-SA" altLang="en-US" b="1" dirty="0"/>
              <a:t> في العينة والتي تقع تحتها                       من القيم أو</a:t>
            </a:r>
            <a:r>
              <a:rPr lang="en-US" altLang="en-US" b="1" dirty="0"/>
              <a:t> </a:t>
            </a:r>
            <a:r>
              <a:rPr lang="ar-SA" altLang="en-US" b="1" dirty="0"/>
              <a:t>الدرجات في العينة. </a:t>
            </a:r>
          </a:p>
          <a:p>
            <a:pPr algn="just"/>
            <a:r>
              <a:rPr lang="ar-SA" altLang="en-US" b="1" dirty="0"/>
              <a:t>	من (</a:t>
            </a:r>
            <a:r>
              <a:rPr lang="ar-SA" altLang="en-US" sz="2400" b="1" dirty="0">
                <a:solidFill>
                  <a:srgbClr val="FF3300"/>
                </a:solidFill>
              </a:rPr>
              <a:t>جدول 1</a:t>
            </a:r>
            <a:r>
              <a:rPr lang="ar-SA" altLang="en-US" b="1" dirty="0"/>
              <a:t>) يوجد </a:t>
            </a:r>
            <a:r>
              <a:rPr lang="ar-SA" altLang="en-US" b="1" dirty="0">
                <a:solidFill>
                  <a:srgbClr val="FF0000"/>
                </a:solidFill>
              </a:rPr>
              <a:t>80</a:t>
            </a:r>
            <a:r>
              <a:rPr lang="en-US" altLang="en-US" b="1" dirty="0">
                <a:solidFill>
                  <a:srgbClr val="FF0000"/>
                </a:solidFill>
              </a:rPr>
              <a:t>%</a:t>
            </a:r>
            <a:r>
              <a:rPr lang="ar-SA" altLang="en-US" b="1" dirty="0"/>
              <a:t> من البيانات (</a:t>
            </a:r>
            <a:r>
              <a:rPr lang="ar-SA" altLang="en-US" sz="2000" b="1" dirty="0">
                <a:solidFill>
                  <a:srgbClr val="009900"/>
                </a:solidFill>
              </a:rPr>
              <a:t>في عمود نسبة التكرار التجمعي</a:t>
            </a:r>
            <a:r>
              <a:rPr lang="ar-SA" altLang="en-US" b="1" dirty="0"/>
              <a:t>) اي </a:t>
            </a:r>
            <a:r>
              <a:rPr lang="en-US" altLang="en-US" b="1" dirty="0">
                <a:solidFill>
                  <a:srgbClr val="FF3300"/>
                </a:solidFill>
              </a:rPr>
              <a:t>32</a:t>
            </a:r>
            <a:r>
              <a:rPr lang="ar-SA" altLang="en-US" b="1" dirty="0">
                <a:solidFill>
                  <a:srgbClr val="FF3300"/>
                </a:solidFill>
              </a:rPr>
              <a:t> </a:t>
            </a:r>
            <a:r>
              <a:rPr lang="ar-SA" altLang="en-US" b="1" dirty="0"/>
              <a:t>قيمة </a:t>
            </a:r>
            <a:r>
              <a:rPr lang="ar-SA" altLang="en-US" b="1" dirty="0">
                <a:solidFill>
                  <a:srgbClr val="FF3300"/>
                </a:solidFill>
              </a:rPr>
              <a:t>(</a:t>
            </a:r>
            <a:r>
              <a:rPr lang="ar-SA" altLang="en-US" sz="2000" b="1" dirty="0">
                <a:solidFill>
                  <a:srgbClr val="009900"/>
                </a:solidFill>
              </a:rPr>
              <a:t>في عمود التكرارات</a:t>
            </a:r>
            <a:r>
              <a:rPr lang="ar-SA" altLang="en-US" b="1" dirty="0">
                <a:solidFill>
                  <a:srgbClr val="FF3300"/>
                </a:solidFill>
              </a:rPr>
              <a:t>)</a:t>
            </a:r>
            <a:r>
              <a:rPr lang="ar-SA" altLang="en-US" b="1" dirty="0"/>
              <a:t> تقع تحت الحد </a:t>
            </a:r>
            <a:r>
              <a:rPr lang="en-US" altLang="en-US" b="1" dirty="0">
                <a:solidFill>
                  <a:srgbClr val="FF3300"/>
                </a:solidFill>
              </a:rPr>
              <a:t>3.95</a:t>
            </a:r>
            <a:r>
              <a:rPr lang="ar-SA" altLang="en-US" b="1" dirty="0">
                <a:solidFill>
                  <a:srgbClr val="FF3300"/>
                </a:solidFill>
              </a:rPr>
              <a:t>(</a:t>
            </a:r>
            <a:r>
              <a:rPr lang="ar-SA" altLang="en-US" sz="2000" b="1" dirty="0">
                <a:solidFill>
                  <a:srgbClr val="009900"/>
                </a:solidFill>
              </a:rPr>
              <a:t>في عمود الفئات</a:t>
            </a:r>
            <a:r>
              <a:rPr lang="ar-SA" altLang="en-US" b="1" dirty="0">
                <a:solidFill>
                  <a:srgbClr val="FF3300"/>
                </a:solidFill>
              </a:rPr>
              <a:t>).</a:t>
            </a:r>
            <a:endParaRPr lang="ar-SA" altLang="en-US" b="1" dirty="0"/>
          </a:p>
          <a:p>
            <a:pPr algn="ctr"/>
            <a:r>
              <a:rPr lang="ar-SA" altLang="en-US" sz="2800" b="1" dirty="0"/>
              <a:t>وبالتالي فإن </a:t>
            </a:r>
            <a:r>
              <a:rPr lang="en-US" altLang="en-US" sz="2800" b="1" dirty="0">
                <a:solidFill>
                  <a:srgbClr val="FF0000"/>
                </a:solidFill>
              </a:rPr>
              <a:t>p</a:t>
            </a:r>
            <a:r>
              <a:rPr lang="en-US" altLang="en-US" sz="2800" b="1" baseline="-25000" dirty="0">
                <a:solidFill>
                  <a:srgbClr val="FF0000"/>
                </a:solidFill>
              </a:rPr>
              <a:t>80</a:t>
            </a:r>
            <a:r>
              <a:rPr lang="ar-SA" altLang="en-US" sz="2800" b="1" dirty="0"/>
              <a:t> </a:t>
            </a:r>
            <a:r>
              <a:rPr lang="ar-SA" altLang="en-US" sz="2800" b="1" dirty="0">
                <a:solidFill>
                  <a:srgbClr val="FF0000"/>
                </a:solidFill>
              </a:rPr>
              <a:t>(المئين </a:t>
            </a:r>
            <a:r>
              <a:rPr lang="en-US" altLang="en-US" sz="2800" b="1" dirty="0">
                <a:solidFill>
                  <a:srgbClr val="FF0000"/>
                </a:solidFill>
              </a:rPr>
              <a:t>80</a:t>
            </a:r>
            <a:r>
              <a:rPr lang="ar-SA" altLang="en-US" sz="2800" b="1" dirty="0">
                <a:solidFill>
                  <a:srgbClr val="FF0000"/>
                </a:solidFill>
              </a:rPr>
              <a:t>) = </a:t>
            </a:r>
            <a:r>
              <a:rPr lang="en-US" altLang="en-US" sz="2800" b="1" dirty="0"/>
              <a:t>3.95</a:t>
            </a:r>
            <a:r>
              <a:rPr lang="ar-SA" altLang="en-US" sz="2800" b="1" dirty="0"/>
              <a:t>. </a:t>
            </a: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ar-SA" sz="4400" dirty="0">
                <a:solidFill>
                  <a:schemeClr val="bg1"/>
                </a:solidFill>
              </a:rPr>
              <a:t>تابع</a:t>
            </a:r>
            <a:r>
              <a:rPr lang="ar-SA" sz="4400" dirty="0">
                <a:solidFill>
                  <a:srgbClr val="FF0000"/>
                </a:solidFill>
              </a:rPr>
              <a:t> - المئين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5536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5410200"/>
          </a:xfrm>
        </p:spPr>
        <p:txBody>
          <a:bodyPr>
            <a:normAutofit/>
          </a:bodyPr>
          <a:lstStyle/>
          <a:p>
            <a:pPr marL="82296" indent="0" algn="just">
              <a:buNone/>
            </a:pPr>
            <a:r>
              <a:rPr lang="en-US" altLang="en-US" sz="2400" b="1" dirty="0"/>
              <a:t> </a:t>
            </a:r>
            <a:r>
              <a:rPr lang="ar-SA" altLang="en-US" sz="2400" b="1" dirty="0"/>
              <a:t>ب-</a:t>
            </a:r>
            <a:r>
              <a:rPr lang="en-US" altLang="en-US" sz="2400" b="1" dirty="0"/>
              <a:t>  </a:t>
            </a:r>
            <a:r>
              <a:rPr lang="ar-SA" altLang="en-US" sz="2400" b="1" dirty="0"/>
              <a:t>لحساب قيمة </a:t>
            </a:r>
            <a:r>
              <a:rPr lang="en-US" altLang="en-US" sz="2400" b="1" dirty="0">
                <a:solidFill>
                  <a:srgbClr val="FF0000"/>
                </a:solidFill>
              </a:rPr>
              <a:t>p</a:t>
            </a:r>
            <a:r>
              <a:rPr lang="en-US" altLang="en-US" sz="2400" b="1" baseline="-25000" dirty="0">
                <a:solidFill>
                  <a:srgbClr val="FF0000"/>
                </a:solidFill>
              </a:rPr>
              <a:t>85</a:t>
            </a:r>
            <a:r>
              <a:rPr lang="ar-SA" altLang="en-US" sz="2400" b="1" dirty="0"/>
              <a:t> </a:t>
            </a:r>
            <a:r>
              <a:rPr lang="ar-SA" altLang="en-US" sz="2400" b="1" dirty="0">
                <a:solidFill>
                  <a:srgbClr val="FF0000"/>
                </a:solidFill>
              </a:rPr>
              <a:t>(المئين </a:t>
            </a:r>
            <a:r>
              <a:rPr lang="en-US" altLang="en-US" sz="2400" b="1" dirty="0">
                <a:solidFill>
                  <a:srgbClr val="FF0000"/>
                </a:solidFill>
              </a:rPr>
              <a:t>85</a:t>
            </a:r>
            <a:r>
              <a:rPr lang="ar-SA" altLang="en-US" sz="2400" b="1" dirty="0">
                <a:solidFill>
                  <a:srgbClr val="FF0000"/>
                </a:solidFill>
              </a:rPr>
              <a:t>)</a:t>
            </a:r>
            <a:r>
              <a:rPr lang="ar-SA" altLang="en-US" sz="2400" b="1" baseline="-25000" dirty="0">
                <a:solidFill>
                  <a:srgbClr val="FF0000"/>
                </a:solidFill>
              </a:rPr>
              <a:t> </a:t>
            </a:r>
            <a:r>
              <a:rPr lang="ar-SA" altLang="en-US" sz="2400" b="1" dirty="0"/>
              <a:t>فإننا نبحث عن القيمة</a:t>
            </a:r>
            <a:r>
              <a:rPr lang="en-US" altLang="en-US" sz="2400" b="1" dirty="0"/>
              <a:t> </a:t>
            </a:r>
            <a:r>
              <a:rPr lang="ar-SA" altLang="en-US" sz="2400" b="1" dirty="0"/>
              <a:t>(الدرجة) </a:t>
            </a:r>
            <a:r>
              <a:rPr lang="en-US" altLang="en-US" sz="2400" b="1" dirty="0">
                <a:solidFill>
                  <a:srgbClr val="FF0000"/>
                </a:solidFill>
              </a:rPr>
              <a:t>y</a:t>
            </a:r>
            <a:r>
              <a:rPr lang="ar-SA" altLang="en-US" sz="2400" b="1" dirty="0"/>
              <a:t> في العينة والتي تقع تحتها                     </a:t>
            </a:r>
            <a:r>
              <a:rPr lang="en-US" altLang="en-US" sz="2400" b="1" dirty="0"/>
              <a:t>   </a:t>
            </a:r>
            <a:r>
              <a:rPr lang="ar-SA" altLang="en-US" sz="2400" b="1" dirty="0"/>
              <a:t>من القيم أو</a:t>
            </a:r>
            <a:r>
              <a:rPr lang="en-US" altLang="en-US" sz="2400" b="1" dirty="0"/>
              <a:t> </a:t>
            </a:r>
            <a:r>
              <a:rPr lang="ar-SA" altLang="en-US" sz="2400" b="1" dirty="0"/>
              <a:t>الدرجات في العينة.</a:t>
            </a:r>
          </a:p>
          <a:p>
            <a:pPr algn="just"/>
            <a:r>
              <a:rPr lang="en-US" altLang="en-US" sz="2400" b="1" dirty="0"/>
              <a:t> </a:t>
            </a:r>
            <a:endParaRPr lang="ar-SA" altLang="en-US" sz="2400" b="1" dirty="0"/>
          </a:p>
          <a:p>
            <a:pPr marL="82296" indent="0" algn="just">
              <a:buNone/>
            </a:pPr>
            <a:endParaRPr lang="ar-SA" altLang="en-US" sz="2400" b="1" dirty="0"/>
          </a:p>
          <a:p>
            <a:pPr algn="just"/>
            <a:r>
              <a:rPr lang="ar-SA" altLang="en-US" sz="2400" b="1" dirty="0"/>
              <a:t>بالرجوع الى التكرار المتجمع, نجد و أن 34 موجود بين 32 و 37 و بدلك المئين 85 ما بين الحدين </a:t>
            </a:r>
            <a:r>
              <a:rPr lang="en-US" altLang="en-US" sz="2400" b="1" dirty="0">
                <a:solidFill>
                  <a:srgbClr val="FF0000"/>
                </a:solidFill>
              </a:rPr>
              <a:t>3.95</a:t>
            </a:r>
            <a:r>
              <a:rPr lang="ar-SA" altLang="en-US" sz="2400" b="1" dirty="0"/>
              <a:t> ،</a:t>
            </a:r>
            <a:r>
              <a:rPr lang="en-US" altLang="en-US" sz="2400" b="1" dirty="0">
                <a:solidFill>
                  <a:srgbClr val="FF0000"/>
                </a:solidFill>
              </a:rPr>
              <a:t>4.45</a:t>
            </a:r>
            <a:r>
              <a:rPr lang="en-US" altLang="en-US" sz="2400" b="1" dirty="0"/>
              <a:t> </a:t>
            </a:r>
            <a:r>
              <a:rPr lang="ar-SA" altLang="en-US" sz="2400" b="1" dirty="0"/>
              <a:t>. وبالتالي</a:t>
            </a:r>
          </a:p>
          <a:p>
            <a:pPr algn="just"/>
            <a:endParaRPr lang="en-US" altLang="en-US" sz="2400" b="1" dirty="0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7323488"/>
              </p:ext>
            </p:extLst>
          </p:nvPr>
        </p:nvGraphicFramePr>
        <p:xfrm>
          <a:off x="6261577" y="2096591"/>
          <a:ext cx="1846263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2" imgW="1054080" imgH="393480" progId="Equation.3">
                  <p:embed/>
                </p:oleObj>
              </mc:Choice>
              <mc:Fallback>
                <p:oleObj name="معادلة" r:id="rId2" imgW="1054080" imgH="393480" progId="Equation.3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1577" y="2096591"/>
                        <a:ext cx="1846263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ar-SA" sz="4400" dirty="0">
                <a:solidFill>
                  <a:schemeClr val="bg1"/>
                </a:solidFill>
              </a:rPr>
              <a:t>تابع</a:t>
            </a:r>
            <a:r>
              <a:rPr lang="ar-SA" sz="4400" dirty="0">
                <a:solidFill>
                  <a:srgbClr val="FF0000"/>
                </a:solidFill>
              </a:rPr>
              <a:t> - المئين</a:t>
            </a:r>
            <a:endParaRPr lang="en-US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3550491"/>
              </p:ext>
            </p:extLst>
          </p:nvPr>
        </p:nvGraphicFramePr>
        <p:xfrm>
          <a:off x="1691680" y="4293096"/>
          <a:ext cx="7128792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4" imgW="2717640" imgH="393480" progId="Equation.3">
                  <p:embed/>
                </p:oleObj>
              </mc:Choice>
              <mc:Fallback>
                <p:oleObj name="معادلة" r:id="rId4" imgW="2717640" imgH="393480" progId="Equation.3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91680" y="4293096"/>
                        <a:ext cx="7128792" cy="12241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43658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ar-SA" altLang="en-US" sz="2800" b="1" dirty="0">
                <a:solidFill>
                  <a:srgbClr val="FF0000"/>
                </a:solidFill>
              </a:rPr>
              <a:t>1</a:t>
            </a:r>
            <a:r>
              <a:rPr lang="ar-SA" altLang="en-US" sz="3600" b="1" dirty="0"/>
              <a:t>- </a:t>
            </a:r>
            <a:r>
              <a:rPr lang="ar-SA" altLang="en-US" b="1" dirty="0"/>
              <a:t>المئين </a:t>
            </a:r>
            <a:r>
              <a:rPr lang="en-US" altLang="en-US" b="1" dirty="0"/>
              <a:t>p</a:t>
            </a:r>
            <a:r>
              <a:rPr lang="en-US" altLang="en-US" b="1" baseline="-25000" dirty="0"/>
              <a:t>25</a:t>
            </a:r>
            <a:r>
              <a:rPr lang="ar-SA" altLang="en-US" b="1" dirty="0"/>
              <a:t> (</a:t>
            </a:r>
            <a:r>
              <a:rPr lang="ar-SA" altLang="en-US" b="1" dirty="0">
                <a:solidFill>
                  <a:srgbClr val="FF0000"/>
                </a:solidFill>
              </a:rPr>
              <a:t>المئين 25</a:t>
            </a:r>
            <a:r>
              <a:rPr lang="ar-SA" altLang="en-US" b="1" dirty="0"/>
              <a:t>) يسمى الربيع </a:t>
            </a:r>
            <a:r>
              <a:rPr lang="ar-SA" altLang="en-US" b="1" u="sng" dirty="0">
                <a:solidFill>
                  <a:srgbClr val="009900"/>
                </a:solidFill>
              </a:rPr>
              <a:t>الأدنى</a:t>
            </a:r>
            <a:r>
              <a:rPr lang="ar-SA" altLang="en-US" b="1" dirty="0"/>
              <a:t> (</a:t>
            </a:r>
            <a:r>
              <a:rPr lang="ar-SA" altLang="en-US" b="1" dirty="0" err="1"/>
              <a:t>أو</a:t>
            </a:r>
            <a:r>
              <a:rPr lang="ar-SA" altLang="en-US" b="1" u="sng" dirty="0" err="1">
                <a:solidFill>
                  <a:srgbClr val="009900"/>
                </a:solidFill>
              </a:rPr>
              <a:t>الأول</a:t>
            </a:r>
            <a:r>
              <a:rPr lang="ar-SA" altLang="en-US" b="1" dirty="0"/>
              <a:t>) ويرمز له بالرمز </a:t>
            </a:r>
            <a:r>
              <a:rPr lang="en-US" altLang="en-US" b="1" dirty="0">
                <a:solidFill>
                  <a:srgbClr val="FF0000"/>
                </a:solidFill>
              </a:rPr>
              <a:t>Q</a:t>
            </a:r>
            <a:r>
              <a:rPr lang="en-US" altLang="en-US" b="1" baseline="-25000" dirty="0">
                <a:solidFill>
                  <a:srgbClr val="FF0000"/>
                </a:solidFill>
              </a:rPr>
              <a:t>1</a:t>
            </a:r>
            <a:endParaRPr lang="ar-SA" altLang="en-US" b="1" baseline="-25000" dirty="0">
              <a:solidFill>
                <a:srgbClr val="FF0000"/>
              </a:solidFill>
            </a:endParaRPr>
          </a:p>
          <a:p>
            <a:pPr algn="just"/>
            <a:endParaRPr lang="ar-SA" altLang="en-US" b="1" baseline="-25000" dirty="0">
              <a:solidFill>
                <a:srgbClr val="FF0000"/>
              </a:solidFill>
            </a:endParaRPr>
          </a:p>
          <a:p>
            <a:pPr algn="ctr"/>
            <a:r>
              <a:rPr lang="ar-SA" altLang="en-US" b="1" dirty="0"/>
              <a:t>أي أن </a:t>
            </a:r>
            <a:r>
              <a:rPr lang="en-US" altLang="en-US" b="1" dirty="0">
                <a:solidFill>
                  <a:srgbClr val="FF0000"/>
                </a:solidFill>
              </a:rPr>
              <a:t>p</a:t>
            </a:r>
            <a:r>
              <a:rPr lang="en-US" altLang="en-US" b="1" baseline="-25000" dirty="0">
                <a:solidFill>
                  <a:srgbClr val="FF0000"/>
                </a:solidFill>
              </a:rPr>
              <a:t>25</a:t>
            </a:r>
            <a:r>
              <a:rPr lang="en-US" altLang="en-US" b="1" dirty="0">
                <a:solidFill>
                  <a:srgbClr val="FF0000"/>
                </a:solidFill>
              </a:rPr>
              <a:t> = Q</a:t>
            </a:r>
            <a:r>
              <a:rPr lang="en-US" altLang="en-US" b="1" baseline="-25000" dirty="0">
                <a:solidFill>
                  <a:srgbClr val="FF0000"/>
                </a:solidFill>
              </a:rPr>
              <a:t>1</a:t>
            </a:r>
            <a:endParaRPr lang="ar-SA" altLang="en-US" b="1" dirty="0"/>
          </a:p>
          <a:p>
            <a:pPr algn="just"/>
            <a:endParaRPr lang="ar-SA" altLang="en-US" b="1" dirty="0"/>
          </a:p>
          <a:p>
            <a:pPr algn="just"/>
            <a:r>
              <a:rPr lang="ar-SA" altLang="en-US" sz="2800" b="1" dirty="0">
                <a:solidFill>
                  <a:srgbClr val="FF0000"/>
                </a:solidFill>
              </a:rPr>
              <a:t>2</a:t>
            </a:r>
            <a:r>
              <a:rPr lang="ar-SA" altLang="en-US" sz="3600" b="1" dirty="0"/>
              <a:t>- </a:t>
            </a:r>
            <a:r>
              <a:rPr lang="ar-SA" altLang="en-US" b="1" dirty="0"/>
              <a:t>المئين </a:t>
            </a:r>
            <a:r>
              <a:rPr lang="en-US" altLang="en-US" b="1" dirty="0"/>
              <a:t>p</a:t>
            </a:r>
            <a:r>
              <a:rPr lang="en-US" altLang="en-US" b="1" baseline="-25000" dirty="0"/>
              <a:t>75</a:t>
            </a:r>
            <a:r>
              <a:rPr lang="ar-SA" altLang="en-US" b="1" dirty="0"/>
              <a:t> (</a:t>
            </a:r>
            <a:r>
              <a:rPr lang="ar-SA" altLang="en-US" b="1" dirty="0">
                <a:solidFill>
                  <a:srgbClr val="FF0000"/>
                </a:solidFill>
              </a:rPr>
              <a:t>المئين 75</a:t>
            </a:r>
            <a:r>
              <a:rPr lang="ar-SA" altLang="en-US" b="1" dirty="0"/>
              <a:t>) يسمى الربيع </a:t>
            </a:r>
            <a:r>
              <a:rPr lang="ar-SA" altLang="en-US" b="1" u="sng" dirty="0">
                <a:solidFill>
                  <a:srgbClr val="009900"/>
                </a:solidFill>
              </a:rPr>
              <a:t>الأعلى</a:t>
            </a:r>
            <a:r>
              <a:rPr lang="ar-SA" altLang="en-US" b="1" dirty="0"/>
              <a:t> (</a:t>
            </a:r>
            <a:r>
              <a:rPr lang="ar-SA" altLang="en-US" b="1" dirty="0" err="1"/>
              <a:t>أو</a:t>
            </a:r>
            <a:r>
              <a:rPr lang="ar-SA" altLang="en-US" b="1" u="sng" dirty="0" err="1">
                <a:solidFill>
                  <a:srgbClr val="009900"/>
                </a:solidFill>
              </a:rPr>
              <a:t>الثالث</a:t>
            </a:r>
            <a:r>
              <a:rPr lang="ar-SA" altLang="en-US" b="1" dirty="0"/>
              <a:t>) ويرمز له بالرمز</a:t>
            </a:r>
            <a:r>
              <a:rPr lang="en-US" altLang="en-US" b="1" dirty="0">
                <a:solidFill>
                  <a:srgbClr val="FF0000"/>
                </a:solidFill>
              </a:rPr>
              <a:t>Q</a:t>
            </a:r>
            <a:r>
              <a:rPr lang="en-US" altLang="en-US" b="1" baseline="-25000" dirty="0">
                <a:solidFill>
                  <a:srgbClr val="FF0000"/>
                </a:solidFill>
              </a:rPr>
              <a:t>3</a:t>
            </a:r>
          </a:p>
          <a:p>
            <a:pPr algn="just"/>
            <a:endParaRPr lang="en-US" altLang="en-US" b="1" baseline="-25000" dirty="0">
              <a:solidFill>
                <a:srgbClr val="FF0000"/>
              </a:solidFill>
            </a:endParaRPr>
          </a:p>
          <a:p>
            <a:pPr algn="ctr"/>
            <a:r>
              <a:rPr lang="ar-SA" altLang="en-US" b="1" dirty="0"/>
              <a:t>أي أن </a:t>
            </a:r>
            <a:r>
              <a:rPr lang="en-US" altLang="en-US" b="1" dirty="0">
                <a:solidFill>
                  <a:srgbClr val="FF0000"/>
                </a:solidFill>
              </a:rPr>
              <a:t>p</a:t>
            </a:r>
            <a:r>
              <a:rPr lang="en-US" altLang="en-US" b="1" baseline="-25000" dirty="0">
                <a:solidFill>
                  <a:srgbClr val="FF0000"/>
                </a:solidFill>
              </a:rPr>
              <a:t>75</a:t>
            </a:r>
            <a:r>
              <a:rPr lang="en-US" altLang="en-US" b="1" dirty="0">
                <a:solidFill>
                  <a:srgbClr val="FF0000"/>
                </a:solidFill>
              </a:rPr>
              <a:t> = Q</a:t>
            </a:r>
            <a:r>
              <a:rPr lang="en-US" altLang="en-US" b="1" baseline="-25000" dirty="0">
                <a:solidFill>
                  <a:srgbClr val="FF0000"/>
                </a:solidFill>
              </a:rPr>
              <a:t>3</a:t>
            </a:r>
            <a:endParaRPr lang="ar-SA" altLang="en-US" b="1" dirty="0"/>
          </a:p>
          <a:p>
            <a:pPr algn="just"/>
            <a:endParaRPr lang="ar-SA" altLang="en-US" b="1" dirty="0"/>
          </a:p>
          <a:p>
            <a:pPr algn="just"/>
            <a:r>
              <a:rPr lang="ar-SA" altLang="en-US" sz="2800" b="1" dirty="0">
                <a:solidFill>
                  <a:srgbClr val="FF0000"/>
                </a:solidFill>
              </a:rPr>
              <a:t>3</a:t>
            </a:r>
            <a:r>
              <a:rPr lang="ar-SA" altLang="en-US" sz="3600" b="1" dirty="0"/>
              <a:t>-</a:t>
            </a:r>
            <a:r>
              <a:rPr lang="en-US" altLang="en-US" sz="3600" b="1" dirty="0"/>
              <a:t> </a:t>
            </a:r>
            <a:r>
              <a:rPr lang="ar-SA" altLang="en-US" b="1" dirty="0"/>
              <a:t>المئين</a:t>
            </a:r>
            <a:r>
              <a:rPr lang="en-US" altLang="en-US" b="1" dirty="0"/>
              <a:t> p</a:t>
            </a:r>
            <a:r>
              <a:rPr lang="en-US" altLang="en-US" b="1" baseline="-25000" dirty="0"/>
              <a:t>50 </a:t>
            </a:r>
            <a:r>
              <a:rPr lang="ar-SA" altLang="en-US" b="1" dirty="0"/>
              <a:t>(</a:t>
            </a:r>
            <a:r>
              <a:rPr lang="ar-SA" altLang="en-US" b="1" dirty="0">
                <a:solidFill>
                  <a:srgbClr val="FF0000"/>
                </a:solidFill>
              </a:rPr>
              <a:t>المئين50</a:t>
            </a:r>
            <a:r>
              <a:rPr lang="en-US" altLang="en-US" b="1" dirty="0"/>
              <a:t>(</a:t>
            </a:r>
            <a:r>
              <a:rPr lang="ar-SA" altLang="en-US" b="1" dirty="0">
                <a:solidFill>
                  <a:srgbClr val="FF0000"/>
                </a:solidFill>
              </a:rPr>
              <a:t> </a:t>
            </a:r>
            <a:r>
              <a:rPr lang="ar-SA" altLang="en-US" b="1" dirty="0"/>
              <a:t>يسمي</a:t>
            </a:r>
            <a:r>
              <a:rPr lang="ar-SA" altLang="en-US" b="1" dirty="0">
                <a:solidFill>
                  <a:srgbClr val="FF0000"/>
                </a:solidFill>
              </a:rPr>
              <a:t> </a:t>
            </a:r>
            <a:r>
              <a:rPr lang="ar-SA" altLang="en-US" b="1" dirty="0"/>
              <a:t>الربيع </a:t>
            </a:r>
            <a:r>
              <a:rPr lang="ar-SA" altLang="en-US" b="1" u="sng" dirty="0">
                <a:solidFill>
                  <a:srgbClr val="009900"/>
                </a:solidFill>
              </a:rPr>
              <a:t>الأوسط</a:t>
            </a:r>
            <a:r>
              <a:rPr lang="ar-SA" altLang="en-US" b="1" dirty="0"/>
              <a:t> (أو </a:t>
            </a:r>
            <a:r>
              <a:rPr lang="ar-SA" altLang="en-US" b="1" u="sng" dirty="0">
                <a:solidFill>
                  <a:srgbClr val="009900"/>
                </a:solidFill>
              </a:rPr>
              <a:t>الثاني</a:t>
            </a:r>
            <a:r>
              <a:rPr lang="ar-SA" altLang="en-US" b="1" dirty="0"/>
              <a:t>) أو </a:t>
            </a:r>
            <a:r>
              <a:rPr lang="ar-SA" altLang="en-US" b="1" u="sng" dirty="0">
                <a:solidFill>
                  <a:srgbClr val="009900"/>
                </a:solidFill>
              </a:rPr>
              <a:t>الوسيط</a:t>
            </a:r>
            <a:r>
              <a:rPr lang="ar-SA" altLang="en-US" b="1" dirty="0"/>
              <a:t> </a:t>
            </a:r>
            <a:endParaRPr lang="en-US" altLang="en-US" b="1" dirty="0"/>
          </a:p>
          <a:p>
            <a:pPr algn="just"/>
            <a:endParaRPr lang="en-US" altLang="en-US" b="1" dirty="0"/>
          </a:p>
          <a:p>
            <a:pPr algn="ctr"/>
            <a:r>
              <a:rPr lang="ar-SA" altLang="en-US" b="1" dirty="0"/>
              <a:t>ويرمز له بالرمز </a:t>
            </a:r>
            <a:r>
              <a:rPr lang="en-US" altLang="en-US" b="1" dirty="0">
                <a:solidFill>
                  <a:srgbClr val="FF0000"/>
                </a:solidFill>
              </a:rPr>
              <a:t>Q</a:t>
            </a:r>
            <a:r>
              <a:rPr lang="en-US" altLang="en-US" b="1" baseline="-25000" dirty="0">
                <a:solidFill>
                  <a:srgbClr val="FF0000"/>
                </a:solidFill>
              </a:rPr>
              <a:t>2</a:t>
            </a:r>
            <a:r>
              <a:rPr lang="ar-SA" altLang="en-US" b="1" dirty="0"/>
              <a:t> أي أن</a:t>
            </a:r>
            <a:r>
              <a:rPr lang="en-US" altLang="en-US" b="1" dirty="0"/>
              <a:t> </a:t>
            </a:r>
            <a:r>
              <a:rPr lang="ar-SA" altLang="en-US" b="1" dirty="0"/>
              <a:t> </a:t>
            </a:r>
            <a:r>
              <a:rPr lang="en-US" altLang="en-US" b="1" dirty="0">
                <a:solidFill>
                  <a:srgbClr val="00B0F0"/>
                </a:solidFill>
              </a:rPr>
              <a:t>M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ar-SA" sz="6600" dirty="0">
                <a:solidFill>
                  <a:srgbClr val="FF0000"/>
                </a:solidFill>
              </a:rPr>
              <a:t>الربيعات</a:t>
            </a:r>
            <a:endParaRPr 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9925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ar-SA" altLang="en-US" dirty="0"/>
              <a:t>هو مقياس هام </a:t>
            </a:r>
            <a:r>
              <a:rPr lang="ar-SA" altLang="en-US" sz="3600" b="1" dirty="0">
                <a:solidFill>
                  <a:srgbClr val="FF0000"/>
                </a:solidFill>
              </a:rPr>
              <a:t>للتغير</a:t>
            </a:r>
            <a:r>
              <a:rPr lang="ar-SA" altLang="en-US" dirty="0"/>
              <a:t> أو  </a:t>
            </a:r>
            <a:r>
              <a:rPr lang="ar-SA" altLang="en-US" b="1" dirty="0">
                <a:solidFill>
                  <a:srgbClr val="FF0000"/>
                </a:solidFill>
              </a:rPr>
              <a:t>الاختلاف</a:t>
            </a:r>
            <a:r>
              <a:rPr lang="ar-SA" altLang="en-US" dirty="0"/>
              <a:t> معتمدين على القيمة المطلقة</a:t>
            </a:r>
            <a:r>
              <a:rPr lang="ar-SA" altLang="en-US" b="1" dirty="0"/>
              <a:t> لانحراف القياسات عن الوسط الحسابي للعينة</a:t>
            </a:r>
            <a:r>
              <a:rPr lang="ar-SA" altLang="en-US" dirty="0"/>
              <a:t>. </a:t>
            </a:r>
          </a:p>
          <a:p>
            <a:pPr marL="82296" indent="0" algn="just">
              <a:buNone/>
            </a:pPr>
            <a:endParaRPr lang="ar-SA" altLang="en-US" dirty="0"/>
          </a:p>
          <a:p>
            <a:pPr algn="just"/>
            <a:r>
              <a:rPr lang="ar-SA" altLang="en-US" dirty="0"/>
              <a:t> </a:t>
            </a:r>
          </a:p>
          <a:p>
            <a:pPr algn="just">
              <a:buFontTx/>
              <a:buChar char="-"/>
            </a:pPr>
            <a:r>
              <a:rPr lang="ar-SA" altLang="en-US" dirty="0"/>
              <a:t> بفرض أن         </a:t>
            </a:r>
            <a:r>
              <a:rPr lang="en-US" altLang="en-US" dirty="0"/>
              <a:t> </a:t>
            </a:r>
            <a:r>
              <a:rPr lang="ar-SA" altLang="en-US" dirty="0"/>
              <a:t>تمثل </a:t>
            </a:r>
            <a:r>
              <a:rPr lang="ar-SA" altLang="en-US" b="1" dirty="0">
                <a:solidFill>
                  <a:srgbClr val="FF0000"/>
                </a:solidFill>
              </a:rPr>
              <a:t>انحراف القيمة رقم </a:t>
            </a:r>
            <a:r>
              <a:rPr lang="en-US" altLang="en-US" sz="1400" b="1" i="1" dirty="0" err="1">
                <a:solidFill>
                  <a:srgbClr val="FF0000"/>
                </a:solidFill>
              </a:rPr>
              <a:t>i</a:t>
            </a:r>
            <a:r>
              <a:rPr lang="ar-SA" altLang="en-US" dirty="0">
                <a:solidFill>
                  <a:srgbClr val="FF0000"/>
                </a:solidFill>
              </a:rPr>
              <a:t> </a:t>
            </a:r>
            <a:r>
              <a:rPr lang="ar-SA" altLang="en-US" dirty="0"/>
              <a:t>عن الوسط الحسابي.</a:t>
            </a:r>
          </a:p>
          <a:p>
            <a:pPr algn="just"/>
            <a:endParaRPr lang="ar-SA" altLang="en-US" dirty="0"/>
          </a:p>
          <a:p>
            <a:pPr algn="just">
              <a:buFontTx/>
              <a:buChar char="-"/>
            </a:pPr>
            <a:r>
              <a:rPr lang="ar-SA" altLang="en-US" b="1" dirty="0">
                <a:solidFill>
                  <a:srgbClr val="FF0000"/>
                </a:solidFill>
              </a:rPr>
              <a:t>الانحرافات الكبيرة </a:t>
            </a:r>
            <a:r>
              <a:rPr lang="ar-SA" altLang="en-US" dirty="0"/>
              <a:t>تشير عادة إلى </a:t>
            </a:r>
            <a:r>
              <a:rPr lang="ar-SA" altLang="en-US" b="1" dirty="0">
                <a:solidFill>
                  <a:srgbClr val="FF0000"/>
                </a:solidFill>
              </a:rPr>
              <a:t>تغيرات </a:t>
            </a:r>
            <a:r>
              <a:rPr lang="ar-SA" altLang="en-US" dirty="0"/>
              <a:t>أو </a:t>
            </a:r>
            <a:r>
              <a:rPr lang="ar-SA" altLang="en-US" b="1" dirty="0">
                <a:solidFill>
                  <a:srgbClr val="FF0000"/>
                </a:solidFill>
              </a:rPr>
              <a:t>اختلافات كبيرة</a:t>
            </a:r>
            <a:r>
              <a:rPr lang="ar-SA" altLang="en-US" dirty="0"/>
              <a:t>.</a:t>
            </a:r>
            <a:endParaRPr lang="ar-SA" alt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ar-SA" sz="6600" dirty="0">
                <a:solidFill>
                  <a:srgbClr val="FF0000"/>
                </a:solidFill>
              </a:rPr>
              <a:t>الانحراف المتوسط</a:t>
            </a:r>
            <a:endParaRPr lang="en-US" sz="6600" dirty="0">
              <a:solidFill>
                <a:srgbClr val="FF00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4653989"/>
              </p:ext>
            </p:extLst>
          </p:nvPr>
        </p:nvGraphicFramePr>
        <p:xfrm>
          <a:off x="6084168" y="3717032"/>
          <a:ext cx="10509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7780" imgH="304668" progId="Equation.3">
                  <p:embed/>
                </p:oleObj>
              </mc:Choice>
              <mc:Fallback>
                <p:oleObj name="Equation" r:id="rId2" imgW="507780" imgH="304668" progId="Equation.3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3717032"/>
                        <a:ext cx="1050925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8758739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4120" imgH="215640" progId="Equation.3">
                  <p:embed/>
                </p:oleObj>
              </mc:Choice>
              <mc:Fallback>
                <p:oleObj name="Equation" r:id="rId4" imgW="114120" imgH="215640" progId="Equation.3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3429134"/>
              </p:ext>
            </p:extLst>
          </p:nvPr>
        </p:nvGraphicFramePr>
        <p:xfrm>
          <a:off x="3635896" y="2564904"/>
          <a:ext cx="2160240" cy="889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29810" imgH="469696" progId="Equation.3">
                  <p:embed/>
                </p:oleObj>
              </mc:Choice>
              <mc:Fallback>
                <p:oleObj name="Equation" r:id="rId6" imgW="1129810" imgH="469696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2564904"/>
                        <a:ext cx="2160240" cy="8895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76995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528880" cy="5410200"/>
          </a:xfrm>
        </p:spPr>
        <p:txBody>
          <a:bodyPr/>
          <a:lstStyle/>
          <a:p>
            <a:pPr algn="ctr"/>
            <a:r>
              <a:rPr lang="ar-SA" altLang="en-US" b="1" dirty="0"/>
              <a:t>بفرض أن لدينا مجموعة تحتوى على </a:t>
            </a:r>
            <a:r>
              <a:rPr lang="en-US" altLang="en-US" b="1" dirty="0"/>
              <a:t>n</a:t>
            </a:r>
            <a:r>
              <a:rPr lang="ar-SA" altLang="en-US" b="1" dirty="0"/>
              <a:t> من القياسات</a:t>
            </a:r>
          </a:p>
          <a:p>
            <a:pPr algn="ctr"/>
            <a:r>
              <a:rPr lang="ar-SA" altLang="en-US" b="1" dirty="0"/>
              <a:t> </a:t>
            </a:r>
            <a:r>
              <a:rPr lang="en-US" altLang="en-US" i="1" dirty="0">
                <a:solidFill>
                  <a:srgbClr val="009900"/>
                </a:solidFill>
              </a:rPr>
              <a:t>y</a:t>
            </a:r>
            <a:r>
              <a:rPr lang="en-US" altLang="en-US" i="1" baseline="-25000" dirty="0">
                <a:solidFill>
                  <a:srgbClr val="009900"/>
                </a:solidFill>
              </a:rPr>
              <a:t>1</a:t>
            </a:r>
            <a:r>
              <a:rPr lang="en-US" altLang="en-US" i="1" dirty="0">
                <a:solidFill>
                  <a:srgbClr val="009900"/>
                </a:solidFill>
              </a:rPr>
              <a:t>, y</a:t>
            </a:r>
            <a:r>
              <a:rPr lang="en-US" altLang="en-US" i="1" baseline="-25000" dirty="0">
                <a:solidFill>
                  <a:srgbClr val="009900"/>
                </a:solidFill>
              </a:rPr>
              <a:t>2</a:t>
            </a:r>
            <a:r>
              <a:rPr lang="en-US" altLang="en-US" i="1" dirty="0">
                <a:solidFill>
                  <a:srgbClr val="009900"/>
                </a:solidFill>
              </a:rPr>
              <a:t>, …….., </a:t>
            </a:r>
            <a:r>
              <a:rPr lang="en-US" altLang="en-US" i="1" dirty="0" err="1">
                <a:solidFill>
                  <a:srgbClr val="009900"/>
                </a:solidFill>
              </a:rPr>
              <a:t>y</a:t>
            </a:r>
            <a:r>
              <a:rPr lang="en-US" altLang="en-US" i="1" baseline="-25000" dirty="0" err="1">
                <a:solidFill>
                  <a:srgbClr val="009900"/>
                </a:solidFill>
              </a:rPr>
              <a:t>n</a:t>
            </a:r>
            <a:r>
              <a:rPr lang="ar-SA" altLang="en-US" i="1" dirty="0">
                <a:solidFill>
                  <a:srgbClr val="009900"/>
                </a:solidFill>
              </a:rPr>
              <a:t> </a:t>
            </a:r>
            <a:endParaRPr lang="en-US" altLang="en-US" i="1" dirty="0">
              <a:solidFill>
                <a:srgbClr val="009900"/>
              </a:solidFill>
            </a:endParaRPr>
          </a:p>
          <a:p>
            <a:pPr algn="ctr"/>
            <a:endParaRPr lang="ar-SA" altLang="en-US" i="1" dirty="0">
              <a:solidFill>
                <a:srgbClr val="009900"/>
              </a:solidFill>
            </a:endParaRPr>
          </a:p>
          <a:p>
            <a:pPr algn="ctr"/>
            <a:r>
              <a:rPr lang="ar-SA" altLang="en-US" b="1" dirty="0"/>
              <a:t>فإن </a:t>
            </a:r>
            <a:r>
              <a:rPr lang="ar-SA" altLang="en-US" b="1" dirty="0">
                <a:solidFill>
                  <a:srgbClr val="FF0000"/>
                </a:solidFill>
              </a:rPr>
              <a:t>تباين العينة </a:t>
            </a:r>
            <a:r>
              <a:rPr lang="ar-SA" altLang="en-US" b="1" dirty="0"/>
              <a:t>يرمز له بالرمز</a:t>
            </a:r>
            <a:r>
              <a:rPr lang="en-US" altLang="en-US" dirty="0"/>
              <a:t> </a:t>
            </a:r>
            <a:r>
              <a:rPr lang="en-US" altLang="en-US" dirty="0">
                <a:solidFill>
                  <a:srgbClr val="FF0000"/>
                </a:solidFill>
              </a:rPr>
              <a:t>S</a:t>
            </a:r>
            <a:r>
              <a:rPr lang="en-US" altLang="en-US" baseline="30000" dirty="0">
                <a:solidFill>
                  <a:srgbClr val="FF0000"/>
                </a:solidFill>
              </a:rPr>
              <a:t>2</a:t>
            </a:r>
            <a:r>
              <a:rPr lang="en-US" altLang="en-US" dirty="0"/>
              <a:t> </a:t>
            </a:r>
            <a:r>
              <a:rPr lang="ar-SA" altLang="en-US" b="1" dirty="0"/>
              <a:t>ويعطى بالمعادلة</a:t>
            </a:r>
            <a:r>
              <a:rPr lang="en-US" altLang="en-US" b="1" dirty="0"/>
              <a:t>:</a:t>
            </a:r>
          </a:p>
          <a:p>
            <a:endParaRPr lang="ar-SA" altLang="en-US" b="1" dirty="0"/>
          </a:p>
          <a:p>
            <a:endParaRPr lang="ar-SA" altLang="en-US" b="1" dirty="0"/>
          </a:p>
          <a:p>
            <a:r>
              <a:rPr lang="ar-SA" altLang="en-US" b="1" dirty="0"/>
              <a:t>فإن </a:t>
            </a:r>
            <a:r>
              <a:rPr lang="ar-SA" altLang="en-US" b="1" dirty="0">
                <a:solidFill>
                  <a:srgbClr val="FF0000"/>
                </a:solidFill>
              </a:rPr>
              <a:t>تباين المجتمع </a:t>
            </a:r>
            <a:r>
              <a:rPr lang="ar-SA" altLang="en-US" b="1" dirty="0"/>
              <a:t>يرمز له بالرمز</a:t>
            </a:r>
            <a:r>
              <a:rPr lang="en-US" altLang="en-US" dirty="0"/>
              <a:t>   </a:t>
            </a:r>
            <a:r>
              <a:rPr lang="ar-SA" altLang="en-US" dirty="0"/>
              <a:t>       </a:t>
            </a:r>
            <a:r>
              <a:rPr lang="ar-SA" altLang="en-US" b="1" dirty="0"/>
              <a:t>ويعطى بالمعادلة: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ar-SA" sz="6600" dirty="0">
                <a:solidFill>
                  <a:srgbClr val="FF0000"/>
                </a:solidFill>
              </a:rPr>
              <a:t>التباين</a:t>
            </a:r>
            <a:endParaRPr lang="en-US" sz="6600" dirty="0">
              <a:solidFill>
                <a:srgbClr val="FF0000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9417297"/>
              </p:ext>
            </p:extLst>
          </p:nvPr>
        </p:nvGraphicFramePr>
        <p:xfrm>
          <a:off x="3313113" y="3886200"/>
          <a:ext cx="2949575" cy="91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2" imgW="1180800" imgH="482400" progId="Equation.3">
                  <p:embed/>
                </p:oleObj>
              </mc:Choice>
              <mc:Fallback>
                <p:oleObj name="معادلة" r:id="rId2" imgW="1180800" imgH="482400" progId="Equation.3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3113" y="3886200"/>
                        <a:ext cx="2949575" cy="915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860795"/>
              </p:ext>
            </p:extLst>
          </p:nvPr>
        </p:nvGraphicFramePr>
        <p:xfrm>
          <a:off x="2843808" y="5517232"/>
          <a:ext cx="2952328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4" imgW="1104900" imgH="431800" progId="Equation.3">
                  <p:embed/>
                </p:oleObj>
              </mc:Choice>
              <mc:Fallback>
                <p:oleObj name="معادلة" r:id="rId4" imgW="1104900" imgH="431800" progId="Equation.3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5517232"/>
                        <a:ext cx="2952328" cy="1008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7895261"/>
              </p:ext>
            </p:extLst>
          </p:nvPr>
        </p:nvGraphicFramePr>
        <p:xfrm>
          <a:off x="4067944" y="4895013"/>
          <a:ext cx="792088" cy="503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6" imgW="203040" imgH="203040" progId="Equation.3">
                  <p:embed/>
                </p:oleObj>
              </mc:Choice>
              <mc:Fallback>
                <p:oleObj name="معادلة" r:id="rId6" imgW="203040" imgH="203040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4895013"/>
                        <a:ext cx="792088" cy="5035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95696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600888" cy="5410200"/>
          </a:xfrm>
        </p:spPr>
        <p:txBody>
          <a:bodyPr/>
          <a:lstStyle/>
          <a:p>
            <a:r>
              <a:rPr lang="ar-SA" altLang="en-US" sz="2400" dirty="0"/>
              <a:t> مثال 1: </a:t>
            </a:r>
            <a:r>
              <a:rPr lang="ar-SA" altLang="en-US" sz="2400" b="1" dirty="0"/>
              <a:t>احسب الوسط الحسابي </a:t>
            </a:r>
            <a:r>
              <a:rPr lang="ar-SA" altLang="en-US" sz="2400" b="1" dirty="0">
                <a:solidFill>
                  <a:srgbClr val="FF0000"/>
                </a:solidFill>
              </a:rPr>
              <a:t>والتباين</a:t>
            </a:r>
            <a:r>
              <a:rPr lang="ar-SA" altLang="en-US" sz="2400" b="1" dirty="0"/>
              <a:t> للعينة </a:t>
            </a:r>
            <a:r>
              <a:rPr lang="en-US" altLang="en-US" sz="2400" b="1" dirty="0"/>
              <a:t>4, 2, 3, 5, 6</a:t>
            </a:r>
            <a:r>
              <a:rPr lang="ar-SA" altLang="en-US" sz="2400" b="1" dirty="0"/>
              <a:t>.</a:t>
            </a:r>
          </a:p>
          <a:p>
            <a:r>
              <a:rPr lang="ar-SA" altLang="en-US" sz="2400" b="1" dirty="0">
                <a:solidFill>
                  <a:srgbClr val="FF0000"/>
                </a:solidFill>
              </a:rPr>
              <a:t>الحل:  </a:t>
            </a:r>
            <a:r>
              <a:rPr lang="ar-SA" altLang="en-US" sz="2400" b="1" dirty="0"/>
              <a:t>أولاً-</a:t>
            </a:r>
            <a:r>
              <a:rPr lang="ar-SA" altLang="en-US" sz="2400" b="1" dirty="0">
                <a:solidFill>
                  <a:srgbClr val="FF0000"/>
                </a:solidFill>
              </a:rPr>
              <a:t> نحسب الوسط الحسابي كما يلي:</a:t>
            </a:r>
          </a:p>
          <a:p>
            <a:r>
              <a:rPr lang="ar-SA" altLang="en-US" sz="2400" b="1" dirty="0"/>
              <a:t>ثانياً- لحساب</a:t>
            </a:r>
            <a:r>
              <a:rPr lang="ar-SA" altLang="en-US" sz="2400" dirty="0"/>
              <a:t> </a:t>
            </a:r>
            <a:r>
              <a:rPr lang="ar-SA" altLang="en-US" sz="2400" b="1" dirty="0">
                <a:solidFill>
                  <a:srgbClr val="FF0000"/>
                </a:solidFill>
              </a:rPr>
              <a:t>تباين العينة </a:t>
            </a:r>
            <a:r>
              <a:rPr lang="ar-SA" altLang="en-US" sz="2400" b="1" dirty="0"/>
              <a:t>نوجد الجدول التالي:</a:t>
            </a:r>
          </a:p>
          <a:p>
            <a:endParaRPr lang="ar-SA" altLang="en-US" sz="2800" b="1" dirty="0"/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ar-SA" sz="6600" dirty="0">
                <a:solidFill>
                  <a:schemeClr val="bg1"/>
                </a:solidFill>
              </a:rPr>
              <a:t>تابع - </a:t>
            </a:r>
            <a:r>
              <a:rPr lang="ar-SA" sz="6600" dirty="0">
                <a:solidFill>
                  <a:srgbClr val="FF0000"/>
                </a:solidFill>
              </a:rPr>
              <a:t>التباين</a:t>
            </a:r>
            <a:endParaRPr lang="en-US" sz="6600" dirty="0">
              <a:solidFill>
                <a:srgbClr val="FF0000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0688114"/>
              </p:ext>
            </p:extLst>
          </p:nvPr>
        </p:nvGraphicFramePr>
        <p:xfrm>
          <a:off x="2051720" y="1772816"/>
          <a:ext cx="1872208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29810" imgH="609336" progId="Equation.3">
                  <p:embed/>
                </p:oleObj>
              </mc:Choice>
              <mc:Fallback>
                <p:oleObj name="Equation" r:id="rId2" imgW="1129810" imgH="609336" progId="Equation.3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1772816"/>
                        <a:ext cx="1872208" cy="5760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789957"/>
              </p:ext>
            </p:extLst>
          </p:nvPr>
        </p:nvGraphicFramePr>
        <p:xfrm>
          <a:off x="1187624" y="2924944"/>
          <a:ext cx="6960096" cy="2377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5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000" b="1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b="1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0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(4 – 4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-2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(2 – 4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-1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(3 – 4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1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(5 – 4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 2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(6 – 4</a:t>
                      </a:r>
                      <a:endParaRPr lang="en-US" sz="2000" b="1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ar-SA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20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ar-SA" sz="20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20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5</a:t>
                      </a:r>
                    </a:p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2000" b="1" dirty="0"/>
                    </a:p>
                  </a:txBody>
                  <a:tcPr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 rtl="1"/>
                      <a:endParaRPr lang="en-US" sz="2000" b="1" dirty="0"/>
                    </a:p>
                  </a:txBody>
                  <a:tcPr marT="45725" marB="45725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T="45725" marB="457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3052591"/>
              </p:ext>
            </p:extLst>
          </p:nvPr>
        </p:nvGraphicFramePr>
        <p:xfrm>
          <a:off x="5436096" y="2924944"/>
          <a:ext cx="762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114" imgH="304536" progId="Equation.3">
                  <p:embed/>
                </p:oleObj>
              </mc:Choice>
              <mc:Fallback>
                <p:oleObj name="Equation" r:id="rId4" imgW="444114" imgH="304536" progId="Equation.3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2924944"/>
                        <a:ext cx="762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7252963"/>
              </p:ext>
            </p:extLst>
          </p:nvPr>
        </p:nvGraphicFramePr>
        <p:xfrm>
          <a:off x="1475656" y="2924944"/>
          <a:ext cx="1066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45863" imgH="330057" progId="Equation.3">
                  <p:embed/>
                </p:oleObj>
              </mc:Choice>
              <mc:Fallback>
                <p:oleObj name="Equation" r:id="rId6" imgW="545863" imgH="330057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2924944"/>
                        <a:ext cx="1066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7563845"/>
              </p:ext>
            </p:extLst>
          </p:nvPr>
        </p:nvGraphicFramePr>
        <p:xfrm>
          <a:off x="6876256" y="2924944"/>
          <a:ext cx="381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15713" imgH="304536" progId="Equation.3">
                  <p:embed/>
                </p:oleObj>
              </mc:Choice>
              <mc:Fallback>
                <p:oleObj name="Equation" r:id="rId8" imgW="215713" imgH="304536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2924944"/>
                        <a:ext cx="381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5503518"/>
              </p:ext>
            </p:extLst>
          </p:nvPr>
        </p:nvGraphicFramePr>
        <p:xfrm>
          <a:off x="6660232" y="4941168"/>
          <a:ext cx="1143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85502" imgH="304668" progId="Equation.3">
                  <p:embed/>
                </p:oleObj>
              </mc:Choice>
              <mc:Fallback>
                <p:oleObj name="Equation" r:id="rId10" imgW="685502" imgH="304668" progId="Equation.3">
                  <p:embed/>
                  <p:pic>
                    <p:nvPicPr>
                      <p:cNvPr id="1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4941168"/>
                        <a:ext cx="1143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5704804"/>
              </p:ext>
            </p:extLst>
          </p:nvPr>
        </p:nvGraphicFramePr>
        <p:xfrm>
          <a:off x="5004048" y="4869160"/>
          <a:ext cx="1376536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901309" imgH="304668" progId="Equation.3">
                  <p:embed/>
                </p:oleObj>
              </mc:Choice>
              <mc:Fallback>
                <p:oleObj name="Equation" r:id="rId12" imgW="901309" imgH="304668" progId="Equation.3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4869160"/>
                        <a:ext cx="1376536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209256"/>
              </p:ext>
            </p:extLst>
          </p:nvPr>
        </p:nvGraphicFramePr>
        <p:xfrm>
          <a:off x="1187624" y="4869160"/>
          <a:ext cx="1981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016000" imgH="330200" progId="Equation.3">
                  <p:embed/>
                </p:oleObj>
              </mc:Choice>
              <mc:Fallback>
                <p:oleObj name="Equation" r:id="rId14" imgW="1016000" imgH="330200" progId="Equation.3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4869160"/>
                        <a:ext cx="1981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8544277"/>
              </p:ext>
            </p:extLst>
          </p:nvPr>
        </p:nvGraphicFramePr>
        <p:xfrm>
          <a:off x="3014663" y="5589588"/>
          <a:ext cx="4370387" cy="5757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16" imgW="2603160" imgH="482400" progId="Equation.3">
                  <p:embed/>
                </p:oleObj>
              </mc:Choice>
              <mc:Fallback>
                <p:oleObj name="معادلة" r:id="rId16" imgW="2603160" imgH="482400" progId="Equation.3">
                  <p:embed/>
                  <p:pic>
                    <p:nvPicPr>
                      <p:cNvPr id="15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663" y="5589588"/>
                        <a:ext cx="4370387" cy="5757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294433"/>
              </p:ext>
            </p:extLst>
          </p:nvPr>
        </p:nvGraphicFramePr>
        <p:xfrm>
          <a:off x="3707904" y="2924944"/>
          <a:ext cx="762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18" imgW="444240" imgH="304560" progId="Equation.3">
                  <p:embed/>
                </p:oleObj>
              </mc:Choice>
              <mc:Fallback>
                <p:oleObj name="معادلة" r:id="rId18" imgW="444240" imgH="304560" progId="Equation.3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2924944"/>
                        <a:ext cx="762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4805317"/>
              </p:ext>
            </p:extLst>
          </p:nvPr>
        </p:nvGraphicFramePr>
        <p:xfrm>
          <a:off x="3178175" y="4941888"/>
          <a:ext cx="1797050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20" imgW="850680" imgH="253800" progId="Equation.3">
                  <p:embed/>
                </p:oleObj>
              </mc:Choice>
              <mc:Fallback>
                <p:oleObj name="معادلة" r:id="rId20" imgW="850680" imgH="253800" progId="Equation.3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178175" y="4941888"/>
                        <a:ext cx="1797050" cy="358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7486307"/>
              </p:ext>
            </p:extLst>
          </p:nvPr>
        </p:nvGraphicFramePr>
        <p:xfrm>
          <a:off x="2982913" y="6237288"/>
          <a:ext cx="4186237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22" imgW="1981080" imgH="253800" progId="Equation.3">
                  <p:embed/>
                </p:oleObj>
              </mc:Choice>
              <mc:Fallback>
                <p:oleObj name="معادلة" r:id="rId22" imgW="1981080" imgH="253800" progId="Equation.3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913" y="6237288"/>
                        <a:ext cx="4186237" cy="35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636229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600888" cy="5221560"/>
          </a:xfrm>
        </p:spPr>
        <p:txBody>
          <a:bodyPr>
            <a:normAutofit fontScale="92500"/>
          </a:bodyPr>
          <a:lstStyle/>
          <a:p>
            <a:pPr algn="just"/>
            <a:r>
              <a:rPr lang="ar-SA" altLang="en-US" b="1" dirty="0"/>
              <a:t>- </a:t>
            </a:r>
            <a:r>
              <a:rPr lang="ar-SA" altLang="en-US" sz="4000" b="1" dirty="0">
                <a:solidFill>
                  <a:srgbClr val="009900"/>
                </a:solidFill>
              </a:rPr>
              <a:t>الانحراف المعياري </a:t>
            </a:r>
            <a:r>
              <a:rPr lang="ar-SA" altLang="en-US" b="1" dirty="0"/>
              <a:t>للعينة التي حجمها </a:t>
            </a:r>
            <a:r>
              <a:rPr lang="en-US" altLang="en-US" b="1" dirty="0"/>
              <a:t>n</a:t>
            </a:r>
            <a:r>
              <a:rPr lang="ar-SA" altLang="en-US" b="1" dirty="0"/>
              <a:t> ، يرمز له بالرمز </a:t>
            </a:r>
            <a:r>
              <a:rPr lang="en-US" altLang="en-US" b="1" dirty="0"/>
              <a:t>S</a:t>
            </a:r>
            <a:r>
              <a:rPr lang="ar-SA" altLang="en-US" b="1" dirty="0"/>
              <a:t> ، يعرف على إنه الجذر التربيعي الموجب لتباين العينة </a:t>
            </a:r>
            <a:r>
              <a:rPr lang="en-US" altLang="en-US" b="1" dirty="0"/>
              <a:t>s</a:t>
            </a:r>
            <a:r>
              <a:rPr lang="en-US" altLang="en-US" b="1" baseline="30000" dirty="0"/>
              <a:t>2</a:t>
            </a:r>
            <a:r>
              <a:rPr lang="ar-SA" altLang="en-US" b="1" dirty="0"/>
              <a:t> أي أن:  </a:t>
            </a:r>
          </a:p>
          <a:p>
            <a:pPr algn="ctr"/>
            <a:endParaRPr lang="ar-SA" altLang="en-US" b="1" dirty="0"/>
          </a:p>
          <a:p>
            <a:pPr marL="82296" indent="0">
              <a:buNone/>
            </a:pPr>
            <a:endParaRPr lang="ar-SA" altLang="en-US" dirty="0"/>
          </a:p>
          <a:p>
            <a:r>
              <a:rPr lang="ar-SA" altLang="en-US" b="1" dirty="0"/>
              <a:t>في المثال السابق</a:t>
            </a:r>
            <a:r>
              <a:rPr lang="ar-SA" altLang="en-US" dirty="0"/>
              <a:t> </a:t>
            </a:r>
            <a:r>
              <a:rPr lang="ar-SA" altLang="en-US" b="1" dirty="0"/>
              <a:t>الانحراف المعياري :</a:t>
            </a:r>
          </a:p>
          <a:p>
            <a:endParaRPr lang="ar-SA" altLang="en-US" dirty="0"/>
          </a:p>
          <a:p>
            <a:endParaRPr lang="ar-SA" altLang="en-US" dirty="0"/>
          </a:p>
          <a:p>
            <a:r>
              <a:rPr lang="ar-SA" altLang="en-US" sz="4000" b="1" dirty="0">
                <a:solidFill>
                  <a:srgbClr val="009900"/>
                </a:solidFill>
              </a:rPr>
              <a:t>الانحراف المعياري </a:t>
            </a:r>
            <a:r>
              <a:rPr lang="ar-SA" altLang="en-US" b="1" dirty="0"/>
              <a:t>للمجتمع التدي حجمه </a:t>
            </a:r>
            <a:r>
              <a:rPr lang="en-US" altLang="en-US" b="1" dirty="0"/>
              <a:t>N</a:t>
            </a:r>
            <a:r>
              <a:rPr lang="ar-SA" altLang="en-US" b="1" dirty="0"/>
              <a:t>، يرمز له بالرمز</a:t>
            </a:r>
            <a:r>
              <a:rPr lang="en-US" altLang="en-US" b="1" dirty="0"/>
              <a:t>   </a:t>
            </a:r>
            <a:r>
              <a:rPr lang="ar-SA" altLang="en-US" b="1" dirty="0"/>
              <a:t> ، يعرف على إنه الجذر التربيعي الموجب لتباين المجتمع.</a:t>
            </a:r>
          </a:p>
          <a:p>
            <a:endParaRPr lang="ar-SA" altLang="en-US" dirty="0"/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ar-SA" sz="4000" b="1" dirty="0">
                <a:solidFill>
                  <a:schemeClr val="bg1"/>
                </a:solidFill>
              </a:rPr>
              <a:t>تابع – </a:t>
            </a:r>
            <a:r>
              <a:rPr lang="ar-SA" sz="4000" b="1" dirty="0">
                <a:solidFill>
                  <a:srgbClr val="FF0000"/>
                </a:solidFill>
              </a:rPr>
              <a:t>الانحراف المعياري</a:t>
            </a:r>
            <a:endParaRPr lang="en-US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1520195"/>
              </p:ext>
            </p:extLst>
          </p:nvPr>
        </p:nvGraphicFramePr>
        <p:xfrm>
          <a:off x="2915816" y="2420888"/>
          <a:ext cx="3309937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2" imgW="1473120" imgH="698400" progId="Equation.3">
                  <p:embed/>
                </p:oleObj>
              </mc:Choice>
              <mc:Fallback>
                <p:oleObj name="معادلة" r:id="rId2" imgW="1473120" imgH="698400" progId="Equation.3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2420888"/>
                        <a:ext cx="3309937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6772770"/>
              </p:ext>
            </p:extLst>
          </p:nvPr>
        </p:nvGraphicFramePr>
        <p:xfrm>
          <a:off x="3779912" y="4221088"/>
          <a:ext cx="3205162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4" imgW="1269720" imgH="279360" progId="Equation.3">
                  <p:embed/>
                </p:oleObj>
              </mc:Choice>
              <mc:Fallback>
                <p:oleObj name="معادلة" r:id="rId4" imgW="1269720" imgH="279360" progId="Equation.3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4221088"/>
                        <a:ext cx="3205162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950903"/>
              </p:ext>
            </p:extLst>
          </p:nvPr>
        </p:nvGraphicFramePr>
        <p:xfrm>
          <a:off x="7020272" y="5373216"/>
          <a:ext cx="595312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معادلة" r:id="rId6" imgW="152280" imgH="139680" progId="Equation.3">
                  <p:embed/>
                </p:oleObj>
              </mc:Choice>
              <mc:Fallback>
                <p:oleObj name="معادلة" r:id="rId6" imgW="152280" imgH="139680" progId="Equation.3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0272" y="5373216"/>
                        <a:ext cx="595312" cy="346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02987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انقلاب">
  <a:themeElements>
    <a:clrScheme name="انقلاب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انقلاب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انقلاب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1EB2CD9D60493E4FBC44294253D3F844" ma:contentTypeVersion="1" ma:contentTypeDescription="إنشاء مستند جديد." ma:contentTypeScope="" ma:versionID="20f213582be0d52c54a0748584b825f1">
  <xsd:schema xmlns:xsd="http://www.w3.org/2001/XMLSchema" xmlns:p="http://schemas.microsoft.com/office/2006/metadata/properties" xmlns:ns1="http://schemas.microsoft.com/sharepoint/v3" targetNamespace="http://schemas.microsoft.com/office/2006/metadata/properties" ma:root="true" ma:fieldsID="84ef97a1256d579f8c76d06a0e807cb9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PublishingStartDate" ma:index="8" nillable="true" ma:displayName="جدولة تاريخ البدء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جدولة تاريخ الانتهاء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 ma:readOnly="true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3F5F453-2BEE-4F22-84FD-5D6C7373756C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C922EBD-B666-497A-A56B-698BCEF250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1018C709-3EB7-414C-AAB1-165DF1E919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1421</TotalTime>
  <Words>2811</Words>
  <Application>Microsoft Office PowerPoint</Application>
  <PresentationFormat>عرض على الشاشة (4:3)</PresentationFormat>
  <Paragraphs>674</Paragraphs>
  <Slides>49</Slides>
  <Notes>3</Notes>
  <HiddenSlides>0</HiddenSlides>
  <MMClips>0</MMClips>
  <ScaleCrop>false</ScaleCrop>
  <HeadingPairs>
    <vt:vector size="8" baseType="variant">
      <vt:variant>
        <vt:lpstr>الخطوط المستخدمة</vt:lpstr>
      </vt:variant>
      <vt:variant>
        <vt:i4>13</vt:i4>
      </vt:variant>
      <vt:variant>
        <vt:lpstr>نسق</vt:lpstr>
      </vt:variant>
      <vt:variant>
        <vt:i4>1</vt:i4>
      </vt:variant>
      <vt:variant>
        <vt:lpstr>خوادم OLE مضمنة</vt:lpstr>
      </vt:variant>
      <vt:variant>
        <vt:i4>2</vt:i4>
      </vt:variant>
      <vt:variant>
        <vt:lpstr>عناوين الشرائح</vt:lpstr>
      </vt:variant>
      <vt:variant>
        <vt:i4>49</vt:i4>
      </vt:variant>
    </vt:vector>
  </HeadingPairs>
  <TitlesOfParts>
    <vt:vector size="65" baseType="lpstr">
      <vt:lpstr>Arial</vt:lpstr>
      <vt:lpstr>Calibri</vt:lpstr>
      <vt:lpstr>Cambria Math</vt:lpstr>
      <vt:lpstr>Georgia</vt:lpstr>
      <vt:lpstr>Gill Sans MT</vt:lpstr>
      <vt:lpstr>Hacen Casablanca Heavy</vt:lpstr>
      <vt:lpstr>Hacen Lebanon</vt:lpstr>
      <vt:lpstr>Hacen Sahafa</vt:lpstr>
      <vt:lpstr>Hacen Samra</vt:lpstr>
      <vt:lpstr>Times New Roman</vt:lpstr>
      <vt:lpstr>Verdana</vt:lpstr>
      <vt:lpstr>Wingdings</vt:lpstr>
      <vt:lpstr>Wingdings 2</vt:lpstr>
      <vt:lpstr>انقلاب</vt:lpstr>
      <vt:lpstr>معادلة</vt:lpstr>
      <vt:lpstr>Equation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ثانيا : الوسيط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أوجد المنوال في الحلات التالية مثال 1:  8  9  9 14  8  8 10  7  6  9 7  8 10  14  11  8  14  11   مثال 2: 110  731  1031  84  20  118  1162  1977  103  مثال 3: 104   104   104   104   104 107   109   109   109   110        109   111    112   111   109  الحل : مثال 1: المنوال= 8 مثال 2: لا يوجد منوال مثال 3: المنولان :104  و 109  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العلاقة بين المتوسطات الثلاث و شكل التوزيع</vt:lpstr>
      <vt:lpstr>2- مقاييس التشتت </vt:lpstr>
      <vt:lpstr> المدى</vt:lpstr>
      <vt:lpstr>تابع- المدى</vt:lpstr>
      <vt:lpstr>المئين</vt:lpstr>
      <vt:lpstr>تابع - المئين</vt:lpstr>
      <vt:lpstr>تابع - المئين</vt:lpstr>
      <vt:lpstr>تابع - المئين</vt:lpstr>
      <vt:lpstr>تابع - المئين</vt:lpstr>
      <vt:lpstr>تابع - المئين</vt:lpstr>
      <vt:lpstr>الربيعات</vt:lpstr>
      <vt:lpstr>الانحراف المتوسط</vt:lpstr>
      <vt:lpstr>التباين</vt:lpstr>
      <vt:lpstr>تابع - التباين</vt:lpstr>
      <vt:lpstr>تابع – الانحراف المعياري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narjes</dc:creator>
  <cp:lastModifiedBy>Hassan Alsedran</cp:lastModifiedBy>
  <cp:revision>130</cp:revision>
  <dcterms:created xsi:type="dcterms:W3CDTF">2012-03-31T11:18:50Z</dcterms:created>
  <dcterms:modified xsi:type="dcterms:W3CDTF">2026-02-08T19:53:20Z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0x0101001EB2CD9D60493E4FBC44294253D3F844</vt:lpwstr>
  </property>
</Properties>
</file>