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notesMasterIdLst>
    <p:notesMasterId r:id="rId44"/>
  </p:notesMasterIdLst>
  <p:sldIdLst>
    <p:sldId id="533" r:id="rId5"/>
    <p:sldId id="609" r:id="rId6"/>
    <p:sldId id="532" r:id="rId7"/>
    <p:sldId id="619" r:id="rId8"/>
    <p:sldId id="610" r:id="rId9"/>
    <p:sldId id="620" r:id="rId10"/>
    <p:sldId id="612" r:id="rId11"/>
    <p:sldId id="556" r:id="rId12"/>
    <p:sldId id="534" r:id="rId13"/>
    <p:sldId id="585" r:id="rId14"/>
    <p:sldId id="598" r:id="rId15"/>
    <p:sldId id="599" r:id="rId16"/>
    <p:sldId id="586" r:id="rId17"/>
    <p:sldId id="587" r:id="rId18"/>
    <p:sldId id="588" r:id="rId19"/>
    <p:sldId id="589" r:id="rId20"/>
    <p:sldId id="590" r:id="rId21"/>
    <p:sldId id="591" r:id="rId22"/>
    <p:sldId id="592" r:id="rId23"/>
    <p:sldId id="593" r:id="rId24"/>
    <p:sldId id="594" r:id="rId25"/>
    <p:sldId id="595" r:id="rId26"/>
    <p:sldId id="600" r:id="rId27"/>
    <p:sldId id="601" r:id="rId28"/>
    <p:sldId id="622" r:id="rId29"/>
    <p:sldId id="623" r:id="rId30"/>
    <p:sldId id="624" r:id="rId31"/>
    <p:sldId id="621" r:id="rId32"/>
    <p:sldId id="602" r:id="rId33"/>
    <p:sldId id="625" r:id="rId34"/>
    <p:sldId id="626" r:id="rId35"/>
    <p:sldId id="627" r:id="rId36"/>
    <p:sldId id="628" r:id="rId37"/>
    <p:sldId id="629" r:id="rId38"/>
    <p:sldId id="630" r:id="rId39"/>
    <p:sldId id="631" r:id="rId40"/>
    <p:sldId id="632" r:id="rId41"/>
    <p:sldId id="633" r:id="rId42"/>
    <p:sldId id="617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454" autoAdjust="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B45C55-4602-4A2A-B475-D4B734259468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E5723E-6BD7-4E9C-A5C4-F2839FEA8C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080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1868082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0000FF"/>
              </a:buClr>
              <a:buFont typeface="Wingdings 2" pitchFamily="18" charset="2"/>
              <a:buChar char="©"/>
              <a:defRPr/>
            </a:lvl1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491971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529096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07975" y="1295400"/>
            <a:ext cx="4208463" cy="5202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68838" y="1295400"/>
            <a:ext cx="4210050" cy="5202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167651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383472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2739711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6684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281063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985803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186395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34175" y="228600"/>
            <a:ext cx="2144713" cy="62690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298450" y="228600"/>
            <a:ext cx="6283325" cy="62690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3566706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934348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0000FF"/>
              </a:buClr>
              <a:buFont typeface="Wingdings 2" pitchFamily="18" charset="2"/>
              <a:buChar char="©"/>
              <a:defRPr/>
            </a:lvl1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7874155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38611204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07975" y="1295400"/>
            <a:ext cx="4208463" cy="5202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68838" y="1295400"/>
            <a:ext cx="4210050" cy="5202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965982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1049832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6229645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59042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42944251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9307233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4986258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34175" y="228600"/>
            <a:ext cx="2144713" cy="62690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298450" y="228600"/>
            <a:ext cx="6283325" cy="62690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4857824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27457199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0000FF"/>
              </a:buClr>
              <a:buFont typeface="Wingdings 2" pitchFamily="18" charset="2"/>
              <a:buChar char="©"/>
              <a:defRPr/>
            </a:lvl1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6064121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35417175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07975" y="1295400"/>
            <a:ext cx="4208463" cy="5202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68838" y="1295400"/>
            <a:ext cx="4210050" cy="5202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8140342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0738594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40168372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07067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6424610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8088891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009029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34175" y="228600"/>
            <a:ext cx="2144713" cy="62690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298450" y="228600"/>
            <a:ext cx="6283325" cy="62690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9748453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0"/>
          <p:cNvSpPr>
            <a:spLocks noChangeArrowheads="1"/>
          </p:cNvSpPr>
          <p:nvPr userDrawn="1"/>
        </p:nvSpPr>
        <p:spPr bwMode="auto">
          <a:xfrm>
            <a:off x="3348038" y="4724400"/>
            <a:ext cx="5111750" cy="865188"/>
          </a:xfrm>
          <a:prstGeom prst="roundRect">
            <a:avLst>
              <a:gd name="adj" fmla="val 16667"/>
            </a:avLst>
          </a:prstGeom>
          <a:solidFill>
            <a:srgbClr val="99CCFF">
              <a:alpha val="36862"/>
            </a:srgbClr>
          </a:solidFill>
          <a:ln w="2857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</a:pPr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Text Box 5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C0128"/>
              </a:solidFill>
            </a:endParaRPr>
          </a:p>
        </p:txBody>
      </p:sp>
      <p:sp>
        <p:nvSpPr>
          <p:cNvPr id="4" name="Rectangle 14"/>
          <p:cNvSpPr>
            <a:spLocks noChangeArrowheads="1"/>
          </p:cNvSpPr>
          <p:nvPr userDrawn="1"/>
        </p:nvSpPr>
        <p:spPr bwMode="auto">
          <a:xfrm>
            <a:off x="0" y="0"/>
            <a:ext cx="2987675" cy="490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</a:pPr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Rectangle 15"/>
          <p:cNvSpPr>
            <a:spLocks noChangeArrowheads="1"/>
          </p:cNvSpPr>
          <p:nvPr userDrawn="1"/>
        </p:nvSpPr>
        <p:spPr bwMode="auto">
          <a:xfrm>
            <a:off x="0" y="0"/>
            <a:ext cx="3167063" cy="5013325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</a:pPr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6" name="Picture 16" descr="logoyil30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1052513"/>
            <a:ext cx="114300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17"/>
          <p:cNvSpPr>
            <a:spLocks noChangeArrowheads="1"/>
          </p:cNvSpPr>
          <p:nvPr userDrawn="1"/>
        </p:nvSpPr>
        <p:spPr bwMode="auto">
          <a:xfrm>
            <a:off x="2339975" y="1052513"/>
            <a:ext cx="6661150" cy="2197100"/>
          </a:xfrm>
          <a:prstGeom prst="roundRect">
            <a:avLst>
              <a:gd name="adj" fmla="val 16667"/>
            </a:avLst>
          </a:prstGeom>
          <a:solidFill>
            <a:srgbClr val="FF99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</a:pPr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Text Box 18"/>
          <p:cNvSpPr txBox="1">
            <a:spLocks noChangeArrowheads="1"/>
          </p:cNvSpPr>
          <p:nvPr userDrawn="1"/>
        </p:nvSpPr>
        <p:spPr bwMode="auto">
          <a:xfrm>
            <a:off x="2555875" y="1268413"/>
            <a:ext cx="6084888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</a:pPr>
            <a:r>
              <a:rPr lang="tr-TR" sz="4800">
                <a:solidFill>
                  <a:srgbClr val="000000"/>
                </a:solidFill>
              </a:rPr>
              <a:t>Digital Logic Design I</a:t>
            </a:r>
          </a:p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</a:pPr>
            <a:r>
              <a:rPr lang="tr-TR" sz="3600">
                <a:solidFill>
                  <a:srgbClr val="000000"/>
                </a:solidFill>
              </a:rPr>
              <a:t>Synchronous  Sequential Logic</a:t>
            </a:r>
            <a:endParaRPr lang="en-US" sz="3600">
              <a:solidFill>
                <a:srgbClr val="000000"/>
              </a:solidFill>
            </a:endParaRPr>
          </a:p>
        </p:txBody>
      </p:sp>
      <p:sp>
        <p:nvSpPr>
          <p:cNvPr id="9" name="Text Box 19"/>
          <p:cNvSpPr txBox="1">
            <a:spLocks noChangeArrowheads="1"/>
          </p:cNvSpPr>
          <p:nvPr userDrawn="1"/>
        </p:nvSpPr>
        <p:spPr bwMode="auto">
          <a:xfrm>
            <a:off x="3167063" y="4905375"/>
            <a:ext cx="5329237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</a:pPr>
            <a:r>
              <a:rPr lang="tr-TR" sz="3200">
                <a:solidFill>
                  <a:srgbClr val="000000"/>
                </a:solidFill>
              </a:rPr>
              <a:t>Mustafa Kemal Uyguroğlu</a:t>
            </a:r>
            <a:endParaRPr lang="en-US" sz="3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31995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000000"/>
                </a:solidFill>
              </a:rPr>
              <a:t>Eastern Mediterranean University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EEF2D3-BC93-4B31-B38A-DEC9530BD20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37451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000000"/>
                </a:solidFill>
              </a:rPr>
              <a:t>Eastern Mediterranean University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A802DA-CB96-46D9-8BC9-39E9046A2D8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8196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1188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7588" y="1089025"/>
            <a:ext cx="4064000" cy="3128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000000"/>
                </a:solidFill>
              </a:rPr>
              <a:t>Eastern Mediterranean University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ED20C5-4C64-45D4-BD56-075AFD20BDA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1211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000000"/>
                </a:solidFill>
              </a:rPr>
              <a:t>Eastern Mediterranean University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3141E-6AD6-4630-8B06-6A54E5FF357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4127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000000"/>
                </a:solidFill>
              </a:rPr>
              <a:t>Eastern Mediterranean University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1B719-CFDA-4F0C-A6B6-E4E3858531D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8702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000000"/>
                </a:solidFill>
              </a:rPr>
              <a:t>Eastern Mediterranean University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BDCFA-67E5-4261-BFCB-DFF39A8BD2C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25242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000000"/>
                </a:solidFill>
              </a:rPr>
              <a:t>Eastern Mediterranean University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BB315-5EA4-4407-BA00-DC428BD7C3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40425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000000"/>
                </a:solidFill>
              </a:rPr>
              <a:t>Eastern Mediterranean University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84F039-4F32-402A-BA0D-53D8E1F1142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29646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000000"/>
                </a:solidFill>
              </a:rPr>
              <a:t>Eastern Mediterranean University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12BB1-45BC-4799-B050-3C61ED5C35C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47310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23075" y="188913"/>
            <a:ext cx="2070100" cy="40290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1188" y="188913"/>
            <a:ext cx="6059487" cy="40290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000000"/>
                </a:solidFill>
              </a:rPr>
              <a:t>Eastern Mediterranean University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18931F-8608-4564-8E34-8B79CD761C7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87098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0" y="188913"/>
            <a:ext cx="7921625" cy="4746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11188" y="1089025"/>
            <a:ext cx="4064000" cy="3128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7588" y="1089025"/>
            <a:ext cx="4064000" cy="3128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>
                <a:solidFill>
                  <a:srgbClr val="000000"/>
                </a:solidFill>
              </a:rPr>
              <a:t>Eastern Mediterranean University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42E315-762C-447C-B7D8-58AF3C0301B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02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7975" y="1295400"/>
            <a:ext cx="8570913" cy="520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298450" y="228600"/>
            <a:ext cx="85756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Click to edit Master title style</a:t>
            </a:r>
          </a:p>
        </p:txBody>
      </p:sp>
      <p:grpSp>
        <p:nvGrpSpPr>
          <p:cNvPr id="1028" name="Group 8"/>
          <p:cNvGrpSpPr>
            <a:grpSpLocks/>
          </p:cNvGrpSpPr>
          <p:nvPr userDrawn="1"/>
        </p:nvGrpSpPr>
        <p:grpSpPr bwMode="auto">
          <a:xfrm>
            <a:off x="-9525" y="1049338"/>
            <a:ext cx="9151938" cy="82550"/>
            <a:chOff x="1" y="591"/>
            <a:chExt cx="5759" cy="52"/>
          </a:xfrm>
        </p:grpSpPr>
        <p:sp>
          <p:nvSpPr>
            <p:cNvPr id="1031" name="Line 9"/>
            <p:cNvSpPr>
              <a:spLocks noChangeShapeType="1"/>
            </p:cNvSpPr>
            <p:nvPr/>
          </p:nvSpPr>
          <p:spPr bwMode="auto">
            <a:xfrm>
              <a:off x="2" y="591"/>
              <a:ext cx="575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i="1" u="sng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  <p:sp>
          <p:nvSpPr>
            <p:cNvPr id="1032" name="Line 10"/>
            <p:cNvSpPr>
              <a:spLocks noChangeShapeType="1"/>
            </p:cNvSpPr>
            <p:nvPr/>
          </p:nvSpPr>
          <p:spPr bwMode="auto">
            <a:xfrm>
              <a:off x="2" y="626"/>
              <a:ext cx="5758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i="1" u="sng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  <p:sp>
          <p:nvSpPr>
            <p:cNvPr id="1033" name="Line 11"/>
            <p:cNvSpPr>
              <a:spLocks noChangeShapeType="1"/>
            </p:cNvSpPr>
            <p:nvPr/>
          </p:nvSpPr>
          <p:spPr bwMode="auto">
            <a:xfrm>
              <a:off x="1" y="643"/>
              <a:ext cx="5759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i="1" u="sng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</p:grpSp>
      <p:sp>
        <p:nvSpPr>
          <p:cNvPr id="9" name="文字方塊 8"/>
          <p:cNvSpPr txBox="1"/>
          <p:nvPr userDrawn="1"/>
        </p:nvSpPr>
        <p:spPr>
          <a:xfrm>
            <a:off x="6810375" y="6540500"/>
            <a:ext cx="2298700" cy="30480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1pPr>
            <a:lvl2pPr marL="742950" indent="-285750"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2pPr>
            <a:lvl3pPr marL="1143000" indent="-228600"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3pPr>
            <a:lvl4pPr marL="1600200" indent="-228600"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4pPr>
            <a:lvl5pPr marL="2057400" indent="-228600"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altLang="zh-TW" u="none">
                <a:solidFill>
                  <a:srgbClr val="7F7F7F"/>
                </a:solidFill>
              </a:rPr>
              <a:t>Digital Logic Design</a:t>
            </a:r>
            <a:r>
              <a:rPr lang="en-US" altLang="zh-TW" u="none">
                <a:solidFill>
                  <a:srgbClr val="7F7F7F"/>
                </a:solidFill>
              </a:rPr>
              <a:t> </a:t>
            </a:r>
            <a:r>
              <a:rPr lang="en-US" altLang="zh-TW" i="0" u="none">
                <a:solidFill>
                  <a:srgbClr val="7F7F7F"/>
                </a:solidFill>
              </a:rPr>
              <a:t>Ch1</a:t>
            </a:r>
            <a:r>
              <a:rPr lang="en-US" altLang="zh-TW" u="none">
                <a:solidFill>
                  <a:srgbClr val="7F7F7F"/>
                </a:solidFill>
              </a:rPr>
              <a:t>-</a:t>
            </a:r>
            <a:fld id="{E77EBF14-F20C-4ED7-9F60-18355A69B18E}" type="slidenum">
              <a:rPr lang="zh-TW" altLang="en-US" i="0" u="none" smtClean="0">
                <a:solidFill>
                  <a:srgbClr val="7F7F7F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TW" i="0" u="none">
              <a:solidFill>
                <a:srgbClr val="7F7F7F"/>
              </a:solidFill>
            </a:endParaRPr>
          </a:p>
        </p:txBody>
      </p:sp>
      <p:pic>
        <p:nvPicPr>
          <p:cNvPr id="1030" name="Picture 9" descr="logoyil30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" y="161925"/>
            <a:ext cx="736600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6627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+mj-lt"/>
          <a:ea typeface="PMingLiU" pitchFamily="18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PMingLiU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PMingLiU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PMingLiU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PMingLiU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00FF"/>
        </a:buClr>
        <a:buSzPct val="90000"/>
        <a:buFont typeface="Wingdings 2" pitchFamily="18" charset="2"/>
        <a:buChar char="©"/>
        <a:defRPr kumimoji="1" sz="2400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SzPct val="70000"/>
        <a:buFont typeface="Wingdings" pitchFamily="2" charset="2"/>
        <a:buChar char="u"/>
        <a:defRPr kumimoji="1" sz="2000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1B1BFF"/>
        </a:buClr>
        <a:buSzPct val="80000"/>
        <a:buFont typeface="Times New Roman" pitchFamily="18" charset="0"/>
        <a:buChar char="»"/>
        <a:defRPr kumimoji="1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Book Antiqua" pitchFamily="18" charset="0"/>
        <a:buChar char="−"/>
        <a:defRPr kumimoji="1" sz="1600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4D4D4D"/>
        </a:buClr>
        <a:buSzPct val="50000"/>
        <a:buFont typeface="Wingdings" pitchFamily="2" charset="2"/>
        <a:buChar char="l"/>
        <a:defRPr kumimoji="1" sz="1400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»"/>
        <a:defRPr kumimoji="1" sz="1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»"/>
        <a:defRPr kumimoji="1" sz="1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»"/>
        <a:defRPr kumimoji="1" sz="1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»"/>
        <a:defRPr kumimoji="1" sz="1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7975" y="1295400"/>
            <a:ext cx="8570913" cy="520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298450" y="228600"/>
            <a:ext cx="85756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Click to edit Master title style</a:t>
            </a:r>
          </a:p>
        </p:txBody>
      </p:sp>
      <p:grpSp>
        <p:nvGrpSpPr>
          <p:cNvPr id="1028" name="Group 8"/>
          <p:cNvGrpSpPr>
            <a:grpSpLocks/>
          </p:cNvGrpSpPr>
          <p:nvPr userDrawn="1"/>
        </p:nvGrpSpPr>
        <p:grpSpPr bwMode="auto">
          <a:xfrm>
            <a:off x="-9525" y="1049338"/>
            <a:ext cx="9151938" cy="82550"/>
            <a:chOff x="1" y="591"/>
            <a:chExt cx="5759" cy="52"/>
          </a:xfrm>
        </p:grpSpPr>
        <p:sp>
          <p:nvSpPr>
            <p:cNvPr id="1031" name="Line 9"/>
            <p:cNvSpPr>
              <a:spLocks noChangeShapeType="1"/>
            </p:cNvSpPr>
            <p:nvPr/>
          </p:nvSpPr>
          <p:spPr bwMode="auto">
            <a:xfrm>
              <a:off x="2" y="591"/>
              <a:ext cx="575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i="1" u="sng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  <p:sp>
          <p:nvSpPr>
            <p:cNvPr id="1032" name="Line 10"/>
            <p:cNvSpPr>
              <a:spLocks noChangeShapeType="1"/>
            </p:cNvSpPr>
            <p:nvPr/>
          </p:nvSpPr>
          <p:spPr bwMode="auto">
            <a:xfrm>
              <a:off x="2" y="626"/>
              <a:ext cx="5758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i="1" u="sng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  <p:sp>
          <p:nvSpPr>
            <p:cNvPr id="1033" name="Line 11"/>
            <p:cNvSpPr>
              <a:spLocks noChangeShapeType="1"/>
            </p:cNvSpPr>
            <p:nvPr/>
          </p:nvSpPr>
          <p:spPr bwMode="auto">
            <a:xfrm>
              <a:off x="1" y="643"/>
              <a:ext cx="5759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 i="1" u="sng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</p:grpSp>
      <p:sp>
        <p:nvSpPr>
          <p:cNvPr id="9" name="文字方塊 8"/>
          <p:cNvSpPr txBox="1"/>
          <p:nvPr userDrawn="1"/>
        </p:nvSpPr>
        <p:spPr>
          <a:xfrm>
            <a:off x="6810375" y="6540500"/>
            <a:ext cx="2298700" cy="30480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1pPr>
            <a:lvl2pPr marL="742950" indent="-285750"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2pPr>
            <a:lvl3pPr marL="1143000" indent="-228600"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3pPr>
            <a:lvl4pPr marL="1600200" indent="-228600"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4pPr>
            <a:lvl5pPr marL="2057400" indent="-228600"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tr-TR" altLang="zh-TW" u="none">
                <a:solidFill>
                  <a:srgbClr val="7F7F7F"/>
                </a:solidFill>
              </a:rPr>
              <a:t>Digital Logic Design</a:t>
            </a:r>
            <a:r>
              <a:rPr lang="en-US" altLang="zh-TW" u="none">
                <a:solidFill>
                  <a:srgbClr val="7F7F7F"/>
                </a:solidFill>
              </a:rPr>
              <a:t> </a:t>
            </a:r>
            <a:r>
              <a:rPr lang="en-US" altLang="zh-TW" i="0" u="none">
                <a:solidFill>
                  <a:srgbClr val="7F7F7F"/>
                </a:solidFill>
              </a:rPr>
              <a:t>Ch1</a:t>
            </a:r>
            <a:r>
              <a:rPr lang="en-US" altLang="zh-TW" u="none">
                <a:solidFill>
                  <a:srgbClr val="7F7F7F"/>
                </a:solidFill>
              </a:rPr>
              <a:t>-</a:t>
            </a:r>
            <a:fld id="{F9FF9510-2F1A-407E-87A7-B5FF0E9483D7}" type="slidenum">
              <a:rPr lang="zh-TW" altLang="en-US" i="0" u="none" smtClean="0">
                <a:solidFill>
                  <a:srgbClr val="7F7F7F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TW" i="0" u="none">
              <a:solidFill>
                <a:srgbClr val="7F7F7F"/>
              </a:solidFill>
            </a:endParaRPr>
          </a:p>
        </p:txBody>
      </p:sp>
      <p:pic>
        <p:nvPicPr>
          <p:cNvPr id="1030" name="Picture 9" descr="logoyil30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" y="161925"/>
            <a:ext cx="736600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3194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+mj-lt"/>
          <a:ea typeface="PMingLiU" pitchFamily="18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PMingLiU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PMingLiU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PMingLiU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PMingLiU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00FF"/>
        </a:buClr>
        <a:buSzPct val="90000"/>
        <a:buFont typeface="Wingdings 2" pitchFamily="18" charset="2"/>
        <a:buChar char="©"/>
        <a:defRPr kumimoji="1" sz="2400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SzPct val="70000"/>
        <a:buFont typeface="Wingdings" pitchFamily="2" charset="2"/>
        <a:buChar char="u"/>
        <a:defRPr kumimoji="1" sz="2000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1B1BFF"/>
        </a:buClr>
        <a:buSzPct val="80000"/>
        <a:buFont typeface="Times New Roman" pitchFamily="18" charset="0"/>
        <a:buChar char="»"/>
        <a:defRPr kumimoji="1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Book Antiqua" pitchFamily="18" charset="0"/>
        <a:buChar char="−"/>
        <a:defRPr kumimoji="1" sz="1600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4D4D4D"/>
        </a:buClr>
        <a:buSzPct val="50000"/>
        <a:buFont typeface="Wingdings" pitchFamily="2" charset="2"/>
        <a:buChar char="l"/>
        <a:defRPr kumimoji="1" sz="1400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»"/>
        <a:defRPr kumimoji="1" sz="1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»"/>
        <a:defRPr kumimoji="1" sz="1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»"/>
        <a:defRPr kumimoji="1" sz="1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»"/>
        <a:defRPr kumimoji="1" sz="1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7975" y="1295400"/>
            <a:ext cx="8570913" cy="520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298450" y="228600"/>
            <a:ext cx="85756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Click to edit Master title style</a:t>
            </a:r>
          </a:p>
        </p:txBody>
      </p:sp>
      <p:grpSp>
        <p:nvGrpSpPr>
          <p:cNvPr id="1028" name="Group 8"/>
          <p:cNvGrpSpPr>
            <a:grpSpLocks/>
          </p:cNvGrpSpPr>
          <p:nvPr userDrawn="1"/>
        </p:nvGrpSpPr>
        <p:grpSpPr bwMode="auto">
          <a:xfrm>
            <a:off x="-9525" y="1049338"/>
            <a:ext cx="9151938" cy="82550"/>
            <a:chOff x="1" y="591"/>
            <a:chExt cx="5759" cy="52"/>
          </a:xfrm>
        </p:grpSpPr>
        <p:sp>
          <p:nvSpPr>
            <p:cNvPr id="1031" name="Line 9"/>
            <p:cNvSpPr>
              <a:spLocks noChangeShapeType="1"/>
            </p:cNvSpPr>
            <p:nvPr/>
          </p:nvSpPr>
          <p:spPr bwMode="auto">
            <a:xfrm>
              <a:off x="2" y="591"/>
              <a:ext cx="575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1400" i="1" u="sng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  <p:sp>
          <p:nvSpPr>
            <p:cNvPr id="1032" name="Line 10"/>
            <p:cNvSpPr>
              <a:spLocks noChangeShapeType="1"/>
            </p:cNvSpPr>
            <p:nvPr/>
          </p:nvSpPr>
          <p:spPr bwMode="auto">
            <a:xfrm>
              <a:off x="2" y="626"/>
              <a:ext cx="5758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1400" i="1" u="sng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  <p:sp>
          <p:nvSpPr>
            <p:cNvPr id="1033" name="Line 11"/>
            <p:cNvSpPr>
              <a:spLocks noChangeShapeType="1"/>
            </p:cNvSpPr>
            <p:nvPr/>
          </p:nvSpPr>
          <p:spPr bwMode="auto">
            <a:xfrm>
              <a:off x="1" y="643"/>
              <a:ext cx="5759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1400" i="1" u="sng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</p:grpSp>
      <p:sp>
        <p:nvSpPr>
          <p:cNvPr id="9" name="文字方塊 8"/>
          <p:cNvSpPr txBox="1"/>
          <p:nvPr userDrawn="1"/>
        </p:nvSpPr>
        <p:spPr>
          <a:xfrm>
            <a:off x="6810375" y="6540500"/>
            <a:ext cx="2298700" cy="30480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1pPr>
            <a:lvl2pPr marL="742950" indent="-285750" eaLnBrk="0" hangingPunct="0"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2pPr>
            <a:lvl3pPr marL="1143000" indent="-228600" eaLnBrk="0" hangingPunct="0"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3pPr>
            <a:lvl4pPr marL="1600200" indent="-228600" eaLnBrk="0" hangingPunct="0"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4pPr>
            <a:lvl5pPr marL="2057400" indent="-228600" eaLnBrk="0" hangingPunct="0"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400" i="1" u="sng">
                <a:solidFill>
                  <a:srgbClr val="003366"/>
                </a:solidFill>
                <a:latin typeface="Times New Roman" pitchFamily="18" charset="0"/>
                <a:ea typeface="PMingLiU" pitchFamily="18" charset="-12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r-TR" altLang="zh-TW" u="none">
                <a:solidFill>
                  <a:srgbClr val="7F7F7F"/>
                </a:solidFill>
              </a:rPr>
              <a:t>Digital Logic Design</a:t>
            </a:r>
            <a:r>
              <a:rPr lang="en-US" altLang="zh-TW" u="none">
                <a:solidFill>
                  <a:srgbClr val="7F7F7F"/>
                </a:solidFill>
              </a:rPr>
              <a:t> </a:t>
            </a:r>
            <a:r>
              <a:rPr lang="en-US" altLang="zh-TW" i="0" u="none">
                <a:solidFill>
                  <a:srgbClr val="7F7F7F"/>
                </a:solidFill>
              </a:rPr>
              <a:t>Ch1</a:t>
            </a:r>
            <a:r>
              <a:rPr lang="en-US" altLang="zh-TW" u="none">
                <a:solidFill>
                  <a:srgbClr val="7F7F7F"/>
                </a:solidFill>
              </a:rPr>
              <a:t>-</a:t>
            </a:r>
            <a:fld id="{96DBF3E2-4BC3-48F5-AA71-5839A2B890FB}" type="slidenum">
              <a:rPr lang="zh-TW" altLang="en-US" i="0" u="none" smtClean="0">
                <a:solidFill>
                  <a:srgbClr val="7F7F7F"/>
                </a:solidFill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TW" i="0" u="none">
              <a:solidFill>
                <a:srgbClr val="7F7F7F"/>
              </a:solidFill>
            </a:endParaRPr>
          </a:p>
        </p:txBody>
      </p:sp>
      <p:pic>
        <p:nvPicPr>
          <p:cNvPr id="1030" name="Picture 9" descr="logoyil30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" y="161925"/>
            <a:ext cx="736600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3539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+mj-lt"/>
          <a:ea typeface="PMingLiU" pitchFamily="18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PMingLiU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PMingLiU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PMingLiU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PMingLiU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3600">
          <a:solidFill>
            <a:schemeClr val="tx1"/>
          </a:solidFill>
          <a:latin typeface="Book Antiqua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00FF"/>
        </a:buClr>
        <a:buSzPct val="90000"/>
        <a:buFont typeface="Wingdings 2" pitchFamily="18" charset="2"/>
        <a:buChar char="©"/>
        <a:defRPr kumimoji="1" sz="2400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SzPct val="70000"/>
        <a:buFont typeface="Wingdings" pitchFamily="2" charset="2"/>
        <a:buChar char="u"/>
        <a:defRPr kumimoji="1" sz="2000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1B1BFF"/>
        </a:buClr>
        <a:buSzPct val="80000"/>
        <a:buFont typeface="Times New Roman" pitchFamily="18" charset="0"/>
        <a:buChar char="»"/>
        <a:defRPr kumimoji="1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Book Antiqua" pitchFamily="18" charset="0"/>
        <a:buChar char="−"/>
        <a:defRPr kumimoji="1" sz="1600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4D4D4D"/>
        </a:buClr>
        <a:buSzPct val="50000"/>
        <a:buFont typeface="Wingdings" pitchFamily="2" charset="2"/>
        <a:buChar char="l"/>
        <a:defRPr kumimoji="1" sz="1400">
          <a:solidFill>
            <a:schemeClr val="tx1"/>
          </a:solidFill>
          <a:latin typeface="Times New Roman" pitchFamily="18" charset="0"/>
          <a:ea typeface="PMingLiU" pitchFamily="18" charset="-120"/>
          <a:cs typeface="Times New Roman" pitchFamily="18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»"/>
        <a:defRPr kumimoji="1" sz="1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»"/>
        <a:defRPr kumimoji="1" sz="1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»"/>
        <a:defRPr kumimoji="1" sz="1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»"/>
        <a:defRPr kumimoji="1" sz="1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8"/>
          <p:cNvSpPr>
            <a:spLocks noChangeArrowheads="1"/>
          </p:cNvSpPr>
          <p:nvPr userDrawn="1"/>
        </p:nvSpPr>
        <p:spPr bwMode="auto">
          <a:xfrm>
            <a:off x="431800" y="0"/>
            <a:ext cx="8712200" cy="765175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</a:pPr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027" name="Rectangle 16"/>
          <p:cNvSpPr>
            <a:spLocks noChangeArrowheads="1"/>
          </p:cNvSpPr>
          <p:nvPr userDrawn="1"/>
        </p:nvSpPr>
        <p:spPr bwMode="auto">
          <a:xfrm>
            <a:off x="0" y="0"/>
            <a:ext cx="431800" cy="4689475"/>
          </a:xfrm>
          <a:prstGeom prst="rect">
            <a:avLst/>
          </a:prstGeom>
          <a:solidFill>
            <a:srgbClr val="0000FF"/>
          </a:solidFill>
          <a:ln w="57150" cmpd="thinThick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</a:pPr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71550" y="188913"/>
            <a:ext cx="7921625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/>
              <a:t>Title</a:t>
            </a:r>
          </a:p>
        </p:txBody>
      </p:sp>
      <p:sp>
        <p:nvSpPr>
          <p:cNvPr id="1029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089025"/>
            <a:ext cx="8280400" cy="312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/>
              <a:t>This is our 1st Level Bullet</a:t>
            </a:r>
          </a:p>
          <a:p>
            <a:pPr lvl="1"/>
            <a:r>
              <a:rPr lang="en-US"/>
              <a:t>This is our 2nd level bullet</a:t>
            </a:r>
          </a:p>
          <a:p>
            <a:pPr lvl="2"/>
            <a:r>
              <a:rPr lang="en-US"/>
              <a:t>This is our 3rd level bullet</a:t>
            </a:r>
          </a:p>
          <a:p>
            <a:pPr lvl="0"/>
            <a:r>
              <a:rPr lang="en-US"/>
              <a:t>This is our next 1st Level Bullet</a:t>
            </a:r>
          </a:p>
          <a:p>
            <a:pPr lvl="1"/>
            <a:r>
              <a:rPr lang="en-US"/>
              <a:t>This is our 2nd level bullet</a:t>
            </a:r>
          </a:p>
          <a:p>
            <a:pPr lvl="2"/>
            <a:r>
              <a:rPr lang="en-US"/>
              <a:t>This is our 3rd level bullet</a:t>
            </a:r>
          </a:p>
        </p:txBody>
      </p:sp>
      <p:sp>
        <p:nvSpPr>
          <p:cNvPr id="1030" name="Line 5"/>
          <p:cNvSpPr>
            <a:spLocks noChangeShapeType="1"/>
          </p:cNvSpPr>
          <p:nvPr/>
        </p:nvSpPr>
        <p:spPr bwMode="auto">
          <a:xfrm flipV="1">
            <a:off x="431800" y="800100"/>
            <a:ext cx="8712200" cy="0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</a:pPr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031" name="Text Box 6"/>
          <p:cNvSpPr txBox="1">
            <a:spLocks noChangeArrowheads="1"/>
          </p:cNvSpPr>
          <p:nvPr userDrawn="1"/>
        </p:nvSpPr>
        <p:spPr bwMode="auto">
          <a:xfrm>
            <a:off x="6537325" y="6437313"/>
            <a:ext cx="22256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Font typeface="Arial" charset="0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C0128"/>
              </a:solidFill>
            </a:endParaRPr>
          </a:p>
        </p:txBody>
      </p:sp>
      <p:sp>
        <p:nvSpPr>
          <p:cNvPr id="17613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0825" y="6489700"/>
            <a:ext cx="2520950" cy="28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 smtClean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7613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489700"/>
            <a:ext cx="3311525" cy="28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200" smtClean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algn="ctr" fontAlgn="base">
              <a:spcAft>
                <a:spcPct val="0"/>
              </a:spcAft>
              <a:defRPr/>
            </a:pPr>
            <a:r>
              <a:rPr lang="tr-TR">
                <a:solidFill>
                  <a:srgbClr val="000000"/>
                </a:solidFill>
                <a:latin typeface="Arial" charset="0"/>
                <a:cs typeface="Arial" charset="0"/>
              </a:rPr>
              <a:t>Eastern Mediterranean University</a:t>
            </a:r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761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45438" y="6489700"/>
            <a:ext cx="1198562" cy="28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1400" smtClean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8B951E0-736C-4214-B426-E717EC85A572}" type="slidenum">
              <a:rPr lang="en-US">
                <a:solidFill>
                  <a:srgbClr val="000000"/>
                </a:solidFill>
                <a:latin typeface="Arial" charset="0"/>
                <a:cs typeface="Arial" charset="0"/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1035" name="Picture 14" descr="logoyil30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2231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6" name="Rectangle 15"/>
          <p:cNvSpPr>
            <a:spLocks noChangeArrowheads="1"/>
          </p:cNvSpPr>
          <p:nvPr userDrawn="1"/>
        </p:nvSpPr>
        <p:spPr bwMode="auto">
          <a:xfrm>
            <a:off x="0" y="0"/>
            <a:ext cx="431800" cy="450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</a:pPr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037" name="Rectangle 17"/>
          <p:cNvSpPr>
            <a:spLocks noChangeArrowheads="1"/>
          </p:cNvSpPr>
          <p:nvPr userDrawn="1"/>
        </p:nvSpPr>
        <p:spPr bwMode="auto">
          <a:xfrm>
            <a:off x="0" y="0"/>
            <a:ext cx="8712200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rgbClr val="FFFFFF"/>
              </a:buClr>
              <a:buFont typeface="Arial" charset="0"/>
              <a:buNone/>
            </a:pPr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162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hf hdr="0" dt="0"/>
  <p:txStyles>
    <p:titleStyle>
      <a:lvl1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32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32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2pPr>
      <a:lvl3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32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3pPr>
      <a:lvl4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32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4pPr>
      <a:lvl5pPr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32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5pPr>
      <a:lvl6pPr marL="4572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32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6pPr>
      <a:lvl7pPr marL="9144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32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7pPr>
      <a:lvl8pPr marL="13716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32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8pPr>
      <a:lvl9pPr marL="1828800" algn="l" rtl="0" eaLnBrk="0" fontAlgn="base" hangingPunct="0">
        <a:lnSpc>
          <a:spcPct val="87000"/>
        </a:lnSpc>
        <a:spcBef>
          <a:spcPct val="0"/>
        </a:spcBef>
        <a:spcAft>
          <a:spcPct val="0"/>
        </a:spcAft>
        <a:defRPr sz="32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Times New Roman" pitchFamily="18" charset="0"/>
          <a:cs typeface="Times New Roman" pitchFamily="18" charset="0"/>
        </a:defRPr>
      </a:lvl9pPr>
    </p:titleStyle>
    <p:bodyStyle>
      <a:lvl1pPr marL="352425" indent="-352425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Wingdings" charset="2"/>
        <a:buChar char="«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809625" indent="-277813" algn="l" rtl="0" eaLnBrk="0" fontAlgn="base" hangingPunct="0">
        <a:spcBef>
          <a:spcPct val="50000"/>
        </a:spcBef>
        <a:spcAft>
          <a:spcPct val="0"/>
        </a:spcAft>
        <a:buClr>
          <a:schemeClr val="accent2"/>
        </a:buClr>
        <a:buSzPct val="100000"/>
        <a:buFont typeface="Times New Roman" pitchFamily="18" charset="0"/>
        <a:buChar char="●"/>
        <a:defRPr sz="2400" b="1">
          <a:solidFill>
            <a:schemeClr val="tx1"/>
          </a:solidFill>
          <a:latin typeface="+mn-lt"/>
          <a:cs typeface="+mn-cs"/>
        </a:defRPr>
      </a:lvl2pPr>
      <a:lvl3pPr marL="1254125" indent="-265113" algn="l" rtl="0" eaLnBrk="0" fontAlgn="base" hangingPunct="0">
        <a:spcBef>
          <a:spcPct val="50000"/>
        </a:spcBef>
        <a:spcAft>
          <a:spcPct val="0"/>
        </a:spcAft>
        <a:buClr>
          <a:srgbClr val="CC3300"/>
        </a:buClr>
        <a:buSzPct val="100000"/>
        <a:buFont typeface="Arial" charset="0"/>
        <a:buChar char="♦"/>
        <a:defRPr sz="2000" b="1">
          <a:solidFill>
            <a:schemeClr val="tx1"/>
          </a:solidFill>
          <a:latin typeface="+mn-lt"/>
          <a:cs typeface="+mn-cs"/>
        </a:defRPr>
      </a:lvl3pPr>
      <a:lvl4pPr marL="1868488" indent="-3429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390775" indent="-3429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8479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33051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7623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4219575" indent="-3429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simple.wikipedia.org/w/index.php?title=Feature_extraction&amp;action=edit&amp;redlink=1" TargetMode="External"/><Relationship Id="rId3" Type="http://schemas.openxmlformats.org/officeDocument/2006/relationships/hyperlink" Target="https://simple.wikipedia.org/wiki/Reconstruction" TargetMode="External"/><Relationship Id="rId7" Type="http://schemas.openxmlformats.org/officeDocument/2006/relationships/hyperlink" Target="https://simple.wikipedia.org/w/index.php?title=Image_compression&amp;action=edit&amp;redlink=1" TargetMode="External"/><Relationship Id="rId2" Type="http://schemas.openxmlformats.org/officeDocument/2006/relationships/hyperlink" Target="https://simple.wikipedia.org/wiki/Storag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simple.wikipedia.org/wiki/Data_compression" TargetMode="External"/><Relationship Id="rId5" Type="http://schemas.openxmlformats.org/officeDocument/2006/relationships/hyperlink" Target="https://simple.wikipedia.org/wiki/Noise" TargetMode="External"/><Relationship Id="rId4" Type="http://schemas.openxmlformats.org/officeDocument/2006/relationships/hyperlink" Target="https://simple.wikipedia.org/w/index.php?title=Separation&amp;action=edit&amp;redlink=1" TargetMode="External"/><Relationship Id="rId9" Type="http://schemas.openxmlformats.org/officeDocument/2006/relationships/hyperlink" Target="https://simple.wikipedia.org/w/index.php?title=Speech-to-text&amp;action=edit&amp;redlink=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924863"/>
            <a:ext cx="90538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</a:rPr>
              <a:t>Chapter 1_Fundamentals of Signals and Systems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601354" y="3637334"/>
            <a:ext cx="8335962" cy="242637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rPr>
            </a:b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rPr>
              <a:t>CEN-</a:t>
            </a:r>
            <a:r>
              <a:rPr lang="ar-SA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rPr>
              <a:t>1303</a:t>
            </a:r>
            <a:b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rPr>
            </a:br>
            <a:b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rPr>
            </a:br>
            <a:br>
              <a:rPr lang="en-US" sz="4000" b="1" dirty="0">
                <a:solidFill>
                  <a:srgbClr val="FF0000"/>
                </a:solidFill>
                <a:cs typeface="+mj-cs"/>
              </a:rPr>
            </a:br>
            <a:br>
              <a:rPr lang="en-US" sz="4000" b="1" dirty="0">
                <a:solidFill>
                  <a:srgbClr val="FF0000"/>
                </a:solidFill>
                <a:cs typeface="+mj-cs"/>
              </a:rPr>
            </a:br>
            <a:endParaRPr lang="en-US" sz="2800" b="1" dirty="0">
              <a:solidFill>
                <a:schemeClr val="accent1">
                  <a:lumMod val="50000"/>
                </a:schemeClr>
              </a:solidFill>
              <a:cs typeface="+mj-cs"/>
            </a:endParaRPr>
          </a:p>
        </p:txBody>
      </p:sp>
      <p:sp>
        <p:nvSpPr>
          <p:cNvPr id="5" name="عنصر نائب لرقم الشريحة 5"/>
          <p:cNvSpPr txBox="1">
            <a:spLocks/>
          </p:cNvSpPr>
          <p:nvPr/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fld id="{D494FCE1-C43C-48E5-BBC0-AA6E7C6025B2}" type="slidenum">
              <a:rPr lang="en-US" altLang="ar-SA" sz="900" smtClean="0">
                <a:solidFill>
                  <a:srgbClr val="FEFFFF"/>
                </a:solidFill>
                <a:cs typeface="Tahoma" panose="020B0604030504040204" pitchFamily="34" charset="0"/>
              </a:rPr>
              <a:pPr/>
              <a:t>1</a:t>
            </a:fld>
            <a:endParaRPr lang="en-US" altLang="ar-SA" sz="900">
              <a:solidFill>
                <a:srgbClr val="FEFFFF"/>
              </a:solidFill>
              <a:cs typeface="Tahoma" panose="020B0604030504040204" pitchFamily="34" charset="0"/>
            </a:endParaRPr>
          </a:p>
        </p:txBody>
      </p:sp>
      <p:pic>
        <p:nvPicPr>
          <p:cNvPr id="6" name="Picture 4" descr="الوصف: شعار الجامع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517" y="0"/>
            <a:ext cx="1366837" cy="156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مستطيل 2"/>
          <p:cNvSpPr>
            <a:spLocks noChangeArrowheads="1"/>
          </p:cNvSpPr>
          <p:nvPr/>
        </p:nvSpPr>
        <p:spPr bwMode="auto">
          <a:xfrm>
            <a:off x="0" y="1916832"/>
            <a:ext cx="9144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US" altLang="ar-SA" sz="4000" b="1" dirty="0">
                <a:solidFill>
                  <a:srgbClr val="0000FF"/>
                </a:solidFill>
                <a:cs typeface="Tahoma" panose="020B0604030504040204" pitchFamily="34" charset="0"/>
              </a:rPr>
              <a:t>Introduction to Digital Signal processing</a:t>
            </a:r>
            <a:endParaRPr lang="en-US" altLang="ar-SA" sz="4000" dirty="0">
              <a:solidFill>
                <a:srgbClr val="0000FF"/>
              </a:solidFill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219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83568" y="516632"/>
            <a:ext cx="8046541" cy="896144"/>
          </a:xfrm>
        </p:spPr>
        <p:txBody>
          <a:bodyPr/>
          <a:lstStyle/>
          <a:p>
            <a:pPr algn="l"/>
            <a:r>
              <a:rPr lang="fr-FR" b="1" dirty="0">
                <a:solidFill>
                  <a:srgbClr val="FF0000"/>
                </a:solidFill>
              </a:rPr>
              <a:t>Overview: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506782-1FD3-2EFB-1F1D-15AAB8FF17F1}"/>
              </a:ext>
            </a:extLst>
          </p:cNvPr>
          <p:cNvSpPr txBox="1"/>
          <p:nvPr/>
        </p:nvSpPr>
        <p:spPr>
          <a:xfrm>
            <a:off x="664780" y="1268760"/>
            <a:ext cx="7795652" cy="674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en-GB" dirty="0"/>
              <a:t>This chapter covers: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F00B67-7F64-D53F-AD3E-B4B923E9FCFC}"/>
              </a:ext>
            </a:extLst>
          </p:cNvPr>
          <p:cNvSpPr txBox="1"/>
          <p:nvPr/>
        </p:nvSpPr>
        <p:spPr>
          <a:xfrm>
            <a:off x="1259632" y="2060848"/>
            <a:ext cx="6624736" cy="34445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342900" algn="just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en-GB" dirty="0"/>
              <a:t>The fundamental principles of signals and systems.</a:t>
            </a:r>
          </a:p>
          <a:p>
            <a:pPr indent="-342900" algn="just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en-GB" dirty="0"/>
              <a:t>Signal representation and classification</a:t>
            </a:r>
          </a:p>
          <a:p>
            <a:pPr indent="-342900" algn="just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en-GB" dirty="0"/>
              <a:t>System modeling and analysis</a:t>
            </a:r>
          </a:p>
          <a:p>
            <a:pPr indent="-342900" algn="just">
              <a:lnSpc>
                <a:spcPct val="250000"/>
              </a:lnSpc>
              <a:buFont typeface="Wingdings" panose="05000000000000000000" pitchFamily="2" charset="2"/>
              <a:buChar char="q"/>
            </a:pPr>
            <a:r>
              <a:rPr lang="en-GB" dirty="0"/>
              <a:t>Applications</a:t>
            </a:r>
          </a:p>
          <a:p>
            <a:pPr marL="342900" indent="-342900" algn="just">
              <a:lnSpc>
                <a:spcPct val="250000"/>
              </a:lnSpc>
              <a:buFont typeface="Wingdings" panose="05000000000000000000" pitchFamily="2" charset="2"/>
              <a:buChar char="q"/>
            </a:pP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2677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مستطيل 62"/>
          <p:cNvSpPr/>
          <p:nvPr/>
        </p:nvSpPr>
        <p:spPr bwMode="auto">
          <a:xfrm>
            <a:off x="395536" y="764704"/>
            <a:ext cx="3744416" cy="648072"/>
          </a:xfrm>
          <a:prstGeom prst="rect">
            <a:avLst/>
          </a:prstGeom>
          <a:noFill/>
          <a:ln w="12700" cap="flat" cmpd="sng" algn="ctr">
            <a:solidFill>
              <a:schemeClr val="bg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strike="noStrike" cap="none" normalizeH="0" baseline="0" dirty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</a:rPr>
              <a:t>1. </a:t>
            </a:r>
            <a:r>
              <a:rPr kumimoji="0" lang="en-US" sz="2400" b="1" u="sng" strike="noStrike" cap="none" normalizeH="0" baseline="0" dirty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</a:rPr>
              <a:t>Introduction</a:t>
            </a:r>
            <a:endParaRPr kumimoji="0" lang="ar-SA" sz="2400" b="1" u="sng" strike="noStrike" cap="none" normalizeH="0" baseline="0" dirty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813E59-82F2-2845-3087-EE2DE6DB6B7E}"/>
              </a:ext>
            </a:extLst>
          </p:cNvPr>
          <p:cNvSpPr txBox="1"/>
          <p:nvPr/>
        </p:nvSpPr>
        <p:spPr>
          <a:xfrm>
            <a:off x="635262" y="1486525"/>
            <a:ext cx="83115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dirty="0"/>
              <a:t>Signals and Systems is a </a:t>
            </a:r>
            <a:r>
              <a:rPr lang="en-GB" b="1" dirty="0"/>
              <a:t>fundamental subject</a:t>
            </a:r>
            <a:r>
              <a:rPr lang="en-GB" dirty="0"/>
              <a:t> in electrical, computer, and information engineering.</a:t>
            </a:r>
            <a:endParaRPr lang="en-US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4E5677-E84A-6700-509A-964F04978E25}"/>
              </a:ext>
            </a:extLst>
          </p:cNvPr>
          <p:cNvSpPr txBox="1"/>
          <p:nvPr/>
        </p:nvSpPr>
        <p:spPr>
          <a:xfrm>
            <a:off x="635261" y="2505670"/>
            <a:ext cx="83115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dirty="0"/>
              <a:t>A </a:t>
            </a:r>
            <a:r>
              <a:rPr lang="en-GB" b="1" dirty="0"/>
              <a:t>signal</a:t>
            </a:r>
            <a:r>
              <a:rPr lang="en-GB" dirty="0"/>
              <a:t> is a physical quantity that varies with time or space and </a:t>
            </a:r>
            <a:r>
              <a:rPr lang="en-GB" b="1" dirty="0"/>
              <a:t>carries information</a:t>
            </a:r>
            <a:r>
              <a:rPr lang="en-GB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A444C1-A7A5-F04E-E105-E5BE059AC74F}"/>
              </a:ext>
            </a:extLst>
          </p:cNvPr>
          <p:cNvSpPr txBox="1"/>
          <p:nvPr/>
        </p:nvSpPr>
        <p:spPr>
          <a:xfrm>
            <a:off x="635261" y="350100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Examples of signals include:</a:t>
            </a:r>
          </a:p>
        </p:txBody>
      </p:sp>
      <p:sp>
        <p:nvSpPr>
          <p:cNvPr id="10" name="مستطيل 61">
            <a:extLst>
              <a:ext uri="{FF2B5EF4-FFF2-40B4-BE49-F238E27FC236}">
                <a16:creationId xmlns:a16="http://schemas.microsoft.com/office/drawing/2014/main" id="{571042A5-BBC0-4F48-8600-73AC97A22A0C}"/>
              </a:ext>
            </a:extLst>
          </p:cNvPr>
          <p:cNvSpPr/>
          <p:nvPr/>
        </p:nvSpPr>
        <p:spPr>
          <a:xfrm>
            <a:off x="940921" y="4122946"/>
            <a:ext cx="800593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Speech, is encountered in telephony, radio, and every-day life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Biomedical signals, (heart signals, brains signals)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dirty="0"/>
              <a:t>Sound and music, as reproduced by the compact disc player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fr-FR" dirty="0"/>
              <a:t>Video and image,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/>
              <a:t>Radar signals, which are used to determine the range and bearing </a:t>
            </a:r>
            <a:r>
              <a:rPr lang="fr-FR" dirty="0"/>
              <a:t>Of distant targets.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600229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64519E-9138-D152-4E69-7F50F9AB22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E08004D-96BA-81B9-1071-877E8FE7DFC4}"/>
              </a:ext>
            </a:extLst>
          </p:cNvPr>
          <p:cNvSpPr txBox="1"/>
          <p:nvPr/>
        </p:nvSpPr>
        <p:spPr>
          <a:xfrm>
            <a:off x="635262" y="980728"/>
            <a:ext cx="83115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dirty="0"/>
              <a:t>A </a:t>
            </a:r>
            <a:r>
              <a:rPr lang="en-GB" b="1" dirty="0"/>
              <a:t>system</a:t>
            </a:r>
            <a:r>
              <a:rPr lang="en-GB" dirty="0"/>
              <a:t> is a device or algorithm that </a:t>
            </a:r>
            <a:r>
              <a:rPr lang="en-GB" b="1" dirty="0"/>
              <a:t>processes input signals</a:t>
            </a:r>
            <a:r>
              <a:rPr lang="en-GB" dirty="0"/>
              <a:t> to produce output signals.</a:t>
            </a:r>
            <a:endParaRPr lang="en-US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921570-6220-6069-0DD3-31357D52BFB0}"/>
              </a:ext>
            </a:extLst>
          </p:cNvPr>
          <p:cNvSpPr txBox="1"/>
          <p:nvPr/>
        </p:nvSpPr>
        <p:spPr>
          <a:xfrm>
            <a:off x="635261" y="3334662"/>
            <a:ext cx="83115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dirty="0"/>
              <a:t>Common system operations include: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EE5F72-02D8-8FF5-FC6A-07223A1AC330}"/>
              </a:ext>
            </a:extLst>
          </p:cNvPr>
          <p:cNvSpPr txBox="1"/>
          <p:nvPr/>
        </p:nvSpPr>
        <p:spPr>
          <a:xfrm>
            <a:off x="1187624" y="3803878"/>
            <a:ext cx="4572000" cy="1713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dirty="0"/>
              <a:t>Amplification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dirty="0"/>
              <a:t>Filtering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dirty="0"/>
              <a:t>Modulation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dirty="0"/>
              <a:t>Transformation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BF0C36-6AA0-2772-5FEC-89883C35FB84}"/>
              </a:ext>
            </a:extLst>
          </p:cNvPr>
          <p:cNvSpPr txBox="1"/>
          <p:nvPr/>
        </p:nvSpPr>
        <p:spPr>
          <a:xfrm>
            <a:off x="635261" y="5734997"/>
            <a:ext cx="83115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dirty="0"/>
              <a:t>Signals and systems are analysed using </a:t>
            </a:r>
            <a:r>
              <a:rPr lang="en-GB" b="1" dirty="0"/>
              <a:t>mathematical models</a:t>
            </a:r>
            <a:r>
              <a:rPr lang="en-GB" dirty="0"/>
              <a:t> to predict behavior.</a:t>
            </a:r>
          </a:p>
        </p:txBody>
      </p:sp>
      <p:pic>
        <p:nvPicPr>
          <p:cNvPr id="11" name="Picture 10" descr="A blue rectangular sign with white text&#10;&#10;AI-generated content may be incorrect.">
            <a:extLst>
              <a:ext uri="{FF2B5EF4-FFF2-40B4-BE49-F238E27FC236}">
                <a16:creationId xmlns:a16="http://schemas.microsoft.com/office/drawing/2014/main" id="{FABA59B6-FCF5-5BB5-ABCB-D39E84E546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8804" y="1592984"/>
            <a:ext cx="5326391" cy="16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854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62">
            <a:extLst>
              <a:ext uri="{FF2B5EF4-FFF2-40B4-BE49-F238E27FC236}">
                <a16:creationId xmlns:a16="http://schemas.microsoft.com/office/drawing/2014/main" id="{28B23023-A521-29C5-4FEE-9D22222F05CA}"/>
              </a:ext>
            </a:extLst>
          </p:cNvPr>
          <p:cNvSpPr/>
          <p:nvPr/>
        </p:nvSpPr>
        <p:spPr bwMode="auto">
          <a:xfrm>
            <a:off x="395536" y="633704"/>
            <a:ext cx="7992888" cy="648072"/>
          </a:xfrm>
          <a:prstGeom prst="rect">
            <a:avLst/>
          </a:prstGeom>
          <a:noFill/>
          <a:ln w="12700" cap="flat" cmpd="sng" algn="ctr">
            <a:solidFill>
              <a:schemeClr val="bg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2</a:t>
            </a:r>
            <a:r>
              <a:rPr kumimoji="0" lang="en-US" sz="2400" b="1" strike="noStrike" cap="none" normalizeH="0" baseline="0" dirty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</a:rPr>
              <a:t>. </a:t>
            </a:r>
            <a:r>
              <a:rPr lang="en-GB" sz="24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What is Digital Signal Processing (DSP)?</a:t>
            </a:r>
            <a:endParaRPr kumimoji="0" lang="ar-SA" sz="2400" b="1" u="sng" strike="noStrike" cap="none" normalizeH="0" baseline="0" dirty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0696CF8F-1DD9-BAB4-2498-81CA9E6098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536" y="1523510"/>
            <a:ext cx="8568952" cy="2021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Digital Signal Processing (DSP)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 is the processing or manipulation of signals using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digital techniques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.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DSP involves representing real-world signals in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digital form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 and applying mathematical operations to them.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78F7B1-47ED-7680-AE1B-855FB394BD95}"/>
              </a:ext>
            </a:extLst>
          </p:cNvPr>
          <p:cNvSpPr txBox="1"/>
          <p:nvPr/>
        </p:nvSpPr>
        <p:spPr>
          <a:xfrm>
            <a:off x="395536" y="3995772"/>
            <a:ext cx="85689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DSP Components: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1D5CF49-FD7A-07AA-8D5A-50C6D7204ADD}"/>
              </a:ext>
            </a:extLst>
          </p:cNvPr>
          <p:cNvSpPr txBox="1"/>
          <p:nvPr/>
        </p:nvSpPr>
        <p:spPr>
          <a:xfrm>
            <a:off x="827584" y="4478049"/>
            <a:ext cx="8064896" cy="18312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b="1" dirty="0"/>
              <a:t>D – Discrete / Digital:</a:t>
            </a:r>
            <a:br>
              <a:rPr lang="en-GB" dirty="0"/>
            </a:br>
            <a:r>
              <a:rPr lang="en-GB" dirty="0"/>
              <a:t>Signals and systems represented in discrete-time and digital form.</a:t>
            </a:r>
          </a:p>
          <a:p>
            <a:r>
              <a:rPr lang="en-GB" b="1" dirty="0"/>
              <a:t>S – Signals:</a:t>
            </a:r>
            <a:br>
              <a:rPr lang="en-GB" dirty="0"/>
            </a:br>
            <a:r>
              <a:rPr lang="en-GB" dirty="0"/>
              <a:t>Information-bearing quantities such as sound, images, and sensor data.</a:t>
            </a:r>
          </a:p>
          <a:p>
            <a:r>
              <a:rPr lang="en-GB" b="1" dirty="0"/>
              <a:t>P – Processing:</a:t>
            </a:r>
            <a:br>
              <a:rPr lang="en-GB" dirty="0"/>
            </a:br>
            <a:r>
              <a:rPr lang="en-GB" dirty="0"/>
              <a:t>Operations such as amplification, filtering, compression, and analysis.</a:t>
            </a:r>
          </a:p>
        </p:txBody>
      </p:sp>
    </p:spTree>
    <p:extLst>
      <p:ext uri="{BB962C8B-B14F-4D97-AF65-F5344CB8AC3E}">
        <p14:creationId xmlns:p14="http://schemas.microsoft.com/office/powerpoint/2010/main" val="2348475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02271-1823-D13F-AC16-8FA869D90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1">
            <a:extLst>
              <a:ext uri="{FF2B5EF4-FFF2-40B4-BE49-F238E27FC236}">
                <a16:creationId xmlns:a16="http://schemas.microsoft.com/office/drawing/2014/main" id="{BFD28EF4-D621-3A95-B2F3-AEAF966F8CBE}"/>
              </a:ext>
            </a:extLst>
          </p:cNvPr>
          <p:cNvSpPr/>
          <p:nvPr/>
        </p:nvSpPr>
        <p:spPr>
          <a:xfrm>
            <a:off x="504056" y="476672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ar-SA" sz="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fr-F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3. </a:t>
            </a:r>
            <a:r>
              <a:rPr lang="fr-FR" sz="24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What </a:t>
            </a:r>
            <a:r>
              <a:rPr lang="fr-FR" sz="2400" b="1" u="sng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is</a:t>
            </a:r>
            <a:r>
              <a:rPr lang="fr-FR" sz="24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 a Signal? </a:t>
            </a:r>
            <a:endParaRPr lang="ar-SA" sz="2400" b="1" u="sng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EA55F0-CBD2-BFCD-9EC3-C2E494C69ED4}"/>
              </a:ext>
            </a:extLst>
          </p:cNvPr>
          <p:cNvSpPr txBox="1"/>
          <p:nvPr/>
        </p:nvSpPr>
        <p:spPr>
          <a:xfrm>
            <a:off x="504056" y="1353172"/>
            <a:ext cx="8172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dirty="0"/>
              <a:t>A </a:t>
            </a:r>
            <a:r>
              <a:rPr lang="en-GB" b="1" dirty="0"/>
              <a:t>signal</a:t>
            </a:r>
            <a:r>
              <a:rPr lang="en-GB" dirty="0"/>
              <a:t> is a physical quantity that varies with time, space, or another independent variable and carries information.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E30253-96E8-755A-2E63-FD2E7491D631}"/>
              </a:ext>
            </a:extLst>
          </p:cNvPr>
          <p:cNvSpPr txBox="1"/>
          <p:nvPr/>
        </p:nvSpPr>
        <p:spPr>
          <a:xfrm>
            <a:off x="504056" y="2342312"/>
            <a:ext cx="46260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Types of Signals:</a:t>
            </a: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BA7BB15E-CB90-3D0A-D38A-4FCCE65AFA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5616" y="2919135"/>
            <a:ext cx="8172400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Electrical Signals: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Voltages, currents, and electromagnetic fields.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Acoustic Signals: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Mechanical vibrations and sound waves.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Mechanical Signals: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Displacement, velocity, force, and torque.</a:t>
            </a:r>
          </a:p>
          <a:p>
            <a:pPr marL="285750" lvl="0" indent="-285750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GB" b="1" dirty="0">
                <a:latin typeface="Book Antiqua (Body)"/>
              </a:rPr>
              <a:t>Other Examples:</a:t>
            </a:r>
            <a:endParaRPr lang="en-US" altLang="en-US" b="1" dirty="0">
              <a:latin typeface="Book Antiqua (Body)"/>
            </a:endParaRP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562C4782-CA53-B698-03DC-36D197CEB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6184" y="4863351"/>
            <a:ext cx="7452320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Biomedical signals (ECG, EEG)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Optical signals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Image and video signals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Sensor and measurement signals</a:t>
            </a:r>
          </a:p>
        </p:txBody>
      </p:sp>
    </p:spTree>
    <p:extLst>
      <p:ext uri="{BB962C8B-B14F-4D97-AF65-F5344CB8AC3E}">
        <p14:creationId xmlns:p14="http://schemas.microsoft.com/office/powerpoint/2010/main" val="3789050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539552" y="69269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ar-SA" sz="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4. </a:t>
            </a:r>
            <a:r>
              <a:rPr lang="fr-FR" sz="24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Types of Signals</a:t>
            </a:r>
            <a:r>
              <a:rPr lang="fr-F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 </a:t>
            </a:r>
            <a:endParaRPr lang="ar-SA" sz="2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683568" y="1840756"/>
            <a:ext cx="828092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/>
              <a:t>Continuous-time signals (analog signals): signals that are continuous in both amplitude and time. </a:t>
            </a:r>
          </a:p>
          <a:p>
            <a:pPr algn="just"/>
            <a:endParaRPr lang="en-US" dirty="0"/>
          </a:p>
          <a:p>
            <a:pPr algn="just"/>
            <a:endParaRPr lang="en-GB" dirty="0"/>
          </a:p>
          <a:p>
            <a:pPr algn="just"/>
            <a:endParaRPr lang="ar-SA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/>
              <a:t>Discrete-time signals (sequences): signals that are continuous in amplitude but discrete in time. </a:t>
            </a:r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/>
              <a:t>Digital signals: signals that are discrete in both time and amplitude. </a:t>
            </a:r>
          </a:p>
        </p:txBody>
      </p:sp>
    </p:spTree>
    <p:extLst>
      <p:ext uri="{BB962C8B-B14F-4D97-AF65-F5344CB8AC3E}">
        <p14:creationId xmlns:p14="http://schemas.microsoft.com/office/powerpoint/2010/main" val="26998252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291820" y="1150873"/>
            <a:ext cx="8744675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fr-FR" sz="2000" dirty="0">
              <a:solidFill>
                <a:srgbClr val="551A07"/>
              </a:solidFill>
              <a:latin typeface="Book Antiqua (Body)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Signal processing is the analysis, interpretation, and manipulation of signals </a:t>
            </a:r>
            <a:r>
              <a:rPr lang="fr-FR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like </a:t>
            </a:r>
            <a:r>
              <a:rPr lang="fr-FR" dirty="0" err="1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sound</a:t>
            </a:r>
            <a:r>
              <a:rPr lang="fr-FR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, images time-</a:t>
            </a:r>
            <a:r>
              <a:rPr lang="fr-FR" dirty="0" err="1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varying</a:t>
            </a:r>
            <a:r>
              <a:rPr lang="fr-FR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measurement values and sensor data etc…</a:t>
            </a:r>
          </a:p>
          <a:p>
            <a:pPr algn="just"/>
            <a:endParaRPr lang="en-US" dirty="0">
              <a:solidFill>
                <a:srgbClr val="000000"/>
              </a:solidFill>
              <a:latin typeface="Book Antiqua (Body)"/>
              <a:cs typeface="Times New Roman" panose="02020603050405020304" pitchFamily="18" charset="0"/>
            </a:endParaRPr>
          </a:p>
          <a:p>
            <a:pPr algn="just"/>
            <a:endParaRPr lang="en-US" dirty="0">
              <a:solidFill>
                <a:srgbClr val="000000"/>
              </a:solidFill>
              <a:latin typeface="Book Antiqua (Body)"/>
              <a:cs typeface="Times New Roman" panose="02020603050405020304" pitchFamily="18" charset="0"/>
            </a:endParaRPr>
          </a:p>
          <a:p>
            <a:pPr algn="just"/>
            <a:endParaRPr lang="en-US" dirty="0">
              <a:solidFill>
                <a:srgbClr val="000000"/>
              </a:solidFill>
              <a:latin typeface="Book Antiqua (Body)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For example biological data such as </a:t>
            </a:r>
            <a:r>
              <a:rPr lang="fr-FR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electrocardiograms, control system </a:t>
            </a:r>
            <a:r>
              <a:rPr lang="fr-FR" dirty="0" err="1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signals</a:t>
            </a:r>
            <a:r>
              <a:rPr lang="fr-FR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, </a:t>
            </a:r>
            <a:r>
              <a:rPr lang="fr-FR" dirty="0" err="1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telecommunication</a:t>
            </a:r>
            <a:r>
              <a:rPr lang="fr-FR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 transmission </a:t>
            </a:r>
            <a:r>
              <a:rPr lang="fr-FR" dirty="0" err="1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signals</a:t>
            </a:r>
            <a:r>
              <a:rPr lang="fr-FR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 </a:t>
            </a:r>
            <a:r>
              <a:rPr lang="fr-FR" dirty="0" err="1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such</a:t>
            </a:r>
            <a:r>
              <a:rPr lang="fr-FR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as radio signals, and many others.</a:t>
            </a:r>
            <a:endParaRPr lang="ar-SA" dirty="0">
              <a:latin typeface="Book Antiqua (Body)"/>
              <a:cs typeface="Times New Roman" panose="02020603050405020304" pitchFamily="18" charset="0"/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291821" y="4172887"/>
            <a:ext cx="87446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222222"/>
                </a:solidFill>
                <a:latin typeface="Book Antiqua (Body)"/>
                <a:cs typeface="Times New Roman" panose="02020603050405020304" pitchFamily="18" charset="0"/>
              </a:rPr>
              <a:t> Processing of such signals includes </a:t>
            </a:r>
            <a:r>
              <a:rPr lang="en-US" dirty="0">
                <a:solidFill>
                  <a:srgbClr val="0B0080"/>
                </a:solidFill>
                <a:latin typeface="Book Antiqua (Body)"/>
                <a:cs typeface="Times New Roman" panose="02020603050405020304" pitchFamily="18" charset="0"/>
                <a:hlinkClick r:id="rId2" tooltip="Storage"/>
              </a:rPr>
              <a:t>storage</a:t>
            </a:r>
            <a:r>
              <a:rPr lang="en-US" dirty="0">
                <a:solidFill>
                  <a:srgbClr val="222222"/>
                </a:solidFill>
                <a:latin typeface="Book Antiqua (Body)"/>
                <a:cs typeface="Times New Roman" panose="02020603050405020304" pitchFamily="18" charset="0"/>
              </a:rPr>
              <a:t> and </a:t>
            </a:r>
            <a:r>
              <a:rPr lang="en-US" dirty="0">
                <a:solidFill>
                  <a:srgbClr val="0B0080"/>
                </a:solidFill>
                <a:latin typeface="Book Antiqua (Body)"/>
                <a:cs typeface="Times New Roman" panose="02020603050405020304" pitchFamily="18" charset="0"/>
                <a:hlinkClick r:id="rId3" tooltip="Reconstruction"/>
              </a:rPr>
              <a:t>reconstruction</a:t>
            </a:r>
            <a:r>
              <a:rPr lang="en-US" dirty="0">
                <a:solidFill>
                  <a:srgbClr val="222222"/>
                </a:solidFill>
                <a:latin typeface="Book Antiqua (Body)"/>
                <a:cs typeface="Times New Roman" panose="02020603050405020304" pitchFamily="18" charset="0"/>
              </a:rPr>
              <a:t>, </a:t>
            </a:r>
            <a:r>
              <a:rPr lang="en-US" dirty="0">
                <a:solidFill>
                  <a:srgbClr val="A55858"/>
                </a:solidFill>
                <a:latin typeface="Book Antiqua (Body)"/>
                <a:cs typeface="Times New Roman" panose="02020603050405020304" pitchFamily="18" charset="0"/>
                <a:hlinkClick r:id="rId4" tooltip="Separation (not yet started)"/>
              </a:rPr>
              <a:t>separation</a:t>
            </a:r>
            <a:r>
              <a:rPr lang="en-US" dirty="0">
                <a:solidFill>
                  <a:srgbClr val="222222"/>
                </a:solidFill>
                <a:latin typeface="Book Antiqua (Body)"/>
                <a:cs typeface="Times New Roman" panose="02020603050405020304" pitchFamily="18" charset="0"/>
              </a:rPr>
              <a:t> of information from </a:t>
            </a:r>
            <a:r>
              <a:rPr lang="en-US" dirty="0">
                <a:solidFill>
                  <a:srgbClr val="0B0080"/>
                </a:solidFill>
                <a:latin typeface="Book Antiqua (Body)"/>
                <a:cs typeface="Times New Roman" panose="02020603050405020304" pitchFamily="18" charset="0"/>
                <a:hlinkClick r:id="rId5" tooltip="Noise"/>
              </a:rPr>
              <a:t>noise</a:t>
            </a:r>
            <a:r>
              <a:rPr lang="en-US" dirty="0">
                <a:solidFill>
                  <a:srgbClr val="222222"/>
                </a:solidFill>
                <a:latin typeface="Book Antiqua (Body)"/>
                <a:cs typeface="Times New Roman" panose="02020603050405020304" pitchFamily="18" charset="0"/>
              </a:rPr>
              <a:t> (e.g., aircraft identification by radar), </a:t>
            </a:r>
            <a:r>
              <a:rPr lang="en-US" dirty="0">
                <a:solidFill>
                  <a:srgbClr val="0B0080"/>
                </a:solidFill>
                <a:latin typeface="Book Antiqua (Body)"/>
                <a:cs typeface="Times New Roman" panose="02020603050405020304" pitchFamily="18" charset="0"/>
                <a:hlinkClick r:id="rId6" tooltip="Data compression"/>
              </a:rPr>
              <a:t>compression</a:t>
            </a:r>
            <a:r>
              <a:rPr lang="en-US" dirty="0">
                <a:solidFill>
                  <a:srgbClr val="222222"/>
                </a:solidFill>
                <a:latin typeface="Book Antiqua (Body)"/>
                <a:cs typeface="Times New Roman" panose="02020603050405020304" pitchFamily="18" charset="0"/>
              </a:rPr>
              <a:t> (e.g., </a:t>
            </a:r>
            <a:r>
              <a:rPr lang="en-US" dirty="0">
                <a:solidFill>
                  <a:srgbClr val="A55858"/>
                </a:solidFill>
                <a:latin typeface="Book Antiqua (Body)"/>
                <a:cs typeface="Times New Roman" panose="02020603050405020304" pitchFamily="18" charset="0"/>
                <a:hlinkClick r:id="rId7" tooltip="Image compression (not yet started)"/>
              </a:rPr>
              <a:t>image compression</a:t>
            </a:r>
            <a:r>
              <a:rPr lang="en-US" dirty="0">
                <a:solidFill>
                  <a:srgbClr val="222222"/>
                </a:solidFill>
                <a:latin typeface="Book Antiqua (Body)"/>
                <a:cs typeface="Times New Roman" panose="02020603050405020304" pitchFamily="18" charset="0"/>
              </a:rPr>
              <a:t>), and </a:t>
            </a:r>
            <a:r>
              <a:rPr lang="en-US" dirty="0">
                <a:solidFill>
                  <a:srgbClr val="A55858"/>
                </a:solidFill>
                <a:latin typeface="Book Antiqua (Body)"/>
                <a:cs typeface="Times New Roman" panose="02020603050405020304" pitchFamily="18" charset="0"/>
                <a:hlinkClick r:id="rId8" tooltip="Feature extraction (not yet started)"/>
              </a:rPr>
              <a:t>feature extraction</a:t>
            </a:r>
            <a:r>
              <a:rPr lang="en-US" dirty="0">
                <a:solidFill>
                  <a:srgbClr val="222222"/>
                </a:solidFill>
                <a:latin typeface="Book Antiqua (Body)"/>
                <a:cs typeface="Times New Roman" panose="02020603050405020304" pitchFamily="18" charset="0"/>
              </a:rPr>
              <a:t> (e.g., </a:t>
            </a:r>
            <a:r>
              <a:rPr lang="en-US" dirty="0">
                <a:solidFill>
                  <a:srgbClr val="A55858"/>
                </a:solidFill>
                <a:latin typeface="Book Antiqua (Body)"/>
                <a:cs typeface="Times New Roman" panose="02020603050405020304" pitchFamily="18" charset="0"/>
                <a:hlinkClick r:id="rId9" tooltip="Speech-to-text (not yet started)"/>
              </a:rPr>
              <a:t>speech-to-text</a:t>
            </a:r>
            <a:r>
              <a:rPr lang="en-US" dirty="0">
                <a:solidFill>
                  <a:srgbClr val="222222"/>
                </a:solidFill>
                <a:latin typeface="Book Antiqua (Body)"/>
                <a:cs typeface="Times New Roman" panose="02020603050405020304" pitchFamily="18" charset="0"/>
              </a:rPr>
              <a:t> conversion).</a:t>
            </a:r>
            <a:endParaRPr lang="ar-SA" dirty="0">
              <a:latin typeface="Book Antiqua (Body)"/>
              <a:cs typeface="Times New Roman" panose="02020603050405020304" pitchFamily="18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291821" y="519063"/>
            <a:ext cx="341608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5. </a:t>
            </a:r>
            <a:r>
              <a:rPr lang="en-US" sz="24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Signal Processing</a:t>
            </a:r>
            <a:endParaRPr lang="ar-SA" sz="2400" b="1" u="sng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487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467544" y="692696"/>
            <a:ext cx="38627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6. </a:t>
            </a:r>
            <a:r>
              <a:rPr lang="fr-FR" sz="24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Need of Signal </a:t>
            </a:r>
            <a:r>
              <a:rPr lang="fr-FR" sz="2400" b="1" u="sng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Processing</a:t>
            </a:r>
            <a:endParaRPr lang="ar-SA" sz="2400" b="1" u="sng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433496" y="1340768"/>
            <a:ext cx="845898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When a signal is transmitted from one point to another there is every possibility of contamination /deformation of the signal by 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Book Antiqua (Body)"/>
                <a:cs typeface="Times New Roman" panose="02020603050405020304" pitchFamily="18" charset="0"/>
              </a:rPr>
              <a:t>external noise</a:t>
            </a:r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. So, to retrieve the original signal at the receiver suitable filters are to be used. i.e the signal is processed to obtain the </a:t>
            </a:r>
            <a:r>
              <a:rPr lang="fr-FR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pure signal.</a:t>
            </a:r>
            <a:endParaRPr lang="ar-SA" dirty="0">
              <a:solidFill>
                <a:srgbClr val="000000"/>
              </a:solidFill>
              <a:latin typeface="Book Antiqua (Body)"/>
              <a:cs typeface="Times New Roman" panose="02020603050405020304" pitchFamily="18" charset="0"/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358" y="3933056"/>
            <a:ext cx="3105150" cy="2457450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9065" y="3933056"/>
            <a:ext cx="4143375" cy="22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177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673867" y="536048"/>
            <a:ext cx="2210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7. </a:t>
            </a:r>
            <a:r>
              <a:rPr lang="fr-FR" sz="24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Basic Signals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695118" y="1340768"/>
            <a:ext cx="45592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Here are a few basic signals:</a:t>
            </a:r>
          </a:p>
          <a:p>
            <a:pPr algn="just"/>
            <a:endParaRPr lang="en-US" dirty="0">
              <a:solidFill>
                <a:srgbClr val="000000"/>
              </a:solidFill>
              <a:latin typeface="Book Antiqua (Body)"/>
              <a:cs typeface="Times New Roman" panose="02020603050405020304" pitchFamily="18" charset="0"/>
            </a:endParaRPr>
          </a:p>
          <a:p>
            <a:r>
              <a:rPr lang="en-US" b="1" dirty="0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a. Unit Step Function</a:t>
            </a:r>
          </a:p>
        </p:txBody>
      </p:sp>
      <p:sp>
        <p:nvSpPr>
          <p:cNvPr id="4" name="مستطيل 3"/>
          <p:cNvSpPr/>
          <p:nvPr/>
        </p:nvSpPr>
        <p:spPr>
          <a:xfrm>
            <a:off x="695118" y="2564904"/>
            <a:ext cx="72612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Unit step function is denoted by u(t). It is defined as :</a:t>
            </a:r>
            <a:endParaRPr lang="ar-SA" dirty="0">
              <a:solidFill>
                <a:srgbClr val="000000"/>
              </a:solidFill>
              <a:latin typeface="Book Antiqua (Body)"/>
              <a:cs typeface="Times New Roman" panose="02020603050405020304" pitchFamily="18" charset="0"/>
            </a:endParaRP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335" y="3429000"/>
            <a:ext cx="2303902" cy="1034405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7844" y="2934236"/>
            <a:ext cx="3095625" cy="2247900"/>
          </a:xfrm>
          <a:prstGeom prst="rect">
            <a:avLst/>
          </a:prstGeom>
        </p:spPr>
      </p:pic>
      <p:sp>
        <p:nvSpPr>
          <p:cNvPr id="7" name="مستطيل 6"/>
          <p:cNvSpPr/>
          <p:nvPr/>
        </p:nvSpPr>
        <p:spPr>
          <a:xfrm>
            <a:off x="1638893" y="5228302"/>
            <a:ext cx="58180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 It is used as best test signal.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 Area under unit step function is unity.</a:t>
            </a:r>
          </a:p>
        </p:txBody>
      </p:sp>
    </p:spTree>
    <p:extLst>
      <p:ext uri="{BB962C8B-B14F-4D97-AF65-F5344CB8AC3E}">
        <p14:creationId xmlns:p14="http://schemas.microsoft.com/office/powerpoint/2010/main" val="11629265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476671"/>
            <a:ext cx="2830074" cy="2664296"/>
          </a:xfrm>
          <a:prstGeom prst="rect">
            <a:avLst/>
          </a:prstGeom>
        </p:spPr>
      </p:pic>
      <p:sp>
        <p:nvSpPr>
          <p:cNvPr id="3" name="مستطيل 2"/>
          <p:cNvSpPr/>
          <p:nvPr/>
        </p:nvSpPr>
        <p:spPr>
          <a:xfrm>
            <a:off x="611560" y="3501008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>
                <a:solidFill>
                  <a:srgbClr val="000000"/>
                </a:solidFill>
                <a:latin typeface="Book Antiqua (Body)"/>
              </a:rPr>
              <a:t>Derivative</a:t>
            </a:r>
            <a:endParaRPr lang="en-US" dirty="0">
              <a:solidFill>
                <a:srgbClr val="54595D"/>
              </a:solidFill>
              <a:latin typeface="Book Antiqua (Body)"/>
            </a:endParaRPr>
          </a:p>
          <a:p>
            <a:pPr algn="just"/>
            <a:endParaRPr lang="en-US" b="1" dirty="0">
              <a:solidFill>
                <a:srgbClr val="000000"/>
              </a:solidFill>
              <a:latin typeface="Book Antiqua (Body)"/>
            </a:endParaRPr>
          </a:p>
          <a:p>
            <a:pPr algn="just"/>
            <a:r>
              <a:rPr lang="en-US" dirty="0">
                <a:solidFill>
                  <a:srgbClr val="222222"/>
                </a:solidFill>
                <a:latin typeface="Book Antiqua (Body)"/>
              </a:rPr>
              <a:t>The unit step function is level in all places except for a discontinuity at t = 0. For this reason, the derivative of the unit step function is 0 at all points t, except where t = 0. Where t = 0, the derivative of the unit step function is infinite.</a:t>
            </a:r>
          </a:p>
          <a:p>
            <a:pPr algn="just"/>
            <a:endParaRPr lang="en-US" dirty="0">
              <a:solidFill>
                <a:srgbClr val="222222"/>
              </a:solidFill>
              <a:latin typeface="Book Antiqua (Body)"/>
            </a:endParaRPr>
          </a:p>
          <a:p>
            <a:pPr algn="just"/>
            <a:r>
              <a:rPr lang="en-US" dirty="0">
                <a:solidFill>
                  <a:srgbClr val="222222"/>
                </a:solidFill>
                <a:latin typeface="Book Antiqua (Body)"/>
              </a:rPr>
              <a:t>The derivative of a unit step function is called an </a:t>
            </a:r>
            <a:r>
              <a:rPr lang="en-US" b="1" dirty="0">
                <a:solidFill>
                  <a:srgbClr val="222222"/>
                </a:solidFill>
                <a:latin typeface="Book Antiqua (Body)"/>
              </a:rPr>
              <a:t>impulse function</a:t>
            </a:r>
            <a:r>
              <a:rPr lang="en-US" dirty="0">
                <a:solidFill>
                  <a:srgbClr val="222222"/>
                </a:solidFill>
                <a:latin typeface="Book Antiqua (Body)"/>
              </a:rPr>
              <a:t>. The impulse function will be described in more detail next.</a:t>
            </a:r>
            <a:endParaRPr lang="en-US" b="0" i="0" dirty="0">
              <a:solidFill>
                <a:srgbClr val="222222"/>
              </a:solidFill>
              <a:effectLst/>
              <a:latin typeface="Book Antiqua (Body)"/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476671"/>
            <a:ext cx="2819497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156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683568" y="476672"/>
            <a:ext cx="71545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0000"/>
                </a:solidFill>
                <a:latin typeface="Book Antiqua (Body)"/>
              </a:rPr>
              <a:t>Integral</a:t>
            </a:r>
          </a:p>
          <a:p>
            <a:endParaRPr lang="en-US" b="1" dirty="0">
              <a:solidFill>
                <a:srgbClr val="000000"/>
              </a:solidFill>
              <a:latin typeface="Book Antiqua (Body)"/>
            </a:endParaRPr>
          </a:p>
          <a:p>
            <a:r>
              <a:rPr lang="en-US" dirty="0">
                <a:solidFill>
                  <a:srgbClr val="222222"/>
                </a:solidFill>
                <a:latin typeface="Book Antiqua (Body)"/>
              </a:rPr>
              <a:t>The integral of a unit step function is computed as such:</a:t>
            </a:r>
            <a:endParaRPr lang="en-US" b="0" i="0" dirty="0">
              <a:solidFill>
                <a:srgbClr val="222222"/>
              </a:solidFill>
              <a:effectLst/>
              <a:latin typeface="Book Antiqua (Body)"/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683568" y="4009799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solidFill>
                  <a:srgbClr val="222222"/>
                </a:solidFill>
                <a:latin typeface="Book Antiqua (Body)"/>
              </a:rPr>
              <a:t>In other words, the integral of a unit step is a "ramp" function. This function is 0 for all values that are less than zero, and becomes a straight line at zero with a slope of +1.</a:t>
            </a:r>
            <a:endParaRPr lang="ar-SA" dirty="0">
              <a:latin typeface="Book Antiqua (Body)"/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2132856"/>
            <a:ext cx="6030408" cy="960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6725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755576" y="836712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b. Unit Impulse Function</a:t>
            </a:r>
          </a:p>
          <a:p>
            <a:endParaRPr lang="en-US" dirty="0">
              <a:solidFill>
                <a:srgbClr val="000000"/>
              </a:solidFill>
              <a:latin typeface="Book Antiqua (Body)"/>
            </a:endParaRPr>
          </a:p>
          <a:p>
            <a:pPr algn="just"/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Impulse function is denoted by δ(t). and it is defined as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5610" y="2267510"/>
            <a:ext cx="2400267" cy="1296144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7939" y="1763454"/>
            <a:ext cx="4200525" cy="2181225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3848" y="4071122"/>
            <a:ext cx="1819275" cy="1162050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755576" y="5340536"/>
            <a:ext cx="79631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solidFill>
                  <a:srgbClr val="222222"/>
                </a:solidFill>
                <a:latin typeface="Book Antiqua (Body)"/>
                <a:cs typeface="Times New Roman" panose="02020603050405020304" pitchFamily="18" charset="0"/>
              </a:rPr>
              <a:t>The symbol for an impulse is δ(t). If an impulse is used as an input to a system, the output is known as the impulse response. The impulse response defines the system because all possible frequencies are represented in the input.</a:t>
            </a:r>
          </a:p>
        </p:txBody>
      </p:sp>
    </p:spTree>
    <p:extLst>
      <p:ext uri="{BB962C8B-B14F-4D97-AF65-F5344CB8AC3E}">
        <p14:creationId xmlns:p14="http://schemas.microsoft.com/office/powerpoint/2010/main" val="38104300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467544" y="62068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c. Ramp Signal</a:t>
            </a:r>
          </a:p>
          <a:p>
            <a:endParaRPr lang="en-US" dirty="0">
              <a:solidFill>
                <a:srgbClr val="000000"/>
              </a:solidFill>
              <a:latin typeface="Book Antiqua (Body)"/>
            </a:endParaRPr>
          </a:p>
          <a:p>
            <a:pPr algn="just"/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Ramp signal is denoted by r(t), and it is defined as :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2380817"/>
            <a:ext cx="2307981" cy="936104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2022723"/>
            <a:ext cx="3086100" cy="1838325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3235" y="4293096"/>
            <a:ext cx="2457450" cy="1152525"/>
          </a:xfrm>
          <a:prstGeom prst="rect">
            <a:avLst/>
          </a:prstGeom>
        </p:spPr>
      </p:pic>
      <p:sp>
        <p:nvSpPr>
          <p:cNvPr id="6" name="مستطيل 5"/>
          <p:cNvSpPr/>
          <p:nvPr/>
        </p:nvSpPr>
        <p:spPr>
          <a:xfrm>
            <a:off x="2520056" y="5961475"/>
            <a:ext cx="3390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Area under unit ramp is unity.</a:t>
            </a:r>
            <a:endParaRPr lang="ar-SA" dirty="0">
              <a:solidFill>
                <a:srgbClr val="000000"/>
              </a:solidFill>
              <a:latin typeface="Book Antiqua (Body)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377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755576" y="620688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d. Parabolic Signal</a:t>
            </a:r>
          </a:p>
          <a:p>
            <a:endParaRPr lang="en-US" dirty="0">
              <a:solidFill>
                <a:srgbClr val="000000"/>
              </a:solidFill>
              <a:latin typeface="Book Antiqua (Body)"/>
            </a:endParaRPr>
          </a:p>
          <a:p>
            <a:pPr algn="just"/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Parabolic signal can be defined as: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2348880"/>
            <a:ext cx="2505878" cy="1152128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104" y="1844824"/>
            <a:ext cx="2038350" cy="1885950"/>
          </a:xfrm>
          <a:prstGeom prst="rect">
            <a:avLst/>
          </a:prstGeom>
        </p:spPr>
      </p:pic>
      <p:pic>
        <p:nvPicPr>
          <p:cNvPr id="5" name="صورة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563" y="4535636"/>
            <a:ext cx="4343400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1127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251520" y="332656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e. </a:t>
            </a:r>
            <a:r>
              <a:rPr lang="en-US" b="1" dirty="0" err="1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Signum</a:t>
            </a:r>
            <a:r>
              <a:rPr lang="en-US" b="1" dirty="0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 Function</a:t>
            </a:r>
          </a:p>
          <a:p>
            <a:endParaRPr lang="en-US" dirty="0">
              <a:solidFill>
                <a:srgbClr val="000000"/>
              </a:solidFill>
              <a:latin typeface="Book Antiqua (Body)"/>
            </a:endParaRPr>
          </a:p>
          <a:p>
            <a:pPr algn="just"/>
            <a:r>
              <a:rPr lang="en-US" dirty="0" err="1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Signum</a:t>
            </a:r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 function is denoted as </a:t>
            </a:r>
            <a:r>
              <a:rPr lang="en-US" dirty="0" err="1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sgn</a:t>
            </a:r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(t). It is defined as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9373" y="1772816"/>
            <a:ext cx="2845134" cy="1368152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768" y="3657798"/>
            <a:ext cx="348615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9432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820703" y="692696"/>
            <a:ext cx="23968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f. </a:t>
            </a:r>
            <a:r>
              <a:rPr lang="fr-FR" b="1" dirty="0" err="1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Exponential</a:t>
            </a:r>
            <a:r>
              <a:rPr lang="fr-FR" b="1" dirty="0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 Signal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664" y="1556792"/>
            <a:ext cx="6812672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0645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476672"/>
            <a:ext cx="8064896" cy="3154093"/>
          </a:xfrm>
          <a:prstGeom prst="rect">
            <a:avLst/>
          </a:prstGeom>
        </p:spPr>
      </p:pic>
      <p:pic>
        <p:nvPicPr>
          <p:cNvPr id="3" name="صورة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366" y="3630765"/>
            <a:ext cx="8063074" cy="311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6996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539552" y="548680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g. Rectangular Signal</a:t>
            </a:r>
          </a:p>
          <a:p>
            <a:endParaRPr lang="en-US" dirty="0">
              <a:solidFill>
                <a:srgbClr val="000000"/>
              </a:solidFill>
              <a:latin typeface="Book Antiqua (Body)"/>
            </a:endParaRPr>
          </a:p>
          <a:p>
            <a:pPr algn="just"/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Let it be denoted as x(t) and it is defined as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2896" y="1916832"/>
            <a:ext cx="5926327" cy="2383532"/>
          </a:xfrm>
          <a:prstGeom prst="rect">
            <a:avLst/>
          </a:prstGeom>
        </p:spPr>
      </p:pic>
      <p:sp>
        <p:nvSpPr>
          <p:cNvPr id="4" name="مربع نص 3"/>
          <p:cNvSpPr txBox="1"/>
          <p:nvPr/>
        </p:nvSpPr>
        <p:spPr>
          <a:xfrm>
            <a:off x="2339752" y="4797152"/>
            <a:ext cx="561662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>
                <a:latin typeface="Book Antiqua (Body)"/>
              </a:rPr>
              <a:t>Or:</a:t>
            </a:r>
          </a:p>
          <a:p>
            <a:endParaRPr lang="en-US" dirty="0">
              <a:latin typeface="Book Antiqua (Body)"/>
            </a:endParaRPr>
          </a:p>
          <a:p>
            <a:r>
              <a:rPr lang="en-US" dirty="0">
                <a:latin typeface="Book Antiqua (Body)"/>
              </a:rPr>
              <a:t>                            X(t)=A </a:t>
            </a:r>
            <a:r>
              <a:rPr lang="en-US" dirty="0" err="1">
                <a:latin typeface="Book Antiqua (Body)"/>
              </a:rPr>
              <a:t>rect</a:t>
            </a:r>
            <a:r>
              <a:rPr lang="en-US" dirty="0">
                <a:latin typeface="Book Antiqua (Body)"/>
              </a:rPr>
              <a:t>  (t)  </a:t>
            </a:r>
            <a:endParaRPr lang="ar-SA" dirty="0">
              <a:latin typeface="Book Antiqua (Body)"/>
            </a:endParaRPr>
          </a:p>
        </p:txBody>
      </p:sp>
      <p:sp>
        <p:nvSpPr>
          <p:cNvPr id="5" name="مستطيل 4"/>
          <p:cNvSpPr/>
          <p:nvPr/>
        </p:nvSpPr>
        <p:spPr>
          <a:xfrm>
            <a:off x="3419872" y="5544528"/>
            <a:ext cx="338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Book Antiqua (Body)"/>
              </a:rPr>
              <a:t>T</a:t>
            </a:r>
            <a:endParaRPr lang="ar-SA" dirty="0">
              <a:latin typeface="Book Antiqua (Body)"/>
            </a:endParaRPr>
          </a:p>
        </p:txBody>
      </p:sp>
    </p:spTree>
    <p:extLst>
      <p:ext uri="{BB962C8B-B14F-4D97-AF65-F5344CB8AC3E}">
        <p14:creationId xmlns:p14="http://schemas.microsoft.com/office/powerpoint/2010/main" val="27418898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1043608" y="69269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h. Triangular Signal</a:t>
            </a:r>
          </a:p>
          <a:p>
            <a:endParaRPr lang="en-US" dirty="0">
              <a:solidFill>
                <a:srgbClr val="000000"/>
              </a:solidFill>
              <a:latin typeface="Book Antiqua (Body)"/>
            </a:endParaRPr>
          </a:p>
          <a:p>
            <a:pPr algn="just"/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Let it be denoted as x(t)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2276872"/>
            <a:ext cx="7363902" cy="3221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621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755576" y="62068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k. Sinusoidal Signal</a:t>
            </a:r>
          </a:p>
          <a:p>
            <a:endParaRPr lang="en-US" dirty="0">
              <a:solidFill>
                <a:srgbClr val="000000"/>
              </a:solidFill>
              <a:latin typeface="Book Antiqua (Body)"/>
            </a:endParaRPr>
          </a:p>
          <a:p>
            <a:pPr algn="just"/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Sinusoidal signal is in the form of: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344" y="1998132"/>
            <a:ext cx="4176464" cy="432048"/>
          </a:xfrm>
          <a:prstGeom prst="rect">
            <a:avLst/>
          </a:prstGeom>
        </p:spPr>
      </p:pic>
      <p:pic>
        <p:nvPicPr>
          <p:cNvPr id="4" name="صورة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1312" y="2976627"/>
            <a:ext cx="5314950" cy="1981200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756758" y="5504274"/>
            <a:ext cx="377991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>
                <a:latin typeface="Book Antiqua (Body)"/>
              </a:rPr>
              <a:t>T</a:t>
            </a:r>
            <a:r>
              <a:rPr lang="en-US" sz="1200" dirty="0">
                <a:latin typeface="Book Antiqua (Body)"/>
              </a:rPr>
              <a:t>0</a:t>
            </a:r>
            <a:r>
              <a:rPr lang="en-US" dirty="0">
                <a:latin typeface="Book Antiqua (Body)"/>
              </a:rPr>
              <a:t>: period =1/f (s); f: frequency</a:t>
            </a:r>
            <a:endParaRPr lang="ar-SA" dirty="0">
              <a:latin typeface="Book Antiqua (Body)"/>
            </a:endParaRPr>
          </a:p>
        </p:txBody>
      </p:sp>
    </p:spTree>
    <p:extLst>
      <p:ext uri="{BB962C8B-B14F-4D97-AF65-F5344CB8AC3E}">
        <p14:creationId xmlns:p14="http://schemas.microsoft.com/office/powerpoint/2010/main" val="28669376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539552" y="404664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l. </a:t>
            </a:r>
            <a:r>
              <a:rPr lang="en-US" b="1" dirty="0" err="1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Sinc</a:t>
            </a:r>
            <a:r>
              <a:rPr lang="en-US" b="1" dirty="0">
                <a:solidFill>
                  <a:srgbClr val="92D050"/>
                </a:solidFill>
                <a:latin typeface="Book Antiqua (Body)"/>
                <a:cs typeface="Times New Roman" panose="02020603050405020304" pitchFamily="18" charset="0"/>
              </a:rPr>
              <a:t> Function</a:t>
            </a:r>
          </a:p>
          <a:p>
            <a:endParaRPr lang="en-US" dirty="0">
              <a:solidFill>
                <a:srgbClr val="000000"/>
              </a:solidFill>
              <a:latin typeface="Book Antiqua (Body)"/>
            </a:endParaRPr>
          </a:p>
          <a:p>
            <a:pPr algn="just"/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It is denoted as </a:t>
            </a:r>
            <a:r>
              <a:rPr lang="en-US" dirty="0" err="1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sinc</a:t>
            </a:r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(t) and it is defined as </a:t>
            </a:r>
            <a:r>
              <a:rPr lang="en-US" dirty="0" err="1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sinc</a:t>
            </a:r>
            <a:r>
              <a:rPr lang="en-US" dirty="0">
                <a:solidFill>
                  <a:srgbClr val="000000"/>
                </a:solidFill>
                <a:latin typeface="Book Antiqua (Body)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240" y="2060848"/>
            <a:ext cx="6935519" cy="343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5317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827584" y="620688"/>
            <a:ext cx="35060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m. Complex exponential Function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407D016-D449-D70B-04F3-565C44ED4E6D}"/>
                  </a:ext>
                </a:extLst>
              </p:cNvPr>
              <p:cNvSpPr txBox="1"/>
              <p:nvPr/>
            </p:nvSpPr>
            <p:spPr>
              <a:xfrm>
                <a:off x="2286000" y="2204864"/>
                <a:ext cx="4572000" cy="3782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𝑗</m:t>
                          </m:r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GB" i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  <m:r>
                        <a:rPr lang="en-GB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𝑐𝑜𝑠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𝑗𝑠𝑖𝑛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407D016-D449-D70B-04F3-565C44ED4E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2204864"/>
                <a:ext cx="4572000" cy="378245"/>
              </a:xfrm>
              <a:prstGeom prst="rect">
                <a:avLst/>
              </a:prstGeom>
              <a:blipFill>
                <a:blip r:embed="rId2"/>
                <a:stretch>
                  <a:fillRect b="-1290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C40E096-4AE8-D31D-636F-BBB49854C59C}"/>
                  </a:ext>
                </a:extLst>
              </p:cNvPr>
              <p:cNvSpPr txBox="1"/>
              <p:nvPr/>
            </p:nvSpPr>
            <p:spPr>
              <a:xfrm>
                <a:off x="2286000" y="3103420"/>
                <a:ext cx="4572000" cy="6560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𝑐𝑜𝑠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b>
                                  <m:r>
                                    <a:rPr lang="en-GB" i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p>
                          </m:sSup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GB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b>
                                  <m:r>
                                    <a:rPr lang="en-GB" i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p>
                          </m:sSup>
                        </m:num>
                        <m:den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C40E096-4AE8-D31D-636F-BBB49854C5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3103420"/>
                <a:ext cx="4572000" cy="65607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1D188CB-845A-B4B8-B67B-E68E5EDFD8C0}"/>
                  </a:ext>
                </a:extLst>
              </p:cNvPr>
              <p:cNvSpPr txBox="1"/>
              <p:nvPr/>
            </p:nvSpPr>
            <p:spPr>
              <a:xfrm>
                <a:off x="2286000" y="4325396"/>
                <a:ext cx="4572000" cy="70641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𝑠𝑖𝑛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b>
                                  <m:r>
                                    <a:rPr lang="en-GB" i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p>
                          </m:sSup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GB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b>
                                  <m:r>
                                    <a:rPr lang="en-GB" i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p>
                          </m:sSup>
                        </m:num>
                        <m:den>
                          <m:r>
                            <a:rPr lang="en-GB" i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𝑗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1D188CB-845A-B4B8-B67B-E68E5EDFD8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4325396"/>
                <a:ext cx="4572000" cy="70641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17D5C352-1E56-B8C1-2B32-BB3098C1692B}"/>
              </a:ext>
            </a:extLst>
          </p:cNvPr>
          <p:cNvSpPr/>
          <p:nvPr/>
        </p:nvSpPr>
        <p:spPr bwMode="auto">
          <a:xfrm>
            <a:off x="3109536" y="2069950"/>
            <a:ext cx="3046640" cy="648072"/>
          </a:xfrm>
          <a:prstGeom prst="rect">
            <a:avLst/>
          </a:prstGeom>
          <a:noFill/>
          <a:ln w="57150" cap="flat" cmpd="sng" algn="ctr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1" u="sng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5937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683568" y="692696"/>
            <a:ext cx="51251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8. </a:t>
            </a:r>
            <a:r>
              <a:rPr lang="en-GB" sz="24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General basic operations on signals</a:t>
            </a:r>
            <a:endParaRPr lang="ar-SA" sz="2400" b="1" u="sng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080E1B3-F779-93A0-459C-3157F55C0288}"/>
                  </a:ext>
                </a:extLst>
              </p:cNvPr>
              <p:cNvSpPr txBox="1"/>
              <p:nvPr/>
            </p:nvSpPr>
            <p:spPr>
              <a:xfrm>
                <a:off x="1403648" y="2564904"/>
                <a:ext cx="6048672" cy="147732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endParaRPr lang="en-GB" dirty="0"/>
              </a:p>
              <a:p>
                <a:pPr>
                  <a:buFont typeface="+mj-lt"/>
                  <a:buAutoNum type="arabicPeriod"/>
                </a:pPr>
                <a:r>
                  <a:rPr lang="en-GB" b="1" dirty="0"/>
                  <a:t> Amplitude Scaling</a:t>
                </a:r>
              </a:p>
              <a:p>
                <a:endParaRPr lang="en-GB" b="1" dirty="0"/>
              </a:p>
              <a:p>
                <a:endParaRPr lang="en-GB" dirty="0"/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ar-SA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ar-SA" i="1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ar-SA" i="0"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ar-SA" i="1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ar-SA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080E1B3-F779-93A0-459C-3157F55C02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3648" y="2564904"/>
                <a:ext cx="6048672" cy="1477328"/>
              </a:xfrm>
              <a:prstGeom prst="rect">
                <a:avLst/>
              </a:prstGeom>
              <a:blipFill>
                <a:blip r:embed="rId2"/>
                <a:stretch>
                  <a:fillRect l="-806" b="-12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2D40793C-1B84-8C91-24D9-16DE3F203896}"/>
              </a:ext>
            </a:extLst>
          </p:cNvPr>
          <p:cNvSpPr txBox="1"/>
          <p:nvPr/>
        </p:nvSpPr>
        <p:spPr>
          <a:xfrm>
            <a:off x="683568" y="1875239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dirty="0"/>
              <a:t>The </a:t>
            </a:r>
            <a:r>
              <a:rPr lang="en-GB" b="1" dirty="0"/>
              <a:t>most common operations</a:t>
            </a:r>
            <a:r>
              <a:rPr lang="en-GB" dirty="0"/>
              <a:t> are:</a:t>
            </a: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55402FC0-C092-46A2-2924-63FDEA3026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1680" y="4392501"/>
            <a:ext cx="6876256" cy="1124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dirty="0"/>
              <a:t>Multiplies the signal by a constant a.</a:t>
            </a:r>
          </a:p>
          <a:p>
            <a:pPr marL="285750" marR="0" lvl="0" indent="-28575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dirty="0"/>
              <a:t>Changes height, not width.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5AF07B9-48BF-67EB-0663-106DD0877D49}"/>
              </a:ext>
            </a:extLst>
          </p:cNvPr>
          <p:cNvSpPr/>
          <p:nvPr/>
        </p:nvSpPr>
        <p:spPr bwMode="auto">
          <a:xfrm>
            <a:off x="3203848" y="3573016"/>
            <a:ext cx="2448272" cy="648072"/>
          </a:xfrm>
          <a:prstGeom prst="rect">
            <a:avLst/>
          </a:prstGeom>
          <a:noFill/>
          <a:ln w="57150" cap="flat" cmpd="sng" algn="ctr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1" u="sng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9996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9F685C7-0717-EACE-F510-B34A5380EAB6}"/>
                  </a:ext>
                </a:extLst>
              </p:cNvPr>
              <p:cNvSpPr txBox="1"/>
              <p:nvPr/>
            </p:nvSpPr>
            <p:spPr>
              <a:xfrm>
                <a:off x="1115616" y="764704"/>
                <a:ext cx="7128792" cy="147732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en-GB" b="1" dirty="0"/>
                  <a:t>2. Time Shifting</a:t>
                </a:r>
              </a:p>
              <a:p>
                <a:pPr>
                  <a:buNone/>
                </a:pPr>
                <a:endParaRPr lang="en-GB" dirty="0"/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ar-SA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ar-SA" i="1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ar-SA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ar-SA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ar-SA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ar-SA" i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GB" dirty="0"/>
              </a:p>
              <a:p>
                <a:pPr>
                  <a:buNone/>
                </a:pPr>
                <a:endParaRPr lang="ar-SA" dirty="0"/>
              </a:p>
              <a:p>
                <a:pPr marL="285750" indent="-285750">
                  <a:buFont typeface="Wingdings" panose="05000000000000000000" pitchFamily="2" charset="2"/>
                  <a:buChar char="v"/>
                </a:pPr>
                <a:r>
                  <a:rPr lang="en-GB" dirty="0"/>
                  <a:t>Moves the signal </a:t>
                </a:r>
                <a:r>
                  <a:rPr lang="en-GB" b="1" dirty="0"/>
                  <a:t>right</a:t>
                </a:r>
                <a:r>
                  <a:rPr lang="en-GB" dirty="0"/>
                  <a:t> by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ar-SA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ar-SA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ar-SA" i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GB" dirty="0"/>
                  <a:t> if positive, </a:t>
                </a:r>
                <a:r>
                  <a:rPr lang="en-GB" b="1" dirty="0"/>
                  <a:t>left</a:t>
                </a:r>
                <a:r>
                  <a:rPr lang="en-GB" dirty="0"/>
                  <a:t> if negative.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9F685C7-0717-EACE-F510-B34A5380EA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764704"/>
                <a:ext cx="7128792" cy="1477328"/>
              </a:xfrm>
              <a:prstGeom prst="rect">
                <a:avLst/>
              </a:prstGeom>
              <a:blipFill>
                <a:blip r:embed="rId2"/>
                <a:stretch>
                  <a:fillRect l="-684" t="-2058" b="-5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0FDE56E1-5A5B-2726-50D0-524F9565C6A8}"/>
              </a:ext>
            </a:extLst>
          </p:cNvPr>
          <p:cNvSpPr/>
          <p:nvPr/>
        </p:nvSpPr>
        <p:spPr bwMode="auto">
          <a:xfrm>
            <a:off x="3455876" y="1179332"/>
            <a:ext cx="2448272" cy="648072"/>
          </a:xfrm>
          <a:prstGeom prst="rect">
            <a:avLst/>
          </a:prstGeom>
          <a:noFill/>
          <a:ln w="57150" cap="flat" cmpd="sng" algn="ctr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1" u="sng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9349931-B13F-DA6B-5EDA-583997821265}"/>
                  </a:ext>
                </a:extLst>
              </p:cNvPr>
              <p:cNvSpPr txBox="1"/>
              <p:nvPr/>
            </p:nvSpPr>
            <p:spPr>
              <a:xfrm>
                <a:off x="1115616" y="3407734"/>
                <a:ext cx="7128792" cy="20313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en-GB" b="1" dirty="0"/>
                  <a:t>3. Time Scaling</a:t>
                </a:r>
              </a:p>
              <a:p>
                <a:pPr>
                  <a:buNone/>
                </a:pPr>
                <a:endParaRPr lang="en-GB" dirty="0"/>
              </a:p>
              <a:p>
                <a:pPr>
                  <a:buNone/>
                </a:pPr>
                <a:endParaRPr lang="en-GB" dirty="0"/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ar-SA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ar-SA" i="1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𝑎𝑡</m:t>
                          </m:r>
                        </m:e>
                      </m:d>
                    </m:oMath>
                  </m:oMathPara>
                </a14:m>
                <a:endParaRPr lang="en-GB" dirty="0"/>
              </a:p>
              <a:p>
                <a:pPr>
                  <a:buNone/>
                </a:pPr>
                <a:endParaRPr lang="en-GB" dirty="0"/>
              </a:p>
              <a:p>
                <a:pPr>
                  <a:buNone/>
                </a:pPr>
                <a:endParaRPr lang="ar-SA" dirty="0"/>
              </a:p>
              <a:p>
                <a:pPr marL="285750" indent="-285750">
                  <a:buFont typeface="Wingdings" panose="05000000000000000000" pitchFamily="2" charset="2"/>
                  <a:buChar char="v"/>
                </a:pPr>
                <a:r>
                  <a:rPr lang="en-GB" dirty="0"/>
                  <a:t>Compresses the signal in time if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i="0">
                        <a:latin typeface="Cambria Math" panose="02040503050406030204" pitchFamily="18" charset="0"/>
                      </a:rPr>
                      <m:t>&gt;</m:t>
                    </m:r>
                    <m:r>
                      <a:rPr lang="en-GB" i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GB" dirty="0"/>
                  <a:t>, stretches if </a:t>
                </a:r>
                <a14:m>
                  <m:oMath xmlns:m="http://schemas.openxmlformats.org/officeDocument/2006/math">
                    <m:r>
                      <a:rPr lang="en-GB">
                        <a:latin typeface="Cambria Math" panose="02040503050406030204" pitchFamily="18" charset="0"/>
                      </a:rPr>
                      <m:t>0</m:t>
                    </m:r>
                    <m:r>
                      <a:rPr lang="en-GB" i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i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GB" i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GB" dirty="0"/>
                  <a:t>.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9349931-B13F-DA6B-5EDA-5839978212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3407734"/>
                <a:ext cx="7128792" cy="2031325"/>
              </a:xfrm>
              <a:prstGeom prst="rect">
                <a:avLst/>
              </a:prstGeom>
              <a:blipFill>
                <a:blip r:embed="rId3"/>
                <a:stretch>
                  <a:fillRect l="-684" t="-1502" b="-42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E63D394F-A8F3-86A4-02A1-D932C8C45DD3}"/>
              </a:ext>
            </a:extLst>
          </p:cNvPr>
          <p:cNvSpPr/>
          <p:nvPr/>
        </p:nvSpPr>
        <p:spPr bwMode="auto">
          <a:xfrm>
            <a:off x="3459344" y="4099360"/>
            <a:ext cx="2448272" cy="648072"/>
          </a:xfrm>
          <a:prstGeom prst="rect">
            <a:avLst/>
          </a:prstGeom>
          <a:noFill/>
          <a:ln w="57150" cap="flat" cmpd="sng" algn="ctr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1" u="sng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2838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3E421CE-B6C7-CD56-81F8-108599202889}"/>
                  </a:ext>
                </a:extLst>
              </p:cNvPr>
              <p:cNvSpPr txBox="1"/>
              <p:nvPr/>
            </p:nvSpPr>
            <p:spPr>
              <a:xfrm>
                <a:off x="1115616" y="836712"/>
                <a:ext cx="7416824" cy="147732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en-GB" b="1" dirty="0"/>
                  <a:t>3. Time Reversal</a:t>
                </a:r>
              </a:p>
              <a:p>
                <a:pPr>
                  <a:buNone/>
                </a:pPr>
                <a:endParaRPr lang="en-GB" dirty="0"/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ar-SA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ar-SA" i="1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n-GB" dirty="0"/>
              </a:p>
              <a:p>
                <a:pPr>
                  <a:buNone/>
                </a:pPr>
                <a:endParaRPr lang="ar-SA" dirty="0"/>
              </a:p>
              <a:p>
                <a:pPr marL="285750" indent="-285750">
                  <a:buFont typeface="Wingdings" panose="05000000000000000000" pitchFamily="2" charset="2"/>
                  <a:buChar char="v"/>
                </a:pPr>
                <a:r>
                  <a:rPr lang="en-GB" dirty="0"/>
                  <a:t>Flips the signal around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i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GB" dirty="0"/>
                  <a:t>.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3E421CE-B6C7-CD56-81F8-1085992028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836712"/>
                <a:ext cx="7416824" cy="1477328"/>
              </a:xfrm>
              <a:prstGeom prst="rect">
                <a:avLst/>
              </a:prstGeom>
              <a:blipFill>
                <a:blip r:embed="rId2"/>
                <a:stretch>
                  <a:fillRect l="-657" t="-2058" b="-5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4103C458-2422-DE6C-E110-03B4E840B3FF}"/>
              </a:ext>
            </a:extLst>
          </p:cNvPr>
          <p:cNvSpPr/>
          <p:nvPr/>
        </p:nvSpPr>
        <p:spPr bwMode="auto">
          <a:xfrm>
            <a:off x="3635896" y="1251340"/>
            <a:ext cx="2448272" cy="648072"/>
          </a:xfrm>
          <a:prstGeom prst="rect">
            <a:avLst/>
          </a:prstGeom>
          <a:noFill/>
          <a:ln w="57150" cap="flat" cmpd="sng" algn="ctr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1" u="sng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F5BCF0F-5846-E023-6CA3-BE9705E85B0E}"/>
                  </a:ext>
                </a:extLst>
              </p:cNvPr>
              <p:cNvSpPr txBox="1"/>
              <p:nvPr/>
            </p:nvSpPr>
            <p:spPr>
              <a:xfrm>
                <a:off x="1115616" y="3140968"/>
                <a:ext cx="7776864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en-GB" b="1" dirty="0"/>
                  <a:t>4. Addition/Subtraction</a:t>
                </a:r>
              </a:p>
              <a:p>
                <a:pPr>
                  <a:buNone/>
                </a:pPr>
                <a:endParaRPr lang="en-GB" dirty="0"/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ar-SA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ar-SA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ar-SA" i="0">
                          <a:latin typeface="Cambria Math" panose="02040503050406030204" pitchFamily="18" charset="0"/>
                        </a:rPr>
                        <m:t>±</m:t>
                      </m:r>
                      <m:sSub>
                        <m:sSub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ar-SA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ar-SA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F5BCF0F-5846-E023-6CA3-BE9705E85B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3140968"/>
                <a:ext cx="7776864" cy="923330"/>
              </a:xfrm>
              <a:prstGeom prst="rect">
                <a:avLst/>
              </a:prstGeom>
              <a:blipFill>
                <a:blip r:embed="rId3"/>
                <a:stretch>
                  <a:fillRect l="-627" t="-3289" b="-263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6724BC2D-E314-E642-4970-A457E11E3978}"/>
              </a:ext>
            </a:extLst>
          </p:cNvPr>
          <p:cNvSpPr/>
          <p:nvPr/>
        </p:nvSpPr>
        <p:spPr bwMode="auto">
          <a:xfrm>
            <a:off x="3707904" y="3618371"/>
            <a:ext cx="2448272" cy="648072"/>
          </a:xfrm>
          <a:prstGeom prst="rect">
            <a:avLst/>
          </a:prstGeom>
          <a:noFill/>
          <a:ln w="57150" cap="flat" cmpd="sng" algn="ctr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1" u="sng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6B6300-F458-631C-2F5A-A96819C0F9F3}"/>
              </a:ext>
            </a:extLst>
          </p:cNvPr>
          <p:cNvSpPr txBox="1"/>
          <p:nvPr/>
        </p:nvSpPr>
        <p:spPr>
          <a:xfrm>
            <a:off x="1185299" y="472514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Combines signals pointwise.</a:t>
            </a:r>
          </a:p>
        </p:txBody>
      </p:sp>
    </p:spTree>
    <p:extLst>
      <p:ext uri="{BB962C8B-B14F-4D97-AF65-F5344CB8AC3E}">
        <p14:creationId xmlns:p14="http://schemas.microsoft.com/office/powerpoint/2010/main" val="41791298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A48565F-C8FA-3EAE-EC58-4798F7345CCF}"/>
                  </a:ext>
                </a:extLst>
              </p:cNvPr>
              <p:cNvSpPr txBox="1"/>
              <p:nvPr/>
            </p:nvSpPr>
            <p:spPr>
              <a:xfrm>
                <a:off x="971600" y="836712"/>
                <a:ext cx="7704856" cy="17885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en-GB" b="1" dirty="0"/>
                  <a:t>5. Differentiation / Integration</a:t>
                </a:r>
              </a:p>
              <a:p>
                <a:pPr>
                  <a:buNone/>
                </a:pPr>
                <a:endParaRPr lang="en-GB" dirty="0"/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ar-SA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ar-SA" i="1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ar-SA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GB" b="0" i="1">
                          <a:latin typeface="Cambria Math" panose="02040503050406030204" pitchFamily="18" charset="0"/>
                        </a:rPr>
                        <m:t>or</m:t>
                      </m:r>
                      <m:r>
                        <a:rPr lang="en-GB" b="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ar-SA" b="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b="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ar-SA" b="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grow m:val="on"/>
                          <m:subHide m:val="on"/>
                          <m:supHide m:val="on"/>
                          <m:ctrlPr>
                            <a:rPr lang="ar-SA" b="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ar-SA" b="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nary>
                      <m:d>
                        <m:dPr>
                          <m:ctrlPr>
                            <a:rPr lang="ar-SA" b="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b="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ar-SA" b="0" i="1">
                          <a:latin typeface="Cambria Math" panose="02040503050406030204" pitchFamily="18" charset="0"/>
                        </a:rPr>
                        <m:t>𝑑𝑡</m:t>
                      </m:r>
                    </m:oMath>
                  </m:oMathPara>
                </a14:m>
                <a:endParaRPr lang="en-GB" b="0" dirty="0"/>
              </a:p>
              <a:p>
                <a:pPr>
                  <a:buNone/>
                </a:pPr>
                <a:endParaRPr lang="ar-SA" b="0" dirty="0"/>
              </a:p>
              <a:p>
                <a:pPr marL="285750" indent="-285750">
                  <a:buFont typeface="Wingdings" panose="05000000000000000000" pitchFamily="2" charset="2"/>
                  <a:buChar char="v"/>
                </a:pPr>
                <a:r>
                  <a:rPr lang="en-GB" dirty="0"/>
                  <a:t>Changes the shape according to slope or area under the curve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A48565F-C8FA-3EAE-EC58-4798F7345C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836712"/>
                <a:ext cx="7704856" cy="1788567"/>
              </a:xfrm>
              <a:prstGeom prst="rect">
                <a:avLst/>
              </a:prstGeom>
              <a:blipFill>
                <a:blip r:embed="rId2"/>
                <a:stretch>
                  <a:fillRect l="-633" t="-1701" b="-44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D0F369B5-9C0E-3624-3D4D-391D943077EB}"/>
              </a:ext>
            </a:extLst>
          </p:cNvPr>
          <p:cNvSpPr/>
          <p:nvPr/>
        </p:nvSpPr>
        <p:spPr bwMode="auto">
          <a:xfrm>
            <a:off x="2987824" y="1406959"/>
            <a:ext cx="3672408" cy="648072"/>
          </a:xfrm>
          <a:prstGeom prst="rect">
            <a:avLst/>
          </a:prstGeom>
          <a:noFill/>
          <a:ln w="57150" cap="flat" cmpd="sng" algn="ctr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1" u="sng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CB9ED40-3E99-A46E-E255-FCA399D77143}"/>
                  </a:ext>
                </a:extLst>
              </p:cNvPr>
              <p:cNvSpPr txBox="1"/>
              <p:nvPr/>
            </p:nvSpPr>
            <p:spPr>
              <a:xfrm>
                <a:off x="979392" y="3717032"/>
                <a:ext cx="7913087" cy="147732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en-GB" b="1" dirty="0"/>
                  <a:t>6. Multiplication</a:t>
                </a:r>
              </a:p>
              <a:p>
                <a:pPr>
                  <a:buNone/>
                </a:pPr>
                <a:endParaRPr lang="en-GB" dirty="0"/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ar-SA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ar-SA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ar-SA" i="0">
                          <a:latin typeface="Cambria Math" panose="02040503050406030204" pitchFamily="18" charset="0"/>
                        </a:rPr>
                        <m:t>⋅</m:t>
                      </m:r>
                      <m:sSub>
                        <m:sSub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ar-SA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en-GB" dirty="0"/>
              </a:p>
              <a:p>
                <a:pPr>
                  <a:buNone/>
                </a:pPr>
                <a:endParaRPr lang="ar-SA" dirty="0"/>
              </a:p>
              <a:p>
                <a:pPr marL="285750" indent="-285750">
                  <a:buFont typeface="Wingdings" panose="05000000000000000000" pitchFamily="2" charset="2"/>
                  <a:buChar char="v"/>
                </a:pPr>
                <a:r>
                  <a:rPr lang="en-GB" dirty="0"/>
                  <a:t>Can act as a gate (like windowing a signal).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CB9ED40-3E99-A46E-E255-FCA399D771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9392" y="3717032"/>
                <a:ext cx="7913087" cy="1477328"/>
              </a:xfrm>
              <a:prstGeom prst="rect">
                <a:avLst/>
              </a:prstGeom>
              <a:blipFill>
                <a:blip r:embed="rId3"/>
                <a:stretch>
                  <a:fillRect l="-693" t="-2479" b="-61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28AD6F4F-EEAF-A7BA-1D2C-7B2BA5A90B74}"/>
              </a:ext>
            </a:extLst>
          </p:cNvPr>
          <p:cNvSpPr/>
          <p:nvPr/>
        </p:nvSpPr>
        <p:spPr bwMode="auto">
          <a:xfrm>
            <a:off x="3099731" y="4131660"/>
            <a:ext cx="3672408" cy="648072"/>
          </a:xfrm>
          <a:prstGeom prst="rect">
            <a:avLst/>
          </a:prstGeom>
          <a:noFill/>
          <a:ln w="57150" cap="flat" cmpd="sng" algn="ctr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1" u="sng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9313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079328-2B4A-25F6-0D5C-7B7D5424F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>
            <a:extLst>
              <a:ext uri="{FF2B5EF4-FFF2-40B4-BE49-F238E27FC236}">
                <a16:creationId xmlns:a16="http://schemas.microsoft.com/office/drawing/2014/main" id="{9596C777-628C-B578-9108-3EB084D02C85}"/>
              </a:ext>
            </a:extLst>
          </p:cNvPr>
          <p:cNvSpPr/>
          <p:nvPr/>
        </p:nvSpPr>
        <p:spPr>
          <a:xfrm>
            <a:off x="683568" y="692696"/>
            <a:ext cx="1346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Example</a:t>
            </a:r>
            <a:endParaRPr lang="ar-SA" sz="2400" b="1" u="sng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84F26AFD-D45D-AD15-F8A0-EE00F0D36C22}"/>
              </a:ext>
            </a:extLst>
          </p:cNvPr>
          <p:cNvSpPr txBox="1"/>
          <p:nvPr/>
        </p:nvSpPr>
        <p:spPr>
          <a:xfrm>
            <a:off x="899592" y="1700808"/>
            <a:ext cx="705678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B050"/>
                </a:solidFill>
              </a:rPr>
              <a:t> x(t)+y(t)</a:t>
            </a:r>
            <a:endParaRPr lang="ar-SA" b="1" dirty="0">
              <a:solidFill>
                <a:srgbClr val="00B050"/>
              </a:solidFill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648FBE69-2807-596A-46D5-CC550B56F335}"/>
              </a:ext>
            </a:extLst>
          </p:cNvPr>
          <p:cNvSpPr txBox="1"/>
          <p:nvPr/>
        </p:nvSpPr>
        <p:spPr>
          <a:xfrm>
            <a:off x="1259632" y="2284415"/>
            <a:ext cx="122413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Example:</a:t>
            </a:r>
            <a:endParaRPr lang="ar-SA" dirty="0"/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6E0F32F3-5A60-27C1-FC46-58FD55004C39}"/>
              </a:ext>
            </a:extLst>
          </p:cNvPr>
          <p:cNvSpPr txBox="1"/>
          <p:nvPr/>
        </p:nvSpPr>
        <p:spPr>
          <a:xfrm>
            <a:off x="1403648" y="2996952"/>
            <a:ext cx="633670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X1(t)=2.rect (t)+4.rect (t)</a:t>
            </a:r>
            <a:endParaRPr lang="ar-SA" dirty="0"/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4E3AD7D8-E496-0430-F5D9-FBAC25963783}"/>
              </a:ext>
            </a:extLst>
          </p:cNvPr>
          <p:cNvSpPr/>
          <p:nvPr/>
        </p:nvSpPr>
        <p:spPr>
          <a:xfrm>
            <a:off x="2543726" y="316826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6</a:t>
            </a:r>
            <a:endParaRPr lang="ar-SA" dirty="0"/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23214BA8-82BE-7A11-EEF2-0C846556D1EF}"/>
              </a:ext>
            </a:extLst>
          </p:cNvPr>
          <p:cNvSpPr/>
          <p:nvPr/>
        </p:nvSpPr>
        <p:spPr>
          <a:xfrm>
            <a:off x="3497246" y="316826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4</a:t>
            </a:r>
            <a:endParaRPr lang="ar-SA" dirty="0"/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16B5DD5F-3B31-4607-77E4-8F7E34405C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9850" y="4077072"/>
            <a:ext cx="3924300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2690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827584" y="908720"/>
            <a:ext cx="705678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B050"/>
                </a:solidFill>
              </a:rPr>
              <a:t> x(t).y(t)</a:t>
            </a:r>
            <a:endParaRPr lang="ar-SA" b="1" dirty="0">
              <a:solidFill>
                <a:srgbClr val="00B050"/>
              </a:solidFill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1259632" y="1706677"/>
            <a:ext cx="122413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Example:</a:t>
            </a:r>
            <a:endParaRPr lang="ar-SA" dirty="0"/>
          </a:p>
        </p:txBody>
      </p:sp>
      <p:sp>
        <p:nvSpPr>
          <p:cNvPr id="5" name="مربع نص 4"/>
          <p:cNvSpPr txBox="1"/>
          <p:nvPr/>
        </p:nvSpPr>
        <p:spPr>
          <a:xfrm>
            <a:off x="1403648" y="2419214"/>
            <a:ext cx="633670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X1(t)=2rect (t). 4rect (t)</a:t>
            </a:r>
            <a:endParaRPr lang="ar-SA" dirty="0"/>
          </a:p>
        </p:txBody>
      </p:sp>
      <p:sp>
        <p:nvSpPr>
          <p:cNvPr id="6" name="مستطيل 5"/>
          <p:cNvSpPr/>
          <p:nvPr/>
        </p:nvSpPr>
        <p:spPr>
          <a:xfrm>
            <a:off x="2483768" y="2699628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6</a:t>
            </a:r>
            <a:endParaRPr lang="ar-SA" dirty="0"/>
          </a:p>
        </p:txBody>
      </p:sp>
      <p:sp>
        <p:nvSpPr>
          <p:cNvPr id="7" name="مستطيل 6"/>
          <p:cNvSpPr/>
          <p:nvPr/>
        </p:nvSpPr>
        <p:spPr>
          <a:xfrm>
            <a:off x="3437288" y="2699628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4</a:t>
            </a:r>
            <a:endParaRPr lang="ar-SA" dirty="0"/>
          </a:p>
        </p:txBody>
      </p:sp>
      <p:pic>
        <p:nvPicPr>
          <p:cNvPr id="9" name="صورة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3809" y="3509032"/>
            <a:ext cx="4057650" cy="306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9740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>
            <a:extLst>
              <a:ext uri="{FF2B5EF4-FFF2-40B4-BE49-F238E27FC236}">
                <a16:creationId xmlns:a16="http://schemas.microsoft.com/office/drawing/2014/main" id="{B0C8FDB3-0ADC-AF40-D378-041D838784E8}"/>
              </a:ext>
            </a:extLst>
          </p:cNvPr>
          <p:cNvSpPr/>
          <p:nvPr/>
        </p:nvSpPr>
        <p:spPr>
          <a:xfrm>
            <a:off x="683568" y="692696"/>
            <a:ext cx="27535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9. </a:t>
            </a:r>
            <a:r>
              <a:rPr lang="en-GB" sz="24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What is a System</a:t>
            </a:r>
            <a:endParaRPr lang="ar-SA" sz="2400" b="1" u="sng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4BF246-2B32-9161-13B4-29987681283B}"/>
              </a:ext>
            </a:extLst>
          </p:cNvPr>
          <p:cNvSpPr txBox="1"/>
          <p:nvPr/>
        </p:nvSpPr>
        <p:spPr>
          <a:xfrm>
            <a:off x="683568" y="1772816"/>
            <a:ext cx="82809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endParaRPr lang="en-GB" b="1" dirty="0"/>
          </a:p>
          <a:p>
            <a:pPr algn="just">
              <a:buNone/>
            </a:pPr>
            <a:endParaRPr lang="en-GB" b="1" dirty="0"/>
          </a:p>
          <a:p>
            <a:pPr algn="just">
              <a:buNone/>
            </a:pPr>
            <a:r>
              <a:rPr lang="en-GB" dirty="0"/>
              <a:t>A </a:t>
            </a:r>
            <a:r>
              <a:rPr lang="en-GB" b="1" dirty="0"/>
              <a:t>system</a:t>
            </a:r>
            <a:r>
              <a:rPr lang="en-GB" dirty="0"/>
              <a:t> is an entity or device that </a:t>
            </a:r>
            <a:r>
              <a:rPr lang="en-GB" b="1" dirty="0"/>
              <a:t>accepts one or more input signals, processes them, and produces one or more output signals</a:t>
            </a:r>
            <a:r>
              <a:rPr lang="en-GB" dirty="0"/>
              <a:t>.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113FC823-4C09-BBF1-5243-EEC68BC41F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5616" y="4327936"/>
            <a:ext cx="784887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lang="en-US" altLang="en-US" dirty="0"/>
              <a:t>Inputs → Processing → Outputs</a:t>
            </a:r>
          </a:p>
          <a:p>
            <a:pPr marR="0" lvl="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en-US" dirty="0"/>
          </a:p>
          <a:p>
            <a:pPr marR="0" lvl="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en-US" dirty="0"/>
          </a:p>
          <a:p>
            <a:pPr marL="285750" marR="0" lvl="0" indent="-28575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lang="en-US" altLang="en-US" dirty="0"/>
              <a:t>Systems can be physical, like electrical circuits, or mathematical, like algorithms.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849F63-5A59-D0C1-C615-5961C11CDE22}"/>
              </a:ext>
            </a:extLst>
          </p:cNvPr>
          <p:cNvSpPr txBox="1"/>
          <p:nvPr/>
        </p:nvSpPr>
        <p:spPr>
          <a:xfrm>
            <a:off x="683568" y="167641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1️⃣ </a:t>
            </a:r>
            <a:r>
              <a:rPr lang="en-GB" b="1" dirty="0"/>
              <a:t>Definition of a System</a:t>
            </a:r>
          </a:p>
        </p:txBody>
      </p:sp>
      <p:pic>
        <p:nvPicPr>
          <p:cNvPr id="10" name="صورة 2">
            <a:extLst>
              <a:ext uri="{FF2B5EF4-FFF2-40B4-BE49-F238E27FC236}">
                <a16:creationId xmlns:a16="http://schemas.microsoft.com/office/drawing/2014/main" id="{74E9AFA6-69E5-6B1F-382F-8AB53E6DD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27679" t="50425" r="28571" b="24363"/>
          <a:stretch>
            <a:fillRect/>
          </a:stretch>
        </p:blipFill>
        <p:spPr>
          <a:xfrm>
            <a:off x="2807804" y="3163405"/>
            <a:ext cx="3528392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7573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F507FBD-5E9E-098A-2DC8-5585A8DFAD59}"/>
                  </a:ext>
                </a:extLst>
              </p:cNvPr>
              <p:cNvSpPr txBox="1"/>
              <p:nvPr/>
            </p:nvSpPr>
            <p:spPr>
              <a:xfrm>
                <a:off x="872587" y="836712"/>
                <a:ext cx="8280920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en-GB" dirty="0"/>
                  <a:t>Mathematically:</a:t>
                </a:r>
              </a:p>
              <a:p>
                <a:pPr>
                  <a:buNone/>
                </a:pPr>
                <a:endParaRPr lang="en-GB" dirty="0"/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ar-SA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ar-SA" i="1">
                          <a:latin typeface="Cambria Math" panose="02040503050406030204" pitchFamily="18" charset="0"/>
                        </a:rPr>
                        <m:t>𝑇</m:t>
                      </m:r>
                      <m:d>
                        <m:dPr>
                          <m:begChr m:val="{"/>
                          <m:endChr m:val="}"/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𝑥</m:t>
                          </m:r>
                          <m:d>
                            <m:dPr>
                              <m:ctrlPr>
                                <a:rPr lang="ar-SA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ar-SA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ar-SA" dirty="0"/>
              </a:p>
              <a:p>
                <a:pPr>
                  <a:buNone/>
                </a:pPr>
                <a:r>
                  <a:rPr lang="en-GB" dirty="0"/>
                  <a:t>Where: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F507FBD-5E9E-098A-2DC8-5585A8DFAD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587" y="836712"/>
                <a:ext cx="8280920" cy="1200329"/>
              </a:xfrm>
              <a:prstGeom prst="rect">
                <a:avLst/>
              </a:prstGeom>
              <a:blipFill>
                <a:blip r:embed="rId2"/>
                <a:stretch>
                  <a:fillRect l="-589" t="-2030" b="-76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6B839DE0-3063-B9A4-4388-54EBFB3A9C1D}"/>
              </a:ext>
            </a:extLst>
          </p:cNvPr>
          <p:cNvSpPr/>
          <p:nvPr/>
        </p:nvSpPr>
        <p:spPr bwMode="auto">
          <a:xfrm>
            <a:off x="2987824" y="1268760"/>
            <a:ext cx="3672408" cy="648072"/>
          </a:xfrm>
          <a:prstGeom prst="rect">
            <a:avLst/>
          </a:prstGeom>
          <a:noFill/>
          <a:ln w="57150" cap="flat" cmpd="sng" algn="ctr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1" u="sng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Times New Roman" pitchFamily="18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11FC5207-E851-13CA-D270-99D960709E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7601" y="2481412"/>
            <a:ext cx="7524328" cy="1295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x(t) = input signal (could be voltage, sound, etc.)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y(t) = output signal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T{⋅} = system operator (the rule that transforms input to output)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2AA70A9-D45B-2397-75CD-2E2A71E7DD6E}"/>
                  </a:ext>
                </a:extLst>
              </p:cNvPr>
              <p:cNvSpPr txBox="1"/>
              <p:nvPr/>
            </p:nvSpPr>
            <p:spPr>
              <a:xfrm>
                <a:off x="891926" y="4365104"/>
                <a:ext cx="7928546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dirty="0"/>
                  <a:t>In discrete time, we write </a:t>
                </a:r>
              </a:p>
              <a:p>
                <a:endParaRPr lang="en-GB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latin typeface="Cambria Math" panose="02040503050406030204" pitchFamily="18" charset="0"/>
                        </a:rPr>
                        <m:t>𝑦</m:t>
                      </m:r>
                      <m:d>
                        <m:dPr>
                          <m:begChr m:val="["/>
                          <m:endChr m:val="]"/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</m:d>
                      <m:r>
                        <a:rPr lang="ar-SA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ar-SA" i="1">
                          <a:latin typeface="Cambria Math" panose="02040503050406030204" pitchFamily="18" charset="0"/>
                        </a:rPr>
                        <m:t>𝑇</m:t>
                      </m:r>
                      <m:d>
                        <m:dPr>
                          <m:begChr m:val="{"/>
                          <m:endChr m:val="}"/>
                          <m:ctrlPr>
                            <a:rPr lang="ar-SA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ar-SA" i="1">
                              <a:latin typeface="Cambria Math" panose="02040503050406030204" pitchFamily="18" charset="0"/>
                            </a:rPr>
                            <m:t>𝑥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ar-SA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ar-SA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2AA70A9-D45B-2397-75CD-2E2A71E7DD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1926" y="4365104"/>
                <a:ext cx="7928546" cy="923330"/>
              </a:xfrm>
              <a:prstGeom prst="rect">
                <a:avLst/>
              </a:prstGeom>
              <a:blipFill>
                <a:blip r:embed="rId3"/>
                <a:stretch>
                  <a:fillRect l="-615" t="-2632" b="-19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>
            <a:extLst>
              <a:ext uri="{FF2B5EF4-FFF2-40B4-BE49-F238E27FC236}">
                <a16:creationId xmlns:a16="http://schemas.microsoft.com/office/drawing/2014/main" id="{7B7C0EAA-7EDE-57A8-8CA1-AE7C27FD5EA1}"/>
              </a:ext>
            </a:extLst>
          </p:cNvPr>
          <p:cNvSpPr/>
          <p:nvPr/>
        </p:nvSpPr>
        <p:spPr bwMode="auto">
          <a:xfrm>
            <a:off x="3176843" y="4826769"/>
            <a:ext cx="3672408" cy="648072"/>
          </a:xfrm>
          <a:prstGeom prst="rect">
            <a:avLst/>
          </a:prstGeom>
          <a:noFill/>
          <a:ln w="57150" cap="flat" cmpd="sng" algn="ctr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1" u="sng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8902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35BF69E-D6E2-B392-AEA5-364F0565B7F6}"/>
              </a:ext>
            </a:extLst>
          </p:cNvPr>
          <p:cNvSpPr txBox="1"/>
          <p:nvPr/>
        </p:nvSpPr>
        <p:spPr>
          <a:xfrm>
            <a:off x="899592" y="98072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2️⃣ Types of Systems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3A8464-D246-43FD-E69F-856AE7D8C370}"/>
              </a:ext>
            </a:extLst>
          </p:cNvPr>
          <p:cNvSpPr txBox="1"/>
          <p:nvPr/>
        </p:nvSpPr>
        <p:spPr>
          <a:xfrm>
            <a:off x="1259632" y="183553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a) Continuous-time vs Discrete-time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2E13671B-1649-3FC9-225A-D473078E61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5656" y="2655490"/>
            <a:ext cx="7488832" cy="307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Continuous-time system: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 Input and output signals vary continuously with time. 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Example: Analog amplifier, analog filter.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endParaRPr lang="en-US" altLang="en-US" dirty="0">
              <a:latin typeface="Book Antiqua (Body)"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 (Body)"/>
            </a:endParaRP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Discrete-time system: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 Input and output signals are defined at discrete time steps. 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Example: Digital audio processing, digital filters.</a:t>
            </a:r>
          </a:p>
        </p:txBody>
      </p:sp>
    </p:spTree>
    <p:extLst>
      <p:ext uri="{BB962C8B-B14F-4D97-AF65-F5344CB8AC3E}">
        <p14:creationId xmlns:p14="http://schemas.microsoft.com/office/powerpoint/2010/main" val="6707296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42BF527A-D192-23C8-F398-752CEC8472B8}"/>
              </a:ext>
            </a:extLst>
          </p:cNvPr>
          <p:cNvSpPr txBox="1"/>
          <p:nvPr/>
        </p:nvSpPr>
        <p:spPr>
          <a:xfrm>
            <a:off x="827584" y="62068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b) Linear vs Nonlinear Systems</a:t>
            </a: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163FC36D-41DB-17D3-F9F5-EB34F51A51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3608" y="1502782"/>
            <a:ext cx="792088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Linear system: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 Follows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superposition principle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 (Body)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If x1​(t)→y1​(t) and x2(t)→y2(t) then: ax1(t)+bx2(t)→ay1(t)+by2(t)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Example: Resistor-capacitor (RC) circuit.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 (Body)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ook Antiqua (Body)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Nonlinear system: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 Does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not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 follow superposition.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Example: Transistor in saturation, clipping amplifier.</a:t>
            </a:r>
          </a:p>
        </p:txBody>
      </p:sp>
    </p:spTree>
    <p:extLst>
      <p:ext uri="{BB962C8B-B14F-4D97-AF65-F5344CB8AC3E}">
        <p14:creationId xmlns:p14="http://schemas.microsoft.com/office/powerpoint/2010/main" val="30455672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C15FA98-B631-22D5-42E6-0E2D6E2633AA}"/>
              </a:ext>
            </a:extLst>
          </p:cNvPr>
          <p:cNvSpPr txBox="1"/>
          <p:nvPr/>
        </p:nvSpPr>
        <p:spPr>
          <a:xfrm>
            <a:off x="1187624" y="836712"/>
            <a:ext cx="795637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c) Time-invariant vs Time-variant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r>
              <a:rPr lang="en-GB" b="1" dirty="0"/>
              <a:t>Time-invariant system:</a:t>
            </a:r>
            <a:r>
              <a:rPr lang="en-GB" dirty="0"/>
              <a:t> System behavior does not change over time.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301F8DB-C060-CFA7-E6AE-06BBD896F001}"/>
                  </a:ext>
                </a:extLst>
              </p:cNvPr>
              <p:cNvSpPr txBox="1"/>
              <p:nvPr/>
            </p:nvSpPr>
            <p:spPr>
              <a:xfrm>
                <a:off x="2699792" y="2409855"/>
                <a:ext cx="457200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dirty="0"/>
                  <a:t>If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𝑥</m:t>
                    </m:r>
                    <m:d>
                      <m:dPr>
                        <m:ctrlPr>
                          <a:rPr lang="ar-SA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ar-SA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ar-SA" i="0">
                        <a:latin typeface="Cambria Math" panose="02040503050406030204" pitchFamily="18" charset="0"/>
                      </a:rPr>
                      <m:t>→</m:t>
                    </m:r>
                    <m:r>
                      <a:rPr lang="ar-SA" i="1"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ar-SA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ar-SA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ar-SA" dirty="0"/>
                  <a:t>, </a:t>
                </a:r>
                <a:r>
                  <a:rPr lang="en-GB" dirty="0"/>
                  <a:t>then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𝑥</m:t>
                    </m:r>
                    <m:d>
                      <m:dPr>
                        <m:ctrlPr>
                          <a:rPr lang="ar-SA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ar-SA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ar-SA" i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ar-SA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ar-SA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ar-SA" i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ar-SA" i="0">
                        <a:latin typeface="Cambria Math" panose="02040503050406030204" pitchFamily="18" charset="0"/>
                      </a:rPr>
                      <m:t>→</m:t>
                    </m:r>
                    <m:r>
                      <a:rPr lang="ar-SA" i="1"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ar-SA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ar-SA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ar-SA" i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ar-SA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ar-SA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ar-SA" i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301F8DB-C060-CFA7-E6AE-06BBD896F0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2409855"/>
                <a:ext cx="4572000" cy="369332"/>
              </a:xfrm>
              <a:prstGeom prst="rect">
                <a:avLst/>
              </a:prstGeom>
              <a:blipFill>
                <a:blip r:embed="rId2"/>
                <a:stretch>
                  <a:fillRect l="-1200" t="-9836" b="-262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E6ED7D47-32A7-C27F-291D-BF44872BE79B}"/>
              </a:ext>
            </a:extLst>
          </p:cNvPr>
          <p:cNvSpPr txBox="1"/>
          <p:nvPr/>
        </p:nvSpPr>
        <p:spPr>
          <a:xfrm>
            <a:off x="1979712" y="3201943"/>
            <a:ext cx="53640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Example: Ideal amplifier, low-pass filter.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1E385E1-9B9D-B6CC-70FF-4225B7F8446A}"/>
              </a:ext>
            </a:extLst>
          </p:cNvPr>
          <p:cNvSpPr txBox="1"/>
          <p:nvPr/>
        </p:nvSpPr>
        <p:spPr>
          <a:xfrm>
            <a:off x="1242538" y="4128755"/>
            <a:ext cx="74339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Time-variant system:</a:t>
            </a:r>
            <a:r>
              <a:rPr lang="en-GB" dirty="0"/>
              <a:t> System behavior changes over time.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4FB0FB-C8A1-7B96-6BF3-66C546984330}"/>
              </a:ext>
            </a:extLst>
          </p:cNvPr>
          <p:cNvSpPr txBox="1"/>
          <p:nvPr/>
        </p:nvSpPr>
        <p:spPr>
          <a:xfrm>
            <a:off x="2051720" y="4798893"/>
            <a:ext cx="64087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dirty="0"/>
              <a:t>Example: Automatic gain control, time-varying channels in communication.</a:t>
            </a:r>
          </a:p>
        </p:txBody>
      </p:sp>
    </p:spTree>
    <p:extLst>
      <p:ext uri="{BB962C8B-B14F-4D97-AF65-F5344CB8AC3E}">
        <p14:creationId xmlns:p14="http://schemas.microsoft.com/office/powerpoint/2010/main" val="16509397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B300073-E2B7-4B36-C7AC-7031AFE118EE}"/>
              </a:ext>
            </a:extLst>
          </p:cNvPr>
          <p:cNvSpPr txBox="1"/>
          <p:nvPr/>
        </p:nvSpPr>
        <p:spPr>
          <a:xfrm>
            <a:off x="731567" y="98072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d) Causal vs Non-causal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C66758D-CDAF-FD8A-B008-637B9FD0E0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8876" y="1370110"/>
            <a:ext cx="8028384" cy="2282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Causal system: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 Output depends only on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present and past inputs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.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Example: Real-time audio filter.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Non-causal system: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 Output depends on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future inputs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.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Example: Some digital signal processing techniques, like smoothing using future values (not real-time)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08E906-783E-201E-B365-9C1D6E72C91E}"/>
              </a:ext>
            </a:extLst>
          </p:cNvPr>
          <p:cNvSpPr txBox="1"/>
          <p:nvPr/>
        </p:nvSpPr>
        <p:spPr>
          <a:xfrm>
            <a:off x="731567" y="4005064"/>
            <a:ext cx="46064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e) Stable vs Unstable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0D4FB350-0347-EF78-41AE-5971C3B29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8876" y="4865108"/>
            <a:ext cx="783561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Stable system: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 Bounded input produces bounded output (BIBO stable).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Unstable system: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 (Body)"/>
              </a:rPr>
              <a:t> Bounded input can produce unbounded output.</a:t>
            </a:r>
          </a:p>
        </p:txBody>
      </p:sp>
    </p:spTree>
    <p:extLst>
      <p:ext uri="{BB962C8B-B14F-4D97-AF65-F5344CB8AC3E}">
        <p14:creationId xmlns:p14="http://schemas.microsoft.com/office/powerpoint/2010/main" val="29166236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7AC2213-F53E-48F4-22AD-058154683007}"/>
              </a:ext>
            </a:extLst>
          </p:cNvPr>
          <p:cNvSpPr txBox="1"/>
          <p:nvPr/>
        </p:nvSpPr>
        <p:spPr>
          <a:xfrm>
            <a:off x="948428" y="62068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3️⃣ Systems Representation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33F9AD-BCBE-3346-BF91-C9F5D70C8204}"/>
              </a:ext>
            </a:extLst>
          </p:cNvPr>
          <p:cNvSpPr txBox="1"/>
          <p:nvPr/>
        </p:nvSpPr>
        <p:spPr>
          <a:xfrm>
            <a:off x="1403648" y="1556792"/>
            <a:ext cx="56886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Systems can be represented in </a:t>
            </a:r>
            <a:r>
              <a:rPr lang="en-GB" b="1" dirty="0"/>
              <a:t>several ways</a:t>
            </a:r>
            <a:r>
              <a:rPr lang="en-GB" dirty="0"/>
              <a:t>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6F7B6D-6F10-7403-BF8C-3AB0CE52FDBD}"/>
              </a:ext>
            </a:extLst>
          </p:cNvPr>
          <p:cNvSpPr txBox="1"/>
          <p:nvPr/>
        </p:nvSpPr>
        <p:spPr>
          <a:xfrm>
            <a:off x="1961964" y="220486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1. Mathematical equation</a:t>
            </a:r>
            <a:r>
              <a:rPr lang="en-GB" dirty="0"/>
              <a:t>:</a:t>
            </a:r>
          </a:p>
        </p:txBody>
      </p:sp>
      <p:pic>
        <p:nvPicPr>
          <p:cNvPr id="13" name="Picture 12" descr="A black text with a white background&#10;&#10;AI-generated content may be incorrect.">
            <a:extLst>
              <a:ext uri="{FF2B5EF4-FFF2-40B4-BE49-F238E27FC236}">
                <a16:creationId xmlns:a16="http://schemas.microsoft.com/office/drawing/2014/main" id="{1AF03AE9-B6E4-503D-34DE-17873C0D57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1128" y="2708920"/>
            <a:ext cx="3038899" cy="91452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3845309-7A6C-A676-1C42-AAA926633A9F}"/>
                  </a:ext>
                </a:extLst>
              </p:cNvPr>
              <p:cNvSpPr txBox="1"/>
              <p:nvPr/>
            </p:nvSpPr>
            <p:spPr>
              <a:xfrm>
                <a:off x="1977264" y="3758172"/>
                <a:ext cx="648316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b="1" dirty="0"/>
                  <a:t>2. Impulse response</a:t>
                </a:r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h</m:t>
                    </m:r>
                    <m:d>
                      <m:dPr>
                        <m:ctrlPr>
                          <a:rPr lang="ar-SA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ar-SA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ar-SA" dirty="0"/>
                  <a:t>(</a:t>
                </a:r>
                <a:r>
                  <a:rPr lang="en-GB" dirty="0"/>
                  <a:t>for linear time-invariant systems):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3845309-7A6C-A676-1C42-AAA926633A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7264" y="3758172"/>
                <a:ext cx="6483168" cy="369332"/>
              </a:xfrm>
              <a:prstGeom prst="rect">
                <a:avLst/>
              </a:prstGeom>
              <a:blipFill>
                <a:blip r:embed="rId3"/>
                <a:stretch>
                  <a:fillRect l="-752" t="-9836" b="-262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 descr="A black text on a white background&#10;&#10;AI-generated content may be incorrect.">
            <a:extLst>
              <a:ext uri="{FF2B5EF4-FFF2-40B4-BE49-F238E27FC236}">
                <a16:creationId xmlns:a16="http://schemas.microsoft.com/office/drawing/2014/main" id="{66BF9177-2E0B-D23C-543F-067288BBA5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5816" y="4452947"/>
            <a:ext cx="4334480" cy="54300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42F640A-C7FD-E1E0-F75C-901C1CE641C3}"/>
              </a:ext>
            </a:extLst>
          </p:cNvPr>
          <p:cNvSpPr txBox="1"/>
          <p:nvPr/>
        </p:nvSpPr>
        <p:spPr>
          <a:xfrm>
            <a:off x="2123728" y="5455496"/>
            <a:ext cx="65527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3. Block diagrams</a:t>
            </a:r>
            <a:r>
              <a:rPr lang="en-GB" dirty="0"/>
              <a:t>: Graphical representation of inputs, system operations, and outputs.</a:t>
            </a:r>
          </a:p>
        </p:txBody>
      </p:sp>
    </p:spTree>
    <p:extLst>
      <p:ext uri="{BB962C8B-B14F-4D97-AF65-F5344CB8AC3E}">
        <p14:creationId xmlns:p14="http://schemas.microsoft.com/office/powerpoint/2010/main" val="28642549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10E753E-39A9-FE26-DCD9-206514C674BA}"/>
              </a:ext>
            </a:extLst>
          </p:cNvPr>
          <p:cNvSpPr txBox="1"/>
          <p:nvPr/>
        </p:nvSpPr>
        <p:spPr>
          <a:xfrm>
            <a:off x="899592" y="764704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10. </a:t>
            </a:r>
            <a:r>
              <a:rPr lang="en-GB" sz="2400" b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Importance and Applications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C5628B-9F47-1400-278F-54C5BB7DD212}"/>
              </a:ext>
            </a:extLst>
          </p:cNvPr>
          <p:cNvSpPr txBox="1"/>
          <p:nvPr/>
        </p:nvSpPr>
        <p:spPr>
          <a:xfrm>
            <a:off x="899592" y="1628800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1. Importance of Signal Processing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566DAAD6-D5CA-E08B-A1EB-79C0AE8B2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648" y="4153367"/>
            <a:ext cx="756084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Real-time Processing: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Enables fast responses in systems like robotics, radar, and control systems.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C2AB69-2465-D065-6664-2758393C5EE5}"/>
              </a:ext>
            </a:extLst>
          </p:cNvPr>
          <p:cNvSpPr txBox="1"/>
          <p:nvPr/>
        </p:nvSpPr>
        <p:spPr>
          <a:xfrm>
            <a:off x="1403648" y="2422629"/>
            <a:ext cx="75608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Enhancing Signal Quality: </a:t>
            </a:r>
            <a:r>
              <a:rPr lang="en-US" altLang="en-US" dirty="0">
                <a:latin typeface="Arial" panose="020B0604020202020204" pitchFamily="34" charset="0"/>
              </a:rPr>
              <a:t>Removes noise from signals (audio, images, medical signals).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60327BD-20AE-3F3A-FB9A-3DFF63F3802D}"/>
              </a:ext>
            </a:extLst>
          </p:cNvPr>
          <p:cNvSpPr txBox="1"/>
          <p:nvPr/>
        </p:nvSpPr>
        <p:spPr>
          <a:xfrm>
            <a:off x="1403648" y="3284984"/>
            <a:ext cx="75608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Feature Extraction: </a:t>
            </a:r>
            <a:r>
              <a:rPr lang="en-US" altLang="en-US" dirty="0">
                <a:latin typeface="Arial" panose="020B0604020202020204" pitchFamily="34" charset="0"/>
              </a:rPr>
              <a:t>Extracts useful information from signals for decision-making.</a:t>
            </a:r>
          </a:p>
        </p:txBody>
      </p:sp>
    </p:spTree>
    <p:extLst>
      <p:ext uri="{BB962C8B-B14F-4D97-AF65-F5344CB8AC3E}">
        <p14:creationId xmlns:p14="http://schemas.microsoft.com/office/powerpoint/2010/main" val="347277113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50A1F73-BFEA-AD95-E9BC-7E64428EA2E0}"/>
              </a:ext>
            </a:extLst>
          </p:cNvPr>
          <p:cNvSpPr txBox="1"/>
          <p:nvPr/>
        </p:nvSpPr>
        <p:spPr>
          <a:xfrm>
            <a:off x="1115616" y="98072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2. Applications of Signal Processing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72AF9B8-163C-8DED-24E8-C7D580C062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7704" y="1582340"/>
            <a:ext cx="5904656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Communication Systems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Audio and Speech Processing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Image and Video Processing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Medical Applications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Control Systems and Robotics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Industrial Applications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116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540" y="692696"/>
            <a:ext cx="8280920" cy="484560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2C87C4-589A-52C8-02B7-C166336BCB0E}"/>
              </a:ext>
            </a:extLst>
          </p:cNvPr>
          <p:cNvSpPr txBox="1"/>
          <p:nvPr/>
        </p:nvSpPr>
        <p:spPr>
          <a:xfrm>
            <a:off x="2195736" y="5570043"/>
            <a:ext cx="4572000" cy="5604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4288164845"/>
      </p:ext>
    </p:extLst>
  </p:cSld>
  <p:clrMapOvr>
    <a:masterClrMapping/>
  </p:clrMapOvr>
</p:sld>
</file>

<file path=ppt/theme/theme1.xml><?xml version="1.0" encoding="utf-8"?>
<a:theme xmlns:a="http://schemas.openxmlformats.org/drawingml/2006/main" name="iab97">
  <a:themeElements>
    <a:clrScheme name="">
      <a:dk1>
        <a:srgbClr val="000000"/>
      </a:dk1>
      <a:lt1>
        <a:srgbClr val="FFFFFF"/>
      </a:lt1>
      <a:dk2>
        <a:srgbClr val="000082"/>
      </a:dk2>
      <a:lt2>
        <a:srgbClr val="C0C0C0"/>
      </a:lt2>
      <a:accent1>
        <a:srgbClr val="D01608"/>
      </a:accent1>
      <a:accent2>
        <a:srgbClr val="000082"/>
      </a:accent2>
      <a:accent3>
        <a:srgbClr val="FFFFFF"/>
      </a:accent3>
      <a:accent4>
        <a:srgbClr val="000000"/>
      </a:accent4>
      <a:accent5>
        <a:srgbClr val="E4ABAA"/>
      </a:accent5>
      <a:accent6>
        <a:srgbClr val="000075"/>
      </a:accent6>
      <a:hlink>
        <a:srgbClr val="00C000"/>
      </a:hlink>
      <a:folHlink>
        <a:srgbClr val="800080"/>
      </a:folHlink>
    </a:clrScheme>
    <a:fontScheme name="iab97">
      <a:majorFont>
        <a:latin typeface="Book Antiqua"/>
        <a:ea typeface="新細明體"/>
        <a:cs typeface=""/>
      </a:majorFont>
      <a:minorFont>
        <a:latin typeface="Book Antiqua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1" u="sng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1" u="sng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iab9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ab9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iab97">
  <a:themeElements>
    <a:clrScheme name="">
      <a:dk1>
        <a:srgbClr val="000000"/>
      </a:dk1>
      <a:lt1>
        <a:srgbClr val="FFFFFF"/>
      </a:lt1>
      <a:dk2>
        <a:srgbClr val="000082"/>
      </a:dk2>
      <a:lt2>
        <a:srgbClr val="C0C0C0"/>
      </a:lt2>
      <a:accent1>
        <a:srgbClr val="D01608"/>
      </a:accent1>
      <a:accent2>
        <a:srgbClr val="000082"/>
      </a:accent2>
      <a:accent3>
        <a:srgbClr val="FFFFFF"/>
      </a:accent3>
      <a:accent4>
        <a:srgbClr val="000000"/>
      </a:accent4>
      <a:accent5>
        <a:srgbClr val="E4ABAA"/>
      </a:accent5>
      <a:accent6>
        <a:srgbClr val="000075"/>
      </a:accent6>
      <a:hlink>
        <a:srgbClr val="00C000"/>
      </a:hlink>
      <a:folHlink>
        <a:srgbClr val="800080"/>
      </a:folHlink>
    </a:clrScheme>
    <a:fontScheme name="iab97">
      <a:majorFont>
        <a:latin typeface="Book Antiqua"/>
        <a:ea typeface="新細明體"/>
        <a:cs typeface=""/>
      </a:majorFont>
      <a:minorFont>
        <a:latin typeface="Book Antiqua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1" u="sng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1" u="sng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iab9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ab9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iab97">
  <a:themeElements>
    <a:clrScheme name="">
      <a:dk1>
        <a:srgbClr val="000000"/>
      </a:dk1>
      <a:lt1>
        <a:srgbClr val="FFFFFF"/>
      </a:lt1>
      <a:dk2>
        <a:srgbClr val="000082"/>
      </a:dk2>
      <a:lt2>
        <a:srgbClr val="C0C0C0"/>
      </a:lt2>
      <a:accent1>
        <a:srgbClr val="D01608"/>
      </a:accent1>
      <a:accent2>
        <a:srgbClr val="000082"/>
      </a:accent2>
      <a:accent3>
        <a:srgbClr val="FFFFFF"/>
      </a:accent3>
      <a:accent4>
        <a:srgbClr val="000000"/>
      </a:accent4>
      <a:accent5>
        <a:srgbClr val="E4ABAA"/>
      </a:accent5>
      <a:accent6>
        <a:srgbClr val="000075"/>
      </a:accent6>
      <a:hlink>
        <a:srgbClr val="00C000"/>
      </a:hlink>
      <a:folHlink>
        <a:srgbClr val="800080"/>
      </a:folHlink>
    </a:clrScheme>
    <a:fontScheme name="iab97">
      <a:majorFont>
        <a:latin typeface="Book Antiqua"/>
        <a:ea typeface="新細明體"/>
        <a:cs typeface=""/>
      </a:majorFont>
      <a:minorFont>
        <a:latin typeface="Book Antiqua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1" u="sng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1" u="sng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iab9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ab9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ab9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81D58"/>
      </a:dk2>
      <a:lt2>
        <a:srgbClr val="919191"/>
      </a:lt2>
      <a:accent1>
        <a:srgbClr val="FC0128"/>
      </a:accent1>
      <a:accent2>
        <a:srgbClr val="063DE8"/>
      </a:accent2>
      <a:accent3>
        <a:srgbClr val="FFFFFF"/>
      </a:accent3>
      <a:accent4>
        <a:srgbClr val="000000"/>
      </a:accent4>
      <a:accent5>
        <a:srgbClr val="FDAAAC"/>
      </a:accent5>
      <a:accent6>
        <a:srgbClr val="0536D2"/>
      </a:accent6>
      <a:hlink>
        <a:srgbClr val="00DFCA"/>
      </a:hlink>
      <a:folHlink>
        <a:srgbClr val="EAEC5E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1"/>
          </a:buClr>
          <a:buSzTx/>
          <a:buFont typeface="Arial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3759</TotalTime>
  <Words>1720</Words>
  <Application>Microsoft Office PowerPoint</Application>
  <PresentationFormat>On-screen Show (4:3)</PresentationFormat>
  <Paragraphs>238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39</vt:i4>
      </vt:variant>
    </vt:vector>
  </HeadingPairs>
  <TitlesOfParts>
    <vt:vector size="52" baseType="lpstr">
      <vt:lpstr>Arial</vt:lpstr>
      <vt:lpstr>Book Antiqua</vt:lpstr>
      <vt:lpstr>Book Antiqua (Body)</vt:lpstr>
      <vt:lpstr>Calibri</vt:lpstr>
      <vt:lpstr>Cambria Math</vt:lpstr>
      <vt:lpstr>Tahoma</vt:lpstr>
      <vt:lpstr>Times New Roman</vt:lpstr>
      <vt:lpstr>Wingdings</vt:lpstr>
      <vt:lpstr>Wingdings 2</vt:lpstr>
      <vt:lpstr>iab97</vt:lpstr>
      <vt:lpstr>1_iab97</vt:lpstr>
      <vt:lpstr>2_iab97</vt:lpstr>
      <vt:lpstr>Default Design</vt:lpstr>
      <vt:lpstr> CEN-1303    </vt:lpstr>
      <vt:lpstr>Overview: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Slim B. Ben Chaabane</cp:lastModifiedBy>
  <cp:revision>148</cp:revision>
  <dcterms:created xsi:type="dcterms:W3CDTF">2015-08-23T15:25:16Z</dcterms:created>
  <dcterms:modified xsi:type="dcterms:W3CDTF">2026-01-24T19:46:02Z</dcterms:modified>
</cp:coreProperties>
</file>