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4"/>
  </p:sldMasterIdLst>
  <p:notesMasterIdLst>
    <p:notesMasterId r:id="rId23"/>
  </p:notesMasterIdLst>
  <p:sldIdLst>
    <p:sldId id="256" r:id="rId5"/>
    <p:sldId id="259" r:id="rId6"/>
    <p:sldId id="294" r:id="rId7"/>
    <p:sldId id="261" r:id="rId8"/>
    <p:sldId id="276" r:id="rId9"/>
    <p:sldId id="260" r:id="rId10"/>
    <p:sldId id="287" r:id="rId11"/>
    <p:sldId id="285" r:id="rId12"/>
    <p:sldId id="279" r:id="rId13"/>
    <p:sldId id="288" r:id="rId14"/>
    <p:sldId id="263" r:id="rId15"/>
    <p:sldId id="282" r:id="rId16"/>
    <p:sldId id="289" r:id="rId17"/>
    <p:sldId id="292" r:id="rId18"/>
    <p:sldId id="293" r:id="rId19"/>
    <p:sldId id="291" r:id="rId20"/>
    <p:sldId id="295" r:id="rId21"/>
    <p:sldId id="297" r:id="rId22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609942-845E-46E5-992A-632D4645F3F2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hape 188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/>
          <a:p>
            <a:pPr eaLnBrk="1" hangingPunct="1"/>
            <a:endParaRPr lang="ar-SA" altLang="ar-SA" smtClean="0">
              <a:latin typeface="Arial" panose="020B0604020202020204" pitchFamily="34" charset="0"/>
            </a:endParaRPr>
          </a:p>
        </p:txBody>
      </p:sp>
      <p:sp>
        <p:nvSpPr>
          <p:cNvPr id="24579" name="Shape 189"/>
          <p:cNvSpPr>
            <a:spLocks noGrp="1" noRot="1" noChangeAspect="1" noTextEdit="1"/>
          </p:cNvSpPr>
          <p:nvPr>
            <p:ph type="sldImg" idx="2"/>
          </p:nvPr>
        </p:nvSpPr>
        <p:spPr>
          <a:custGeom>
            <a:avLst/>
            <a:gdLst>
              <a:gd name="T0" fmla="*/ 0 w 120000"/>
              <a:gd name="T1" fmla="*/ 0 h 120000"/>
              <a:gd name="T2" fmla="*/ 4572000 w 120000"/>
              <a:gd name="T3" fmla="*/ 0 h 120000"/>
              <a:gd name="T4" fmla="*/ 4572000 w 120000"/>
              <a:gd name="T5" fmla="*/ 3429000 h 120000"/>
              <a:gd name="T6" fmla="*/ 0 w 120000"/>
              <a:gd name="T7" fmla="*/ 3429000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rou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6" y="-8468"/>
            <a:chExt cx="9169804" cy="6874935"/>
          </a:xfrm>
        </p:grpSpPr>
        <p:cxnSp>
          <p:nvCxnSpPr>
            <p:cNvPr id="5" name="Straight Connector 16"/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7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/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/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7"/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9C76D-5392-4A78-AD67-1DF4372C1993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2812379422"/>
      </p:ext>
    </p:extLst>
  </p:cSld>
  <p:clrMapOvr>
    <a:masterClrMapping/>
  </p:clrMapOvr>
  <p:hf sldNum="0" hd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BD44B-F55F-44BD-BB83-0AABF421EF24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3352672210"/>
      </p:ext>
    </p:extLst>
  </p:cSld>
  <p:clrMapOvr>
    <a:masterClrMapping/>
  </p:clrMapOvr>
  <p:hf sldNum="0"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1A2D5-65A2-40C3-9DD0-500AB465D835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2129846781"/>
      </p:ext>
    </p:extLst>
  </p:cSld>
  <p:clrMapOvr>
    <a:masterClrMapping/>
  </p:clrMapOvr>
  <p:hf sldNum="0"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F5A9B-8964-4B4E-8463-5C7E48161C47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2324102710"/>
      </p:ext>
    </p:extLst>
  </p:cSld>
  <p:clrMapOvr>
    <a:masterClrMapping/>
  </p:clrMapOvr>
  <p:hf sldNum="0"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B6995-898F-4A0E-BE8C-776337C7C270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3722314925"/>
      </p:ext>
    </p:extLst>
  </p:cSld>
  <p:clrMapOvr>
    <a:masterClrMapping/>
  </p:clrMapOvr>
  <p:hf sldNum="0"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66BF4-6C50-4713-B094-1719CD02F7B6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2252091889"/>
      </p:ext>
    </p:extLst>
  </p:cSld>
  <p:clrMapOvr>
    <a:masterClrMapping/>
  </p:clrMapOvr>
  <p:hf sldNum="0"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073EB-D752-4341-93E8-A0954BFC2EC5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1407075668"/>
      </p:ext>
    </p:extLst>
  </p:cSld>
  <p:clrMapOvr>
    <a:masterClrMapping/>
  </p:clrMapOvr>
  <p:hf sldNum="0"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FE2A6-AC3A-4AF8-8CC0-760809AF84C5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2651809368"/>
      </p:ext>
    </p:extLst>
  </p:cSld>
  <p:clrMapOvr>
    <a:masterClrMapping/>
  </p:clrMapOvr>
  <p:hf sldNum="0"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ar-SA" noProof="0" smtClean="0"/>
              <a:t>انقر فوق الأيقونة لإضافة صورة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F05AD-921D-4A4D-949E-A68E88B9C7CC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3647730853"/>
      </p:ext>
    </p:extLst>
  </p:cSld>
  <p:clrMapOvr>
    <a:masterClrMapping/>
  </p:clrMapOvr>
  <p:hf sldNum="0"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479C3-42AE-4795-BE49-0EC9B7A6ED6A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1671564417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ar-SA" sz="800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ar-SA" sz="800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ED64C-4497-4C53-8C36-F22FF98157B1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1179727945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A5F83-4E11-427C-8A87-FFACD8D1DF1C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1687573987"/>
      </p:ext>
    </p:extLst>
  </p:cSld>
  <p:clrMapOvr>
    <a:masterClrMapping/>
  </p:clrMapOvr>
  <p:hf sldNum="0"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482600" y="790575"/>
            <a:ext cx="45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ar-SA" sz="800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6748463" y="2886075"/>
            <a:ext cx="457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algn="l" defTabSz="457200" rtl="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/>
            <a:r>
              <a:rPr lang="en-US" altLang="ar-SA" sz="800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02C53-CE0E-4627-A43C-5551DA5A30AE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3700510032"/>
      </p:ext>
    </p:extLst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C37C4-E11B-4A94-A177-6EF061130EA8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3614607559"/>
      </p:ext>
    </p:extLst>
  </p:cSld>
  <p:clrMapOvr>
    <a:masterClrMapping/>
  </p:clrMapOvr>
  <p:hf sldNum="0"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4AE29-69AB-487B-9C08-6081A55F3F32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695946676"/>
      </p:ext>
    </p:extLst>
  </p:cSld>
  <p:clrMapOvr>
    <a:masterClrMapping/>
  </p:clrMapOvr>
  <p:hf sldNum="0"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65DE6-D384-41E0-B011-5B5034B6BE10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  <p:extLst>
      <p:ext uri="{BB962C8B-B14F-4D97-AF65-F5344CB8AC3E}">
        <p14:creationId xmlns:p14="http://schemas.microsoft.com/office/powerpoint/2010/main" val="2479975675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6"/>
          <p:cNvGrpSpPr>
            <a:grpSpLocks/>
          </p:cNvGrpSpPr>
          <p:nvPr/>
        </p:nvGrpSpPr>
        <p:grpSpPr bwMode="auto">
          <a:xfrm>
            <a:off x="-7938" y="-7938"/>
            <a:ext cx="9169401" cy="6873876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609600"/>
            <a:ext cx="6348413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altLang="ar-SA" smtClean="0"/>
              <a:t>انقر لتحرير نمط العنوان الرئيسي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2160588"/>
            <a:ext cx="6348413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ar-SA" altLang="ar-SA" smtClean="0"/>
              <a:t>تحرير أنماط النص الرئيسي</a:t>
            </a:r>
          </a:p>
          <a:p>
            <a:pPr lvl="1"/>
            <a:r>
              <a:rPr lang="ar-SA" altLang="ar-SA" smtClean="0"/>
              <a:t>المستوى الثاني</a:t>
            </a:r>
          </a:p>
          <a:p>
            <a:pPr lvl="2"/>
            <a:r>
              <a:rPr lang="ar-SA" altLang="ar-SA" smtClean="0"/>
              <a:t>المستوى الثالث</a:t>
            </a:r>
          </a:p>
          <a:p>
            <a:pPr lvl="3"/>
            <a:r>
              <a:rPr lang="ar-SA" altLang="ar-SA" smtClean="0"/>
              <a:t>المستوى الرابع</a:t>
            </a:r>
          </a:p>
          <a:p>
            <a:pPr lvl="4"/>
            <a:r>
              <a:rPr lang="ar-SA" altLang="ar-SA" smtClean="0"/>
              <a:t>المستوى الخامس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438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042025"/>
            <a:ext cx="4622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CSC1202-2013 (c) Nouf AlJaffan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5250" y="6042025"/>
            <a:ext cx="512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F8C4A53A-1FB1-42D5-844A-41B8D92BBE64}" type="slidenum">
              <a:rPr lang="en-US" altLang="ar-SA"/>
              <a:pPr>
                <a:defRPr/>
              </a:pPr>
              <a:t>‹#›</a:t>
            </a:fld>
            <a:endParaRPr lang="en-US" alt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10" r:id="rId11"/>
    <p:sldLayoutId id="2147483705" r:id="rId12"/>
    <p:sldLayoutId id="2147483711" r:id="rId13"/>
    <p:sldLayoutId id="2147483706" r:id="rId14"/>
    <p:sldLayoutId id="2147483707" r:id="rId15"/>
    <p:sldLayoutId id="2147483708" r:id="rId16"/>
  </p:sldLayoutIdLst>
  <p:hf sldNum="0" hdr="0" dt="0"/>
  <p:txStyles>
    <p:titleStyle>
      <a:lvl1pPr algn="l" defTabSz="457200" rtl="1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Arial" panose="020B0604020202020204" pitchFamily="34" charset="0"/>
        </a:defRPr>
      </a:lvl1pPr>
      <a:lvl2pPr algn="l" defTabSz="457200" rtl="1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  <a:cs typeface="Arial" panose="020B0604020202020204" pitchFamily="34" charset="0"/>
        </a:defRPr>
      </a:lvl2pPr>
      <a:lvl3pPr algn="l" defTabSz="457200" rtl="1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  <a:cs typeface="Arial" panose="020B0604020202020204" pitchFamily="34" charset="0"/>
        </a:defRPr>
      </a:lvl3pPr>
      <a:lvl4pPr algn="l" defTabSz="457200" rtl="1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  <a:cs typeface="Arial" panose="020B0604020202020204" pitchFamily="34" charset="0"/>
        </a:defRPr>
      </a:lvl4pPr>
      <a:lvl5pPr algn="l" defTabSz="457200" rtl="1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  <a:cs typeface="Arial" panose="020B0604020202020204" pitchFamily="34" charset="0"/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Arial" panose="020B0604020202020204" pitchFamily="34" charset="0"/>
        </a:defRPr>
      </a:lvl1pPr>
      <a:lvl2pPr marL="742950" indent="-285750" algn="r" defTabSz="457200" rtl="1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r" defTabSz="457200" rtl="1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r" defTabSz="457200" rtl="1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r" defTabSz="457200" rtl="1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30300" y="2405063"/>
            <a:ext cx="5827713" cy="1646237"/>
          </a:xfrm>
        </p:spPr>
        <p:txBody>
          <a:bodyPr/>
          <a:lstStyle/>
          <a:p>
            <a:r>
              <a:rPr lang="en-US" altLang="ar-SA" smtClean="0">
                <a:cs typeface="Tahoma" panose="020B0604030504040204" pitchFamily="34" charset="0"/>
              </a:rPr>
              <a:t>Chapter 2</a:t>
            </a:r>
            <a:endParaRPr lang="ar-SA" altLang="ar-SA" smtClean="0">
              <a:cs typeface="Tahoma" panose="020B0604030504040204" pitchFamily="34" charset="0"/>
            </a:endParaRPr>
          </a:p>
        </p:txBody>
      </p:sp>
      <p:sp>
        <p:nvSpPr>
          <p:cNvPr id="1433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30300" y="4051300"/>
            <a:ext cx="5827713" cy="10969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Wingdings 3" charset="2"/>
              <a:buNone/>
              <a:defRPr/>
            </a:pPr>
            <a:r>
              <a:rPr lang="en-US" altLang="ar-SA" dirty="0" smtClean="0">
                <a:cs typeface="+mn-cs"/>
              </a:rPr>
              <a:t>Network topology</a:t>
            </a:r>
            <a:endParaRPr lang="ar-SA" altLang="ar-SA" dirty="0" smtClean="0">
              <a:cs typeface="+mn-cs"/>
            </a:endParaRPr>
          </a:p>
        </p:txBody>
      </p:sp>
      <p:sp>
        <p:nvSpPr>
          <p:cNvPr id="6148" name="Footer Placeholder 1"/>
          <p:cNvSpPr>
            <a:spLocks noGrp="1"/>
          </p:cNvSpPr>
          <p:nvPr>
            <p:ph type="ftr" sz="quarter" idx="11"/>
          </p:nvPr>
        </p:nvSpPr>
        <p:spPr bwMode="auto">
          <a:xfrm>
            <a:off x="609600" y="6111875"/>
            <a:ext cx="46228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r" rtl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>
                <a:solidFill>
                  <a:srgbClr val="404040"/>
                </a:solidFill>
                <a:latin typeface="Trebuchet MS" panose="020B0603020202020204" pitchFamily="34" charset="0"/>
                <a:cs typeface="Arial" panose="020B0604020202020204" pitchFamily="34" charset="0"/>
              </a:defRPr>
            </a:lvl1pPr>
            <a:lvl2pPr marL="742950" indent="-285750" algn="r" rtl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600">
                <a:solidFill>
                  <a:srgbClr val="404040"/>
                </a:solidFill>
                <a:latin typeface="Trebuchet MS" panose="020B0603020202020204" pitchFamily="34" charset="0"/>
              </a:defRPr>
            </a:lvl2pPr>
            <a:lvl3pPr marL="1143000" indent="-228600" algn="r" rtl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400">
                <a:solidFill>
                  <a:srgbClr val="404040"/>
                </a:solidFill>
                <a:latin typeface="Trebuchet MS" panose="020B0603020202020204" pitchFamily="34" charset="0"/>
              </a:defRPr>
            </a:lvl3pPr>
            <a:lvl4pPr marL="1600200" indent="-228600" algn="r" rtl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4pPr>
            <a:lvl5pPr marL="2057400" indent="-228600" algn="r" rtl="1">
              <a:spcBef>
                <a:spcPts val="1000"/>
              </a:spcBef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ts val="1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3" panose="05040102010807070707" pitchFamily="18" charset="2"/>
              <a:buChar char=""/>
              <a:defRPr sz="1200">
                <a:solidFill>
                  <a:srgbClr val="404040"/>
                </a:solidFill>
                <a:latin typeface="Trebuchet MS" panose="020B0603020202020204" pitchFamily="34" charset="0"/>
              </a:defRPr>
            </a:lvl9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ar-SA" dirty="0">
                <a:solidFill>
                  <a:schemeClr val="tx2"/>
                </a:solidFill>
                <a:latin typeface="Arial" panose="020B0604020202020204" pitchFamily="34" charset="0"/>
              </a:rPr>
              <a:t>CSC1202-2013 (c) </a:t>
            </a:r>
            <a:r>
              <a:rPr lang="en-US" altLang="ar-SA" dirty="0" err="1">
                <a:solidFill>
                  <a:schemeClr val="tx2"/>
                </a:solidFill>
                <a:latin typeface="Arial" panose="020B0604020202020204" pitchFamily="34" charset="0"/>
              </a:rPr>
              <a:t>Nouf</a:t>
            </a:r>
            <a:r>
              <a:rPr lang="en-US" altLang="ar-SA" dirty="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r>
              <a:rPr lang="en-US" altLang="ar-SA" dirty="0" err="1">
                <a:solidFill>
                  <a:schemeClr val="tx2"/>
                </a:solidFill>
                <a:latin typeface="Arial" panose="020B0604020202020204" pitchFamily="34" charset="0"/>
              </a:rPr>
              <a:t>AlJaffan</a:t>
            </a:r>
            <a:endParaRPr lang="en-US" altLang="ar-SA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SA" dirty="0" smtClean="0">
                <a:cs typeface="Tahoma" panose="020B0604030504040204" pitchFamily="34" charset="0"/>
              </a:rPr>
              <a:t>Introduction</a:t>
            </a:r>
            <a:endParaRPr lang="en-US" altLang="ar-SA" dirty="0" smtClean="0">
              <a:cs typeface="Tahoma" panose="020B0604030504040204" pitchFamily="34" charset="0"/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algn="l" rtl="0"/>
            <a:r>
              <a:rPr lang="en-US" sz="2800" dirty="0"/>
              <a:t>Overview:</a:t>
            </a:r>
          </a:p>
          <a:p>
            <a:pPr lvl="1" algn="l" rtl="0"/>
            <a:r>
              <a:rPr lang="en-US" sz="2600" dirty="0"/>
              <a:t>Network topologies define the physical or logical arrangement of nodes (devices) in a network.</a:t>
            </a:r>
          </a:p>
          <a:p>
            <a:pPr lvl="1" algn="l" rtl="0"/>
            <a:r>
              <a:rPr lang="en-US" sz="2600" dirty="0"/>
              <a:t>They determine how data flows and interacts between devices within a network.</a:t>
            </a:r>
          </a:p>
          <a:p>
            <a:pPr lvl="1" algn="l" rtl="0"/>
            <a:r>
              <a:rPr lang="en-US" sz="2600" dirty="0"/>
              <a:t>Different topologies offer varying benefits and drawbacks in terms of scalability, fault tolerance, and cost.</a:t>
            </a:r>
          </a:p>
          <a:p>
            <a:pPr algn="l" rtl="0"/>
            <a:r>
              <a:rPr lang="en-US" sz="2800" dirty="0"/>
              <a:t>Key Points:</a:t>
            </a:r>
          </a:p>
          <a:p>
            <a:pPr lvl="1" algn="l" rtl="0"/>
            <a:r>
              <a:rPr lang="en-US" sz="2600" dirty="0"/>
              <a:t>Network topologies influence the performance, reliability, and manageability of a network.</a:t>
            </a:r>
          </a:p>
          <a:p>
            <a:pPr lvl="1" algn="l" rtl="0"/>
            <a:r>
              <a:rPr lang="en-US" sz="2600" dirty="0"/>
              <a:t>Choosing an appropriate topology depends on the specific network requirements and constraints.</a:t>
            </a:r>
          </a:p>
          <a:p>
            <a:pPr lvl="1" algn="l" rtl="0"/>
            <a:r>
              <a:rPr lang="en-US" sz="2600" dirty="0"/>
              <a:t>Common network topologies include bus, ring, star, mesh, and hybrid topologies.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SA" smtClean="0">
                <a:cs typeface="Tahoma" panose="020B0604030504040204" pitchFamily="34" charset="0"/>
              </a:rPr>
              <a:t>Why we need a topology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l" rtl="0">
              <a:buFontTx/>
              <a:buNone/>
            </a:pPr>
            <a:r>
              <a:rPr lang="en-US" altLang="ar-SA" smtClean="0">
                <a:solidFill>
                  <a:schemeClr val="accent2"/>
                </a:solidFill>
                <a:cs typeface="Tahoma" panose="020B0604030504040204" pitchFamily="34" charset="0"/>
              </a:rPr>
              <a:t>Choosing one topology over another can impact :</a:t>
            </a:r>
          </a:p>
          <a:p>
            <a:pPr lvl="1" algn="l" rtl="0"/>
            <a:r>
              <a:rPr lang="en-US" altLang="ar-SA" smtClean="0"/>
              <a:t>type of equipment the network needs</a:t>
            </a:r>
          </a:p>
          <a:p>
            <a:pPr lvl="1" algn="l" rtl="0"/>
            <a:r>
              <a:rPr lang="en-US" altLang="ar-SA" smtClean="0"/>
              <a:t>capabilities of the equipment</a:t>
            </a:r>
          </a:p>
          <a:p>
            <a:pPr lvl="1" algn="l" rtl="0"/>
            <a:r>
              <a:rPr lang="en-US" altLang="ar-SA" smtClean="0"/>
              <a:t>network’s growth</a:t>
            </a:r>
          </a:p>
          <a:p>
            <a:pPr lvl="1" algn="l" rtl="0"/>
            <a:r>
              <a:rPr lang="en-US" altLang="ar-SA" smtClean="0"/>
              <a:t>way a network is managed</a:t>
            </a:r>
          </a:p>
          <a:p>
            <a:pPr lvl="1" algn="l" rtl="0"/>
            <a:endParaRPr lang="en-US" altLang="ar-S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SA" smtClean="0">
                <a:cs typeface="Tahoma" panose="020B0604030504040204" pitchFamily="34" charset="0"/>
              </a:rPr>
              <a:t>Bus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2057400"/>
            <a:ext cx="7239000" cy="251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SA" smtClean="0">
                <a:cs typeface="Tahoma" panose="020B0604030504040204" pitchFamily="34" charset="0"/>
              </a:rPr>
              <a:t>Simple Physical Topologies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2112963"/>
          </a:xfrm>
        </p:spPr>
        <p:txBody>
          <a:bodyPr/>
          <a:lstStyle/>
          <a:p>
            <a:pPr algn="l" rtl="0"/>
            <a:r>
              <a:rPr lang="en-US" b="1" dirty="0"/>
              <a:t>Characteristics:</a:t>
            </a:r>
          </a:p>
          <a:p>
            <a:pPr lvl="1" algn="l" rtl="0"/>
            <a:r>
              <a:rPr lang="en-US" dirty="0"/>
              <a:t>Devices are connected to a single central cable or backbone.</a:t>
            </a:r>
          </a:p>
          <a:p>
            <a:pPr lvl="1" algn="l" rtl="0"/>
            <a:r>
              <a:rPr lang="en-US" dirty="0"/>
              <a:t>Data travels in both directions along the cable, and all devices receive all transmissions.</a:t>
            </a:r>
          </a:p>
          <a:p>
            <a:pPr lvl="1" algn="l" rtl="0"/>
            <a:r>
              <a:rPr lang="en-US" dirty="0"/>
              <a:t>Terminators at the ends of the cable prevent signal reflections</a:t>
            </a:r>
            <a:r>
              <a:rPr lang="en-US" dirty="0" smtClean="0"/>
              <a:t>.</a:t>
            </a:r>
          </a:p>
          <a:p>
            <a:pPr algn="l" rtl="0"/>
            <a:r>
              <a:rPr lang="en-US" dirty="0"/>
              <a:t>Applications:</a:t>
            </a:r>
          </a:p>
          <a:p>
            <a:pPr lvl="1" algn="l" rtl="0"/>
            <a:r>
              <a:rPr lang="en-US" dirty="0"/>
              <a:t>Small networks with a limited number of devices.</a:t>
            </a:r>
          </a:p>
          <a:p>
            <a:pPr lvl="1" algn="l" rtl="0"/>
            <a:r>
              <a:rPr lang="en-US" dirty="0"/>
              <a:t>Educational and home networks</a:t>
            </a:r>
            <a:endParaRPr lang="en-GB" altLang="ar-SA" dirty="0">
              <a:cs typeface="Tahoma" panose="020B0604030504040204" pitchFamily="34" charset="0"/>
            </a:endParaRPr>
          </a:p>
          <a:p>
            <a:pPr algn="l" rtl="0"/>
            <a:endParaRPr lang="en-US" dirty="0" smtClean="0"/>
          </a:p>
        </p:txBody>
      </p:sp>
      <p:pic>
        <p:nvPicPr>
          <p:cNvPr id="10245" name="Picture 4" descr="Fig05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419600"/>
            <a:ext cx="3886200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609600"/>
            <a:ext cx="6348413" cy="1320800"/>
          </a:xfrm>
        </p:spPr>
        <p:txBody>
          <a:bodyPr/>
          <a:lstStyle/>
          <a:p>
            <a:r>
              <a:rPr lang="en-US" altLang="ar-SA" smtClean="0">
                <a:cs typeface="Tahoma" panose="020B0604030504040204" pitchFamily="34" charset="0"/>
              </a:rPr>
              <a:t>Bus (continued)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609600" y="2160588"/>
            <a:ext cx="3087688" cy="3881437"/>
          </a:xfrm>
        </p:spPr>
        <p:txBody>
          <a:bodyPr rtlCol="0">
            <a:normAutofit lnSpcReduction="10000"/>
          </a:bodyPr>
          <a:lstStyle/>
          <a:p>
            <a:pPr algn="l" rtl="0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US" altLang="ar-SA" smtClean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Devices share responsibility for getting data from one point to another</a:t>
            </a:r>
          </a:p>
          <a:p>
            <a:pPr algn="l" rtl="0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US" altLang="ar-SA" smtClean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Terminators stop signals after reaching end of wire</a:t>
            </a:r>
          </a:p>
          <a:p>
            <a:pPr lvl="1" algn="l" rtl="0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US" altLang="ar-SA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Prevent signal bounce</a:t>
            </a:r>
          </a:p>
          <a:p>
            <a:pPr algn="l" rtl="0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US" altLang="ar-SA" smtClean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Inexpensive, not very scalable</a:t>
            </a:r>
          </a:p>
          <a:p>
            <a:pPr algn="l" rtl="0" fontAlgn="auto">
              <a:spcAft>
                <a:spcPts val="0"/>
              </a:spcAft>
              <a:buFont typeface="Wingdings 3" charset="2"/>
              <a:buChar char=""/>
              <a:defRPr/>
            </a:pPr>
            <a:r>
              <a:rPr lang="en-US" altLang="ar-SA" smtClean="0">
                <a:solidFill>
                  <a:schemeClr val="tx1">
                    <a:lumMod val="75000"/>
                    <a:lumOff val="25000"/>
                  </a:schemeClr>
                </a:solidFill>
                <a:cs typeface="+mn-cs"/>
              </a:rPr>
              <a:t>Difficult to troubleshoot, not fault-tolerant</a:t>
            </a:r>
          </a:p>
        </p:txBody>
      </p:sp>
      <p:pic>
        <p:nvPicPr>
          <p:cNvPr id="11268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68738" y="3414713"/>
            <a:ext cx="3089275" cy="13731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8413" cy="1320800"/>
          </a:xfrm>
        </p:spPr>
        <p:txBody>
          <a:bodyPr/>
          <a:lstStyle/>
          <a:p>
            <a:r>
              <a:rPr lang="en-GB" altLang="ar-SA" smtClean="0">
                <a:cs typeface="Tahoma" panose="020B0604030504040204" pitchFamily="34" charset="0"/>
              </a:rPr>
              <a:t>Bus</a:t>
            </a:r>
          </a:p>
        </p:txBody>
      </p:sp>
      <p:sp>
        <p:nvSpPr>
          <p:cNvPr id="12291" name="Text Placeholder 2"/>
          <p:cNvSpPr>
            <a:spLocks noGrp="1"/>
          </p:cNvSpPr>
          <p:nvPr>
            <p:ph type="body" idx="1"/>
          </p:nvPr>
        </p:nvSpPr>
        <p:spPr>
          <a:xfrm>
            <a:off x="609600" y="2160588"/>
            <a:ext cx="3090863" cy="576262"/>
          </a:xfrm>
        </p:spPr>
        <p:txBody>
          <a:bodyPr/>
          <a:lstStyle/>
          <a:p>
            <a:pPr algn="l" rtl="0">
              <a:spcBef>
                <a:spcPts val="575"/>
              </a:spcBef>
              <a:buFont typeface="Wingdings 2" panose="05020102010507070707" pitchFamily="18" charset="2"/>
              <a:buNone/>
            </a:pPr>
            <a:r>
              <a:rPr lang="en-GB" altLang="ar-SA" smtClean="0"/>
              <a:t>Advantages	</a:t>
            </a:r>
          </a:p>
        </p:txBody>
      </p:sp>
      <p:sp>
        <p:nvSpPr>
          <p:cNvPr id="12292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736850"/>
            <a:ext cx="3090863" cy="3305175"/>
          </a:xfrm>
        </p:spPr>
        <p:txBody>
          <a:bodyPr>
            <a:normAutofit/>
          </a:bodyPr>
          <a:lstStyle/>
          <a:p>
            <a:pPr algn="l" rtl="0"/>
            <a:r>
              <a:rPr lang="en-US" dirty="0" smtClean="0"/>
              <a:t>Simple </a:t>
            </a:r>
            <a:r>
              <a:rPr lang="en-US" dirty="0"/>
              <a:t>and inexpensive to implement.</a:t>
            </a:r>
          </a:p>
          <a:p>
            <a:pPr algn="l" rtl="0"/>
            <a:r>
              <a:rPr lang="en-US" dirty="0"/>
              <a:t>Easy to install and troubleshoot.</a:t>
            </a:r>
          </a:p>
          <a:p>
            <a:pPr marL="0" indent="0" algn="l" rtl="0">
              <a:buNone/>
            </a:pPr>
            <a:endParaRPr lang="en-US" dirty="0"/>
          </a:p>
        </p:txBody>
      </p:sp>
      <p:sp>
        <p:nvSpPr>
          <p:cNvPr id="12293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7150" y="2160588"/>
            <a:ext cx="3090863" cy="576262"/>
          </a:xfrm>
        </p:spPr>
        <p:txBody>
          <a:bodyPr/>
          <a:lstStyle/>
          <a:p>
            <a:pPr algn="l" rtl="0">
              <a:spcBef>
                <a:spcPts val="575"/>
              </a:spcBef>
              <a:buFont typeface="Wingdings 2" panose="05020102010507070707" pitchFamily="18" charset="2"/>
              <a:buNone/>
            </a:pPr>
            <a:r>
              <a:rPr lang="en-GB" altLang="ar-SA" smtClean="0"/>
              <a:t>Disadvantage</a:t>
            </a:r>
          </a:p>
        </p:txBody>
      </p:sp>
      <p:sp>
        <p:nvSpPr>
          <p:cNvPr id="12294" name="Content Placeholder 5"/>
          <p:cNvSpPr>
            <a:spLocks noGrp="1"/>
          </p:cNvSpPr>
          <p:nvPr>
            <p:ph sz="quarter" idx="4"/>
          </p:nvPr>
        </p:nvSpPr>
        <p:spPr>
          <a:xfrm>
            <a:off x="3867150" y="2736850"/>
            <a:ext cx="3090863" cy="3305175"/>
          </a:xfrm>
        </p:spPr>
        <p:txBody>
          <a:bodyPr>
            <a:normAutofit/>
          </a:bodyPr>
          <a:lstStyle/>
          <a:p>
            <a:pPr algn="l" rtl="0"/>
            <a:r>
              <a:rPr lang="en-US" dirty="0"/>
              <a:t>Limited scalability and performance as the number of devices increases.</a:t>
            </a:r>
          </a:p>
          <a:p>
            <a:pPr algn="l" rtl="0"/>
            <a:r>
              <a:rPr lang="en-US" dirty="0"/>
              <a:t>A break in the cable can disrupt the entire network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SA" smtClean="0">
                <a:cs typeface="Tahoma" panose="020B0604030504040204" pitchFamily="34" charset="0"/>
              </a:rPr>
              <a:t>Ring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3469" y="2243931"/>
            <a:ext cx="5400675" cy="37147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SA" smtClean="0">
                <a:cs typeface="Tahoma" panose="020B0604030504040204" pitchFamily="34" charset="0"/>
              </a:rPr>
              <a:t>Simple Physical Topologies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600200"/>
            <a:ext cx="8382000" cy="2667000"/>
          </a:xfrm>
        </p:spPr>
        <p:txBody>
          <a:bodyPr rtlCol="0">
            <a:normAutofit fontScale="77500" lnSpcReduction="20000"/>
          </a:bodyPr>
          <a:lstStyle/>
          <a:p>
            <a:pPr algn="l" rtl="0"/>
            <a:r>
              <a:rPr lang="en-US" sz="2400" dirty="0"/>
              <a:t>Characteristics:</a:t>
            </a:r>
          </a:p>
          <a:p>
            <a:pPr lvl="1" algn="l" rtl="0"/>
            <a:r>
              <a:rPr lang="en-US" sz="2200" dirty="0"/>
              <a:t>Devices are connected in a circular fashion, forming a closed loop.</a:t>
            </a:r>
          </a:p>
          <a:p>
            <a:pPr lvl="1" algn="l" rtl="0"/>
            <a:r>
              <a:rPr lang="en-US" sz="2200" dirty="0"/>
              <a:t>Data travels in one direction, passing through each device in the ring.</a:t>
            </a:r>
          </a:p>
          <a:p>
            <a:pPr lvl="1" algn="l" rtl="0"/>
            <a:r>
              <a:rPr lang="en-US" sz="2200" dirty="0"/>
              <a:t>Tokens are used to control data transmission, ensuring orderly communication.</a:t>
            </a:r>
          </a:p>
          <a:p>
            <a:pPr algn="l" rtl="0"/>
            <a:r>
              <a:rPr lang="en-US" sz="2400" dirty="0" smtClean="0"/>
              <a:t>Applications</a:t>
            </a:r>
            <a:r>
              <a:rPr lang="en-US" sz="2400" dirty="0"/>
              <a:t>:</a:t>
            </a:r>
          </a:p>
          <a:p>
            <a:pPr lvl="1" algn="l" rtl="0"/>
            <a:r>
              <a:rPr lang="en-US" sz="2200" dirty="0"/>
              <a:t>Token Ring networks for reliable data transmission.</a:t>
            </a:r>
          </a:p>
          <a:p>
            <a:pPr lvl="1" algn="l" rtl="0"/>
            <a:r>
              <a:rPr lang="en-US" sz="2200" dirty="0"/>
              <a:t>Token Bus networks for distributed control and data flow.</a:t>
            </a:r>
          </a:p>
        </p:txBody>
      </p:sp>
      <p:pic>
        <p:nvPicPr>
          <p:cNvPr id="14341" name="Picture 4" descr="Fig05-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4733925"/>
            <a:ext cx="28956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8413" cy="1320800"/>
          </a:xfrm>
        </p:spPr>
        <p:txBody>
          <a:bodyPr/>
          <a:lstStyle/>
          <a:p>
            <a:r>
              <a:rPr lang="en-GB" altLang="ar-SA" smtClean="0">
                <a:cs typeface="Tahoma" panose="020B0604030504040204" pitchFamily="34" charset="0"/>
              </a:rPr>
              <a:t>Ring</a:t>
            </a:r>
          </a:p>
        </p:txBody>
      </p:sp>
      <p:sp>
        <p:nvSpPr>
          <p:cNvPr id="1536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160588"/>
            <a:ext cx="3090863" cy="576262"/>
          </a:xfrm>
        </p:spPr>
        <p:txBody>
          <a:bodyPr/>
          <a:lstStyle/>
          <a:p>
            <a:pPr>
              <a:spcBef>
                <a:spcPts val="575"/>
              </a:spcBef>
              <a:buFont typeface="Wingdings 2" panose="05020102010507070707" pitchFamily="18" charset="2"/>
              <a:buNone/>
            </a:pPr>
            <a:r>
              <a:rPr lang="en-GB" altLang="ar-SA" smtClean="0"/>
              <a:t>Advantages	</a:t>
            </a:r>
          </a:p>
        </p:txBody>
      </p:sp>
      <p:sp>
        <p:nvSpPr>
          <p:cNvPr id="1536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736850"/>
            <a:ext cx="3090863" cy="3305175"/>
          </a:xfrm>
        </p:spPr>
        <p:txBody>
          <a:bodyPr>
            <a:normAutofit/>
          </a:bodyPr>
          <a:lstStyle/>
          <a:p>
            <a:pPr algn="l" rtl="0"/>
            <a:r>
              <a:rPr lang="en-US" dirty="0" smtClean="0"/>
              <a:t>Deterministic </a:t>
            </a:r>
            <a:r>
              <a:rPr lang="en-US" dirty="0"/>
              <a:t>data flow, preventing collisions.</a:t>
            </a:r>
          </a:p>
          <a:p>
            <a:pPr algn="l" rtl="0"/>
            <a:r>
              <a:rPr lang="en-US" dirty="0"/>
              <a:t>Fault-tolerant, as data can continue to flow if one device fails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536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7150" y="2160588"/>
            <a:ext cx="3090863" cy="576262"/>
          </a:xfrm>
        </p:spPr>
        <p:txBody>
          <a:bodyPr/>
          <a:lstStyle/>
          <a:p>
            <a:pPr>
              <a:spcBef>
                <a:spcPts val="575"/>
              </a:spcBef>
              <a:buFont typeface="Wingdings 2" panose="05020102010507070707" pitchFamily="18" charset="2"/>
              <a:buNone/>
            </a:pPr>
            <a:r>
              <a:rPr lang="en-GB" altLang="ar-SA" smtClean="0"/>
              <a:t>Disadvantage</a:t>
            </a:r>
          </a:p>
        </p:txBody>
      </p:sp>
      <p:sp>
        <p:nvSpPr>
          <p:cNvPr id="15366" name="Content Placeholder 5"/>
          <p:cNvSpPr>
            <a:spLocks noGrp="1"/>
          </p:cNvSpPr>
          <p:nvPr>
            <p:ph sz="quarter" idx="4"/>
          </p:nvPr>
        </p:nvSpPr>
        <p:spPr>
          <a:xfrm>
            <a:off x="3867150" y="2736850"/>
            <a:ext cx="3090863" cy="3305175"/>
          </a:xfrm>
        </p:spPr>
        <p:txBody>
          <a:bodyPr/>
          <a:lstStyle/>
          <a:p>
            <a:pPr algn="l" rtl="0"/>
            <a:r>
              <a:rPr lang="en-US" dirty="0"/>
              <a:t>Difficult to install and troubleshoot.</a:t>
            </a:r>
          </a:p>
          <a:p>
            <a:pPr algn="l" rtl="0"/>
            <a:r>
              <a:rPr lang="en-US" dirty="0"/>
              <a:t>Adding or removing devices can disrupt the ring.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SA" smtClean="0">
                <a:cs typeface="Tahoma" panose="020B0604030504040204" pitchFamily="34" charset="0"/>
              </a:rPr>
              <a:t>Star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1230" y="2199893"/>
            <a:ext cx="3712369" cy="32682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SA" smtClean="0">
                <a:cs typeface="Tahoma" panose="020B0604030504040204" pitchFamily="34" charset="0"/>
              </a:rPr>
              <a:t>Simple Physical Topologies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1357313"/>
          </a:xfrm>
        </p:spPr>
        <p:txBody>
          <a:bodyPr/>
          <a:lstStyle/>
          <a:p>
            <a:pPr algn="l" rtl="0"/>
            <a:r>
              <a:rPr lang="en-US" sz="1600" dirty="0"/>
              <a:t>Characteristics:</a:t>
            </a:r>
          </a:p>
          <a:p>
            <a:pPr lvl="1" algn="l" rtl="0"/>
            <a:r>
              <a:rPr lang="en-US" sz="1400" dirty="0"/>
              <a:t>Devices are connected to a central hub or switch.</a:t>
            </a:r>
          </a:p>
          <a:p>
            <a:pPr lvl="1" algn="l" rtl="0"/>
            <a:r>
              <a:rPr lang="en-US" sz="1400" dirty="0"/>
              <a:t>Data is transmitted from the sender to the central device, which then broadcasts it to the intended recipient.</a:t>
            </a:r>
          </a:p>
          <a:p>
            <a:pPr lvl="1" algn="l" rtl="0"/>
            <a:r>
              <a:rPr lang="en-US" sz="1400" dirty="0"/>
              <a:t>Traffic is directed, reducing collisions and improving data transfer efficiency.</a:t>
            </a:r>
          </a:p>
          <a:p>
            <a:pPr algn="l" rtl="0"/>
            <a:r>
              <a:rPr lang="en-US" sz="1600" dirty="0" smtClean="0"/>
              <a:t>Applications</a:t>
            </a:r>
            <a:r>
              <a:rPr lang="en-US" sz="1600" dirty="0"/>
              <a:t>:</a:t>
            </a:r>
          </a:p>
          <a:p>
            <a:pPr lvl="1" algn="l" rtl="0"/>
            <a:r>
              <a:rPr lang="en-US" sz="1400" dirty="0"/>
              <a:t>Local Area Networks (LANs) in offices and buildings.</a:t>
            </a:r>
          </a:p>
          <a:p>
            <a:pPr lvl="1" algn="l" rtl="0"/>
            <a:r>
              <a:rPr lang="en-US" sz="1400" dirty="0"/>
              <a:t>Ethernet networks for high-speed data transmission.</a:t>
            </a:r>
          </a:p>
        </p:txBody>
      </p:sp>
      <p:pic>
        <p:nvPicPr>
          <p:cNvPr id="17413" name="Picture 4" descr="Fig05-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4267200"/>
            <a:ext cx="3664744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8413" cy="1320800"/>
          </a:xfrm>
        </p:spPr>
        <p:txBody>
          <a:bodyPr/>
          <a:lstStyle/>
          <a:p>
            <a:r>
              <a:rPr lang="en-GB" altLang="ar-SA" smtClean="0">
                <a:cs typeface="Tahoma" panose="020B0604030504040204" pitchFamily="34" charset="0"/>
              </a:rPr>
              <a:t>Star</a:t>
            </a:r>
          </a:p>
        </p:txBody>
      </p:sp>
      <p:sp>
        <p:nvSpPr>
          <p:cNvPr id="19459" name="Text Placeholder 2"/>
          <p:cNvSpPr>
            <a:spLocks noGrp="1"/>
          </p:cNvSpPr>
          <p:nvPr>
            <p:ph type="body" idx="1"/>
          </p:nvPr>
        </p:nvSpPr>
        <p:spPr>
          <a:xfrm>
            <a:off x="609600" y="2160588"/>
            <a:ext cx="3090863" cy="576262"/>
          </a:xfrm>
        </p:spPr>
        <p:txBody>
          <a:bodyPr/>
          <a:lstStyle/>
          <a:p>
            <a:pPr algn="l" rtl="0">
              <a:spcBef>
                <a:spcPts val="575"/>
              </a:spcBef>
              <a:buFont typeface="Wingdings 2" panose="05020102010507070707" pitchFamily="18" charset="2"/>
              <a:buNone/>
            </a:pPr>
            <a:r>
              <a:rPr lang="en-GB" altLang="ar-SA" smtClean="0"/>
              <a:t>Advantages	</a:t>
            </a:r>
          </a:p>
        </p:txBody>
      </p:sp>
      <p:sp>
        <p:nvSpPr>
          <p:cNvPr id="19460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736850"/>
            <a:ext cx="3090863" cy="3305175"/>
          </a:xfrm>
        </p:spPr>
        <p:txBody>
          <a:bodyPr>
            <a:normAutofit/>
          </a:bodyPr>
          <a:lstStyle/>
          <a:p>
            <a:pPr algn="l" rtl="0"/>
            <a:r>
              <a:rPr lang="en-US" dirty="0" smtClean="0"/>
              <a:t>Easy </a:t>
            </a:r>
            <a:r>
              <a:rPr lang="en-US" dirty="0"/>
              <a:t>to install and manage.</a:t>
            </a:r>
          </a:p>
          <a:p>
            <a:pPr algn="l" rtl="0"/>
            <a:r>
              <a:rPr lang="en-US" dirty="0"/>
              <a:t>Scalable to a large number of devices.</a:t>
            </a:r>
          </a:p>
          <a:p>
            <a:pPr algn="l" rtl="0"/>
            <a:r>
              <a:rPr lang="en-US" dirty="0"/>
              <a:t>Fault-tolerant, as a central device failure doesn't affect the entire network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1946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7150" y="2160588"/>
            <a:ext cx="3090863" cy="576262"/>
          </a:xfrm>
        </p:spPr>
        <p:txBody>
          <a:bodyPr/>
          <a:lstStyle/>
          <a:p>
            <a:pPr algn="l" rtl="0">
              <a:spcBef>
                <a:spcPts val="575"/>
              </a:spcBef>
              <a:buFont typeface="Wingdings 2" panose="05020102010507070707" pitchFamily="18" charset="2"/>
              <a:buNone/>
            </a:pPr>
            <a:r>
              <a:rPr lang="en-GB" altLang="ar-SA" smtClean="0"/>
              <a:t>Disadvantage</a:t>
            </a:r>
          </a:p>
        </p:txBody>
      </p:sp>
      <p:sp>
        <p:nvSpPr>
          <p:cNvPr id="19462" name="Content Placeholder 5"/>
          <p:cNvSpPr>
            <a:spLocks noGrp="1"/>
          </p:cNvSpPr>
          <p:nvPr>
            <p:ph sz="quarter" idx="4"/>
          </p:nvPr>
        </p:nvSpPr>
        <p:spPr>
          <a:xfrm>
            <a:off x="3867150" y="2736850"/>
            <a:ext cx="3090863" cy="3305175"/>
          </a:xfrm>
        </p:spPr>
        <p:txBody>
          <a:bodyPr/>
          <a:lstStyle/>
          <a:p>
            <a:pPr algn="l" rtl="0"/>
            <a:r>
              <a:rPr lang="en-US" dirty="0"/>
              <a:t>Relies on the central device for data transmission.</a:t>
            </a:r>
          </a:p>
          <a:p>
            <a:pPr algn="l" rtl="0"/>
            <a:r>
              <a:rPr lang="en-US" dirty="0"/>
              <a:t>A central device failure can disrupt the network.</a:t>
            </a:r>
          </a:p>
          <a:p>
            <a:pPr algn="l" rtl="0"/>
            <a:r>
              <a:rPr lang="en-US" dirty="0"/>
              <a:t>More expensive than bus or ring topologies.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ar-SA" smtClean="0">
                <a:cs typeface="Tahoma" panose="020B0604030504040204" pitchFamily="34" charset="0"/>
              </a:rPr>
              <a:t>Mesh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813" y="1676400"/>
            <a:ext cx="6172200" cy="4286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ar-SA" dirty="0" smtClean="0">
                <a:cs typeface="Tahoma" panose="020B0604030504040204" pitchFamily="34" charset="0"/>
              </a:rPr>
              <a:t>Mesh </a:t>
            </a:r>
            <a:endParaRPr lang="en-GB" altLang="ar-SA" dirty="0" smtClean="0">
              <a:cs typeface="Tahoma" panose="020B0604030504040204" pitchFamily="34" charset="0"/>
            </a:endParaRP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228600" y="1310055"/>
            <a:ext cx="6348413" cy="3881437"/>
          </a:xfrm>
        </p:spPr>
        <p:txBody>
          <a:bodyPr/>
          <a:lstStyle/>
          <a:p>
            <a:pPr algn="l" rtl="0"/>
            <a:r>
              <a:rPr lang="en-US" dirty="0"/>
              <a:t>Characteristics:</a:t>
            </a:r>
          </a:p>
          <a:p>
            <a:pPr lvl="1" algn="l" rtl="0"/>
            <a:r>
              <a:rPr lang="en-US" dirty="0"/>
              <a:t>Devices are interconnected in multiple redundant paths.</a:t>
            </a:r>
          </a:p>
          <a:p>
            <a:pPr lvl="1" algn="l" rtl="0"/>
            <a:r>
              <a:rPr lang="en-US" dirty="0"/>
              <a:t>Data can travel through multiple routes, providing high fault tolerance and flexibility.</a:t>
            </a:r>
          </a:p>
          <a:p>
            <a:pPr lvl="1" algn="l" rtl="0"/>
            <a:r>
              <a:rPr lang="en-US" dirty="0"/>
              <a:t>Routing algorithms are used to determine the optimal data paths.</a:t>
            </a:r>
          </a:p>
          <a:p>
            <a:pPr algn="l" rtl="0"/>
            <a:r>
              <a:rPr lang="en-US" dirty="0" smtClean="0"/>
              <a:t>Applications</a:t>
            </a:r>
            <a:r>
              <a:rPr lang="en-US" dirty="0"/>
              <a:t>:</a:t>
            </a:r>
          </a:p>
          <a:p>
            <a:pPr lvl="1" algn="l" rtl="0"/>
            <a:r>
              <a:rPr lang="en-US" dirty="0"/>
              <a:t>Wide Area Networks (WANs) for large-scale networks.</a:t>
            </a:r>
          </a:p>
          <a:p>
            <a:pPr lvl="1" algn="l" rtl="0"/>
            <a:r>
              <a:rPr lang="en-US" dirty="0"/>
              <a:t>Wireless Mesh Networks for flexible and resilient connectivity.</a:t>
            </a:r>
          </a:p>
          <a:p>
            <a:pPr lvl="1" algn="l" rtl="0"/>
            <a:r>
              <a:rPr lang="en-US" dirty="0"/>
              <a:t>Peer-to-Peer (P2P) networks for distributed file sharing.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5191492"/>
            <a:ext cx="1628775" cy="1619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8413" cy="1320800"/>
          </a:xfrm>
        </p:spPr>
        <p:txBody>
          <a:bodyPr/>
          <a:lstStyle/>
          <a:p>
            <a:r>
              <a:rPr lang="en-GB" altLang="ar-SA" dirty="0" smtClean="0">
                <a:cs typeface="Tahoma" panose="020B0604030504040204" pitchFamily="34" charset="0"/>
              </a:rPr>
              <a:t>Mesh</a:t>
            </a:r>
          </a:p>
        </p:txBody>
      </p:sp>
      <p:sp>
        <p:nvSpPr>
          <p:cNvPr id="22531" name="Text Placeholder 2"/>
          <p:cNvSpPr>
            <a:spLocks noGrp="1"/>
          </p:cNvSpPr>
          <p:nvPr>
            <p:ph type="body" idx="1"/>
          </p:nvPr>
        </p:nvSpPr>
        <p:spPr>
          <a:xfrm>
            <a:off x="609600" y="2160588"/>
            <a:ext cx="3090863" cy="576262"/>
          </a:xfrm>
        </p:spPr>
        <p:txBody>
          <a:bodyPr/>
          <a:lstStyle/>
          <a:p>
            <a:pPr algn="l" rtl="0">
              <a:spcBef>
                <a:spcPts val="575"/>
              </a:spcBef>
              <a:buFont typeface="Wingdings 2" panose="05020102010507070707" pitchFamily="18" charset="2"/>
              <a:buNone/>
            </a:pPr>
            <a:r>
              <a:rPr lang="en-GB" altLang="ar-SA" smtClean="0"/>
              <a:t>Advantages	</a:t>
            </a:r>
          </a:p>
        </p:txBody>
      </p:sp>
      <p:sp>
        <p:nvSpPr>
          <p:cNvPr id="22532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736850"/>
            <a:ext cx="3090863" cy="3305175"/>
          </a:xfrm>
        </p:spPr>
        <p:txBody>
          <a:bodyPr>
            <a:normAutofit/>
          </a:bodyPr>
          <a:lstStyle/>
          <a:p>
            <a:pPr algn="l" rtl="0"/>
            <a:r>
              <a:rPr lang="en-US" dirty="0" smtClean="0"/>
              <a:t>Highly </a:t>
            </a:r>
            <a:r>
              <a:rPr lang="en-US" dirty="0"/>
              <a:t>scalable and reliable.</a:t>
            </a:r>
          </a:p>
          <a:p>
            <a:pPr algn="l" rtl="0"/>
            <a:r>
              <a:rPr lang="en-US" dirty="0"/>
              <a:t>Data can continue to flow even if multiple devices or connections fail.</a:t>
            </a:r>
          </a:p>
          <a:p>
            <a:pPr algn="l" rtl="0"/>
            <a:r>
              <a:rPr lang="en-US" dirty="0"/>
              <a:t>Provides multiple paths for data transmission, reducing congestion.</a:t>
            </a:r>
          </a:p>
          <a:p>
            <a:pPr algn="l" rtl="0"/>
            <a:endParaRPr lang="en-US" altLang="ar-SA" dirty="0" smtClean="0">
              <a:cs typeface="Tahoma" panose="020B0604030504040204" pitchFamily="34" charset="0"/>
            </a:endParaRPr>
          </a:p>
        </p:txBody>
      </p:sp>
      <p:sp>
        <p:nvSpPr>
          <p:cNvPr id="22533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7150" y="2160588"/>
            <a:ext cx="3090863" cy="576262"/>
          </a:xfrm>
        </p:spPr>
        <p:txBody>
          <a:bodyPr/>
          <a:lstStyle/>
          <a:p>
            <a:pPr algn="l" rtl="0">
              <a:spcBef>
                <a:spcPts val="575"/>
              </a:spcBef>
              <a:buFont typeface="Wingdings 2" panose="05020102010507070707" pitchFamily="18" charset="2"/>
              <a:buNone/>
            </a:pPr>
            <a:r>
              <a:rPr lang="en-GB" altLang="ar-SA" smtClean="0"/>
              <a:t>Disadvantage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7150" y="2736850"/>
            <a:ext cx="3090863" cy="3305175"/>
          </a:xfrm>
        </p:spPr>
        <p:txBody>
          <a:bodyPr rtlCol="0">
            <a:normAutofit/>
          </a:bodyPr>
          <a:lstStyle/>
          <a:p>
            <a:pPr algn="l" rtl="0"/>
            <a:r>
              <a:rPr lang="en-US" dirty="0"/>
              <a:t>Complex to install and manage.</a:t>
            </a:r>
          </a:p>
          <a:p>
            <a:pPr algn="l" rtl="0"/>
            <a:r>
              <a:rPr lang="en-US" dirty="0"/>
              <a:t>Requires more cabling and equipment.</a:t>
            </a:r>
          </a:p>
          <a:p>
            <a:pPr algn="l" rtl="0"/>
            <a:r>
              <a:rPr lang="en-US" dirty="0"/>
              <a:t>Routing overhead can increase network latency.</a:t>
            </a:r>
          </a:p>
          <a:p>
            <a:pPr marL="262890" lvl="1" indent="0" algn="l" rtl="0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hape 185"/>
          <p:cNvSpPr>
            <a:spLocks noGrp="1"/>
          </p:cNvSpPr>
          <p:nvPr>
            <p:ph type="title"/>
          </p:nvPr>
        </p:nvSpPr>
        <p:spPr/>
        <p:txBody>
          <a:bodyPr lIns="91425" tIns="45700" rIns="91425" bIns="45700" anchor="ctr"/>
          <a:lstStyle/>
          <a:p>
            <a:pPr>
              <a:buClr>
                <a:srgbClr val="696464"/>
              </a:buClr>
              <a:buSzPct val="25000"/>
            </a:pPr>
            <a:r>
              <a:rPr lang="en-US" altLang="ar-SA" dirty="0" smtClean="0">
                <a:cs typeface="Tahoma" panose="020B0604030504040204" pitchFamily="34" charset="0"/>
              </a:rPr>
              <a:t>Hybrid Physical Topologies</a:t>
            </a:r>
            <a:endParaRPr lang="en-US" altLang="ar-SA" sz="4100" b="1" dirty="0" smtClean="0">
              <a:solidFill>
                <a:srgbClr val="696464"/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3555" name="Shape 184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525962"/>
          </a:xfrm>
        </p:spPr>
        <p:txBody>
          <a:bodyPr lIns="91425" tIns="45700" rIns="91425" bIns="45700"/>
          <a:lstStyle/>
          <a:p>
            <a:pPr algn="l" rtl="0"/>
            <a:r>
              <a:rPr lang="en-US" sz="2000" dirty="0"/>
              <a:t>Characteristics:</a:t>
            </a:r>
          </a:p>
          <a:p>
            <a:pPr lvl="1" algn="l" rtl="0"/>
            <a:r>
              <a:rPr lang="en-US" sz="1800" dirty="0"/>
              <a:t>Combines two or more basic topologies to create a hybrid topology.</a:t>
            </a:r>
          </a:p>
          <a:p>
            <a:pPr lvl="1" algn="l" rtl="0"/>
            <a:r>
              <a:rPr lang="en-US" sz="1800" dirty="0"/>
              <a:t>Provides the benefits of multiple topologies, addressing specific network requirements.</a:t>
            </a:r>
          </a:p>
          <a:p>
            <a:pPr lvl="1" algn="l" rtl="0"/>
            <a:r>
              <a:rPr lang="en-US" sz="1800" dirty="0"/>
              <a:t>Common hybrid topologies include star-bus, star-ring, and tree topologies.</a:t>
            </a:r>
          </a:p>
          <a:p>
            <a:pPr algn="l" rtl="0"/>
            <a:r>
              <a:rPr lang="en-US" sz="2000" dirty="0" smtClean="0"/>
              <a:t>Applications</a:t>
            </a:r>
            <a:r>
              <a:rPr lang="en-US" sz="2000" dirty="0"/>
              <a:t>:</a:t>
            </a:r>
          </a:p>
          <a:p>
            <a:pPr lvl="1" algn="l" rtl="0"/>
            <a:r>
              <a:rPr lang="en-US" sz="1800" dirty="0" smtClean="0"/>
              <a:t>Enterprise</a:t>
            </a:r>
            <a:endParaRPr lang="en-US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0" y="3744119"/>
            <a:ext cx="4681802" cy="2809081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8413" cy="1320800"/>
          </a:xfrm>
        </p:spPr>
        <p:txBody>
          <a:bodyPr/>
          <a:lstStyle/>
          <a:p>
            <a:r>
              <a:rPr lang="en-GB" altLang="ar-SA" dirty="0" smtClean="0">
                <a:cs typeface="Tahoma" panose="020B0604030504040204" pitchFamily="34" charset="0"/>
              </a:rPr>
              <a:t>Hybrid </a:t>
            </a:r>
            <a:r>
              <a:rPr lang="en-GB" altLang="ar-SA" dirty="0" err="1" smtClean="0">
                <a:cs typeface="Tahoma" panose="020B0604030504040204" pitchFamily="34" charset="0"/>
              </a:rPr>
              <a:t>Toplogy</a:t>
            </a:r>
            <a:endParaRPr lang="en-GB" altLang="ar-SA" dirty="0" smtClean="0">
              <a:cs typeface="Tahoma" panose="020B0604030504040204" pitchFamily="34" charset="0"/>
            </a:endParaRPr>
          </a:p>
        </p:txBody>
      </p:sp>
      <p:sp>
        <p:nvSpPr>
          <p:cNvPr id="22531" name="Text Placeholder 2"/>
          <p:cNvSpPr>
            <a:spLocks noGrp="1"/>
          </p:cNvSpPr>
          <p:nvPr>
            <p:ph type="body" idx="1"/>
          </p:nvPr>
        </p:nvSpPr>
        <p:spPr>
          <a:xfrm>
            <a:off x="609600" y="2160588"/>
            <a:ext cx="3090863" cy="576262"/>
          </a:xfrm>
        </p:spPr>
        <p:txBody>
          <a:bodyPr/>
          <a:lstStyle/>
          <a:p>
            <a:pPr algn="l" rtl="0">
              <a:spcBef>
                <a:spcPts val="575"/>
              </a:spcBef>
              <a:buFont typeface="Wingdings 2" panose="05020102010507070707" pitchFamily="18" charset="2"/>
              <a:buNone/>
            </a:pPr>
            <a:r>
              <a:rPr lang="en-GB" altLang="ar-SA" smtClean="0"/>
              <a:t>Advantages	</a:t>
            </a:r>
          </a:p>
        </p:txBody>
      </p:sp>
      <p:sp>
        <p:nvSpPr>
          <p:cNvPr id="22532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736850"/>
            <a:ext cx="3090863" cy="3305175"/>
          </a:xfrm>
        </p:spPr>
        <p:txBody>
          <a:bodyPr>
            <a:normAutofit/>
          </a:bodyPr>
          <a:lstStyle/>
          <a:p>
            <a:pPr algn="l" rtl="0"/>
            <a:r>
              <a:rPr lang="en-US" dirty="0" smtClean="0"/>
              <a:t>Flexibility </a:t>
            </a:r>
            <a:r>
              <a:rPr lang="en-US" dirty="0"/>
              <a:t>to combine the strengths of different topologies.</a:t>
            </a:r>
          </a:p>
          <a:p>
            <a:pPr algn="l" rtl="0"/>
            <a:r>
              <a:rPr lang="en-US" dirty="0"/>
              <a:t>Scalability and fault tolerance depending on the chosen hybrid topology.</a:t>
            </a:r>
          </a:p>
          <a:p>
            <a:pPr algn="l" rtl="0"/>
            <a:r>
              <a:rPr lang="en-US" dirty="0"/>
              <a:t>Efficient data transmission for specific network scenarios.</a:t>
            </a:r>
          </a:p>
          <a:p>
            <a:pPr algn="l" rtl="0"/>
            <a:endParaRPr lang="en-US" altLang="ar-SA" dirty="0" smtClean="0">
              <a:cs typeface="Tahoma" panose="020B0604030504040204" pitchFamily="34" charset="0"/>
            </a:endParaRPr>
          </a:p>
        </p:txBody>
      </p:sp>
      <p:sp>
        <p:nvSpPr>
          <p:cNvPr id="22533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7150" y="2160588"/>
            <a:ext cx="3090863" cy="576262"/>
          </a:xfrm>
        </p:spPr>
        <p:txBody>
          <a:bodyPr/>
          <a:lstStyle/>
          <a:p>
            <a:pPr algn="l" rtl="0">
              <a:spcBef>
                <a:spcPts val="575"/>
              </a:spcBef>
              <a:buFont typeface="Wingdings 2" panose="05020102010507070707" pitchFamily="18" charset="2"/>
              <a:buNone/>
            </a:pPr>
            <a:r>
              <a:rPr lang="en-GB" altLang="ar-SA" smtClean="0"/>
              <a:t>Disadvantage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7150" y="2736850"/>
            <a:ext cx="3090863" cy="3305175"/>
          </a:xfrm>
        </p:spPr>
        <p:txBody>
          <a:bodyPr rtlCol="0">
            <a:normAutofit/>
          </a:bodyPr>
          <a:lstStyle/>
          <a:p>
            <a:pPr algn="l" rtl="0"/>
            <a:r>
              <a:rPr lang="en-US" dirty="0"/>
              <a:t>Complexity in design and implementation.</a:t>
            </a:r>
          </a:p>
          <a:p>
            <a:pPr algn="l" rtl="0"/>
            <a:r>
              <a:rPr lang="en-US" dirty="0"/>
              <a:t>Potential compatibility issues between different topologies.</a:t>
            </a:r>
          </a:p>
          <a:p>
            <a:pPr algn="l" rtl="0"/>
            <a:r>
              <a:rPr lang="en-US" dirty="0"/>
              <a:t>Increased cost compared to basic topologies.</a:t>
            </a:r>
          </a:p>
          <a:p>
            <a:pPr marL="262890" lvl="1" indent="0" algn="l" rtl="0" fontAlgn="auto">
              <a:spcBef>
                <a:spcPts val="370"/>
              </a:spcBef>
              <a:spcAft>
                <a:spcPts val="0"/>
              </a:spcAft>
              <a:buNone/>
              <a:defRPr/>
            </a:pP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619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واجهة">
  <a:themeElements>
    <a:clrScheme name="واجهة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واجهة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واجهة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F0F80E32A91A04FBCBF0F33924102D3" ma:contentTypeVersion="0" ma:contentTypeDescription="Create a new document." ma:contentTypeScope="" ma:versionID="6ec1925c488fad75b0968a31af98815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496E642-9745-4A37-B23B-40015A38B6CA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www.w3.org/XML/1998/namespace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0B390C56-3A29-439B-8195-ED9153B564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ADE8C6A-0917-494C-8CB8-9ACADBA0C40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144</TotalTime>
  <Words>738</Words>
  <Application>Microsoft Office PowerPoint</Application>
  <PresentationFormat>On-screen Show (4:3)</PresentationFormat>
  <Paragraphs>109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Tahoma</vt:lpstr>
      <vt:lpstr>Trebuchet MS</vt:lpstr>
      <vt:lpstr>Wingdings 2</vt:lpstr>
      <vt:lpstr>Wingdings 3</vt:lpstr>
      <vt:lpstr>واجهة</vt:lpstr>
      <vt:lpstr>Chapter 2</vt:lpstr>
      <vt:lpstr>Introduction</vt:lpstr>
      <vt:lpstr>Why we need a topology</vt:lpstr>
      <vt:lpstr>Bus </vt:lpstr>
      <vt:lpstr>Simple Physical Topologies</vt:lpstr>
      <vt:lpstr>Bus (continued)</vt:lpstr>
      <vt:lpstr>Bus</vt:lpstr>
      <vt:lpstr>Ring</vt:lpstr>
      <vt:lpstr>Simple Physical Topologies</vt:lpstr>
      <vt:lpstr>Ring</vt:lpstr>
      <vt:lpstr>Star</vt:lpstr>
      <vt:lpstr>Simple Physical Topologies</vt:lpstr>
      <vt:lpstr>Star</vt:lpstr>
      <vt:lpstr>Mesh</vt:lpstr>
      <vt:lpstr>Mesh </vt:lpstr>
      <vt:lpstr>Mesh</vt:lpstr>
      <vt:lpstr>Hybrid Physical Topologies</vt:lpstr>
      <vt:lpstr>Hybrid Toplogy</vt:lpstr>
    </vt:vector>
  </TitlesOfParts>
  <Company>California State University, Dominguez Hills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Network Topologies</dc:title>
  <dc:creator>meyadat</dc:creator>
  <cp:lastModifiedBy>Fatima Ali Al-Hindawi Bahroun</cp:lastModifiedBy>
  <cp:revision>23</cp:revision>
  <dcterms:created xsi:type="dcterms:W3CDTF">2006-11-08T20:42:21Z</dcterms:created>
  <dcterms:modified xsi:type="dcterms:W3CDTF">2023-11-30T08:52:17Z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0x010100AF0F80E32A91A04FBCBF0F33924102D3</vt:lpwstr>
  </property>
</Properties>
</file>