
<file path=[Content_Types].xml><?xml version="1.0" encoding="utf-8"?>
<Types xmlns="http://schemas.openxmlformats.org/package/2006/content-types">
  <Default Extension="jpg" ContentType="image/jp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0"/>
  </p:notesMasterIdLst>
  <p:sldIdLst>
    <p:sldId id="256" r:id="rId2"/>
    <p:sldId id="259" r:id="rId3"/>
    <p:sldId id="276" r:id="rId4"/>
    <p:sldId id="260" r:id="rId5"/>
    <p:sldId id="279" r:id="rId6"/>
    <p:sldId id="261" r:id="rId7"/>
    <p:sldId id="280" r:id="rId8"/>
    <p:sldId id="262" r:id="rId9"/>
    <p:sldId id="281" r:id="rId10"/>
    <p:sldId id="266" r:id="rId11"/>
    <p:sldId id="264" r:id="rId12"/>
    <p:sldId id="267" r:id="rId13"/>
    <p:sldId id="268" r:id="rId14"/>
    <p:sldId id="277" r:id="rId15"/>
    <p:sldId id="278" r:id="rId16"/>
    <p:sldId id="269" r:id="rId17"/>
    <p:sldId id="282" r:id="rId18"/>
    <p:sldId id="271" r:id="rId19"/>
  </p:sldIdLst>
  <p:sldSz cx="18288000" cy="10287000"/>
  <p:notesSz cx="18288000" cy="10287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2" d="100"/>
          <a:sy n="52" d="100"/>
        </p:scale>
        <p:origin x="850" y="6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7924800" cy="5159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10358438" y="0"/>
            <a:ext cx="7924800" cy="515938"/>
          </a:xfrm>
          <a:prstGeom prst="rect">
            <a:avLst/>
          </a:prstGeom>
        </p:spPr>
        <p:txBody>
          <a:bodyPr vert="horz" lIns="91440" tIns="45720" rIns="91440" bIns="45720" rtlCol="0"/>
          <a:lstStyle>
            <a:lvl1pPr algn="r">
              <a:defRPr sz="1200"/>
            </a:lvl1pPr>
          </a:lstStyle>
          <a:p>
            <a:fld id="{BBAED1DE-2A94-4827-93FD-906F55429134}" type="datetimeFigureOut">
              <a:rPr lang="en-US" smtClean="0"/>
              <a:t>1/30/2026</a:t>
            </a:fld>
            <a:endParaRPr lang="en-US"/>
          </a:p>
        </p:txBody>
      </p:sp>
      <p:sp>
        <p:nvSpPr>
          <p:cNvPr id="4" name="Slide Image Placeholder 3"/>
          <p:cNvSpPr>
            <a:spLocks noGrp="1" noRot="1" noChangeAspect="1"/>
          </p:cNvSpPr>
          <p:nvPr>
            <p:ph type="sldImg" idx="2"/>
          </p:nvPr>
        </p:nvSpPr>
        <p:spPr>
          <a:xfrm>
            <a:off x="6057900" y="1285875"/>
            <a:ext cx="6172200" cy="347186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828800" y="4951413"/>
            <a:ext cx="14630400" cy="40497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71063"/>
            <a:ext cx="7924800" cy="51593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10358438" y="9771063"/>
            <a:ext cx="7924800" cy="515937"/>
          </a:xfrm>
          <a:prstGeom prst="rect">
            <a:avLst/>
          </a:prstGeom>
        </p:spPr>
        <p:txBody>
          <a:bodyPr vert="horz" lIns="91440" tIns="45720" rIns="91440" bIns="45720" rtlCol="0" anchor="b"/>
          <a:lstStyle>
            <a:lvl1pPr algn="r">
              <a:defRPr sz="1200"/>
            </a:lvl1pPr>
          </a:lstStyle>
          <a:p>
            <a:fld id="{43A8BDBA-79F3-4ED2-80E2-FE0E5B50B72F}" type="slidenum">
              <a:rPr lang="en-US" smtClean="0"/>
              <a:t>‹#›</a:t>
            </a:fld>
            <a:endParaRPr lang="en-US"/>
          </a:p>
        </p:txBody>
      </p:sp>
    </p:spTree>
    <p:extLst>
      <p:ext uri="{BB962C8B-B14F-4D97-AF65-F5344CB8AC3E}">
        <p14:creationId xmlns:p14="http://schemas.microsoft.com/office/powerpoint/2010/main" val="1712030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3A8BDBA-79F3-4ED2-80E2-FE0E5B50B72F}" type="slidenum">
              <a:rPr lang="en-US" smtClean="0"/>
              <a:t>5</a:t>
            </a:fld>
            <a:endParaRPr lang="en-US"/>
          </a:p>
        </p:txBody>
      </p:sp>
    </p:spTree>
    <p:extLst>
      <p:ext uri="{BB962C8B-B14F-4D97-AF65-F5344CB8AC3E}">
        <p14:creationId xmlns:p14="http://schemas.microsoft.com/office/powerpoint/2010/main" val="3207339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371600" y="3188970"/>
            <a:ext cx="15544800" cy="2160270"/>
          </a:xfrm>
          <a:prstGeom prst="rect">
            <a:avLst/>
          </a:prstGeom>
        </p:spPr>
        <p:txBody>
          <a:bodyPr wrap="square" lIns="0" tIns="0" rIns="0" bIns="0">
            <a:spAutoFit/>
          </a:bodyPr>
          <a:lstStyle>
            <a:lvl1pPr>
              <a:defRPr sz="5500" b="0" i="0">
                <a:solidFill>
                  <a:srgbClr val="C2D5EC"/>
                </a:solidFill>
                <a:latin typeface="Arial Black"/>
                <a:cs typeface="Arial Black"/>
              </a:defRPr>
            </a:lvl1pPr>
          </a:lstStyle>
          <a:p>
            <a:endParaRPr/>
          </a:p>
        </p:txBody>
      </p:sp>
      <p:sp>
        <p:nvSpPr>
          <p:cNvPr id="3" name="Holder 3"/>
          <p:cNvSpPr>
            <a:spLocks noGrp="1"/>
          </p:cNvSpPr>
          <p:nvPr>
            <p:ph type="subTitle" idx="4"/>
          </p:nvPr>
        </p:nvSpPr>
        <p:spPr>
          <a:xfrm>
            <a:off x="2743200" y="5760720"/>
            <a:ext cx="12801600" cy="2571750"/>
          </a:xfrm>
          <a:prstGeom prst="rect">
            <a:avLst/>
          </a:prstGeom>
        </p:spPr>
        <p:txBody>
          <a:bodyPr wrap="square" lIns="0" tIns="0" rIns="0" bIns="0">
            <a:spAutoFit/>
          </a:bodyPr>
          <a:lstStyle>
            <a:lvl1pPr>
              <a:defRPr sz="1500" b="0" i="0">
                <a:solidFill>
                  <a:schemeClr val="tx1"/>
                </a:solidFill>
                <a:latin typeface="Arial Black"/>
                <a:cs typeface="Arial Black"/>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1/30/2026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500" b="0" i="0">
                <a:solidFill>
                  <a:srgbClr val="C2D5EC"/>
                </a:solidFill>
                <a:latin typeface="Arial Black"/>
                <a:cs typeface="Arial Black"/>
              </a:defRPr>
            </a:lvl1pPr>
          </a:lstStyle>
          <a:p>
            <a:endParaRPr/>
          </a:p>
        </p:txBody>
      </p:sp>
      <p:sp>
        <p:nvSpPr>
          <p:cNvPr id="3" name="Holder 3"/>
          <p:cNvSpPr>
            <a:spLocks noGrp="1"/>
          </p:cNvSpPr>
          <p:nvPr>
            <p:ph type="body" idx="1"/>
          </p:nvPr>
        </p:nvSpPr>
        <p:spPr/>
        <p:txBody>
          <a:bodyPr lIns="0" tIns="0" rIns="0" bIns="0"/>
          <a:lstStyle>
            <a:lvl1pPr>
              <a:defRPr sz="1500" b="0" i="0">
                <a:solidFill>
                  <a:schemeClr val="tx1"/>
                </a:solidFill>
                <a:latin typeface="Arial Black"/>
                <a:cs typeface="Arial Black"/>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1/30/2026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500" b="0" i="0">
                <a:solidFill>
                  <a:srgbClr val="C2D5EC"/>
                </a:solidFill>
                <a:latin typeface="Arial Black"/>
                <a:cs typeface="Arial Black"/>
              </a:defRPr>
            </a:lvl1pPr>
          </a:lstStyle>
          <a:p>
            <a:endParaRPr/>
          </a:p>
        </p:txBody>
      </p:sp>
      <p:sp>
        <p:nvSpPr>
          <p:cNvPr id="3" name="Holder 3"/>
          <p:cNvSpPr>
            <a:spLocks noGrp="1"/>
          </p:cNvSpPr>
          <p:nvPr>
            <p:ph sz="half" idx="2"/>
          </p:nvPr>
        </p:nvSpPr>
        <p:spPr>
          <a:xfrm>
            <a:off x="914400" y="2366010"/>
            <a:ext cx="7955280" cy="678942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9418320" y="2366010"/>
            <a:ext cx="7955280" cy="678942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1/30/2026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AFAFA"/>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5500" b="0" i="0">
                <a:solidFill>
                  <a:srgbClr val="C2D5EC"/>
                </a:solidFill>
                <a:latin typeface="Arial Black"/>
                <a:cs typeface="Arial Black"/>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1/30/2026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1/30/2026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7075012" y="301566"/>
            <a:ext cx="867191" cy="1169035"/>
          </a:xfrm>
          <a:prstGeom prst="rect">
            <a:avLst/>
          </a:prstGeom>
        </p:spPr>
        <p:txBody>
          <a:bodyPr wrap="square" lIns="0" tIns="0" rIns="0" bIns="0">
            <a:spAutoFit/>
          </a:bodyPr>
          <a:lstStyle>
            <a:lvl1pPr>
              <a:defRPr sz="5500" b="0" i="0">
                <a:solidFill>
                  <a:srgbClr val="C2D5EC"/>
                </a:solidFill>
                <a:latin typeface="Arial Black"/>
                <a:cs typeface="Arial Black"/>
              </a:defRPr>
            </a:lvl1pPr>
          </a:lstStyle>
          <a:p>
            <a:endParaRPr/>
          </a:p>
        </p:txBody>
      </p:sp>
      <p:sp>
        <p:nvSpPr>
          <p:cNvPr id="3" name="Holder 3"/>
          <p:cNvSpPr>
            <a:spLocks noGrp="1"/>
          </p:cNvSpPr>
          <p:nvPr>
            <p:ph type="body" idx="1"/>
          </p:nvPr>
        </p:nvSpPr>
        <p:spPr>
          <a:xfrm>
            <a:off x="310696" y="2090760"/>
            <a:ext cx="16513810" cy="6721475"/>
          </a:xfrm>
          <a:prstGeom prst="rect">
            <a:avLst/>
          </a:prstGeom>
        </p:spPr>
        <p:txBody>
          <a:bodyPr wrap="square" lIns="0" tIns="0" rIns="0" bIns="0">
            <a:spAutoFit/>
          </a:bodyPr>
          <a:lstStyle>
            <a:lvl1pPr>
              <a:defRPr sz="1500" b="0" i="0">
                <a:solidFill>
                  <a:schemeClr val="tx1"/>
                </a:solidFill>
                <a:latin typeface="Arial Black"/>
                <a:cs typeface="Arial Black"/>
              </a:defRPr>
            </a:lvl1pPr>
          </a:lstStyle>
          <a:p>
            <a:endParaRPr/>
          </a:p>
        </p:txBody>
      </p:sp>
      <p:sp>
        <p:nvSpPr>
          <p:cNvPr id="4" name="Holder 4"/>
          <p:cNvSpPr>
            <a:spLocks noGrp="1"/>
          </p:cNvSpPr>
          <p:nvPr>
            <p:ph type="ftr" sz="quarter" idx="5"/>
          </p:nvPr>
        </p:nvSpPr>
        <p:spPr>
          <a:xfrm>
            <a:off x="6217920" y="9566910"/>
            <a:ext cx="5852160" cy="51435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914400" y="9566910"/>
            <a:ext cx="4206240" cy="51435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1/30/2026</a:t>
            </a:fld>
            <a:endParaRPr lang="en-US"/>
          </a:p>
        </p:txBody>
      </p:sp>
      <p:sp>
        <p:nvSpPr>
          <p:cNvPr id="6" name="Holder 6"/>
          <p:cNvSpPr>
            <a:spLocks noGrp="1"/>
          </p:cNvSpPr>
          <p:nvPr>
            <p:ph type="sldNum" sz="quarter" idx="7"/>
          </p:nvPr>
        </p:nvSpPr>
        <p:spPr>
          <a:xfrm>
            <a:off x="13167361" y="9566910"/>
            <a:ext cx="4206240" cy="51435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24000" y="3009900"/>
            <a:ext cx="12115800" cy="509114"/>
          </a:xfrm>
          <a:prstGeom prst="rect">
            <a:avLst/>
          </a:prstGeom>
        </p:spPr>
        <p:txBody>
          <a:bodyPr vert="horz" wrap="square" lIns="0" tIns="16510" rIns="0" bIns="0" rtlCol="0">
            <a:spAutoFit/>
          </a:bodyPr>
          <a:lstStyle/>
          <a:p>
            <a:pPr marL="12700" algn="ctr">
              <a:lnSpc>
                <a:spcPct val="100000"/>
              </a:lnSpc>
              <a:spcBef>
                <a:spcPts val="130"/>
              </a:spcBef>
            </a:pPr>
            <a:r>
              <a:rPr lang="en-US" sz="3200" spc="-60" dirty="0">
                <a:solidFill>
                  <a:schemeClr val="tx1"/>
                </a:solidFill>
              </a:rPr>
              <a:t>   Chapter1:    A Framework for Crisis Management</a:t>
            </a:r>
            <a:endParaRPr sz="3200" spc="-6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AFAFA"/>
          </a:solidFill>
        </p:spPr>
        <p:txBody>
          <a:bodyPr wrap="square" lIns="0" tIns="0" rIns="0" bIns="0" rtlCol="0"/>
          <a:lstStyle/>
          <a:p>
            <a:endParaRPr dirty="0"/>
          </a:p>
        </p:txBody>
      </p:sp>
      <p:grpSp>
        <p:nvGrpSpPr>
          <p:cNvPr id="3" name="object 3"/>
          <p:cNvGrpSpPr/>
          <p:nvPr/>
        </p:nvGrpSpPr>
        <p:grpSpPr>
          <a:xfrm>
            <a:off x="16040335" y="8684151"/>
            <a:ext cx="1969135" cy="1468755"/>
            <a:chOff x="16040335" y="8684151"/>
            <a:chExt cx="1969135" cy="1468755"/>
          </a:xfrm>
        </p:grpSpPr>
        <p:sp>
          <p:nvSpPr>
            <p:cNvPr id="4" name="object 4"/>
            <p:cNvSpPr/>
            <p:nvPr/>
          </p:nvSpPr>
          <p:spPr>
            <a:xfrm>
              <a:off x="16040335" y="8937663"/>
              <a:ext cx="992505" cy="992505"/>
            </a:xfrm>
            <a:custGeom>
              <a:avLst/>
              <a:gdLst/>
              <a:ahLst/>
              <a:cxnLst/>
              <a:rect l="l" t="t" r="r" b="b"/>
              <a:pathLst>
                <a:path w="992505" h="992504">
                  <a:moveTo>
                    <a:pt x="495943" y="991880"/>
                  </a:moveTo>
                  <a:lnTo>
                    <a:pt x="0" y="495937"/>
                  </a:lnTo>
                  <a:lnTo>
                    <a:pt x="495943" y="0"/>
                  </a:lnTo>
                  <a:lnTo>
                    <a:pt x="527537" y="31595"/>
                  </a:lnTo>
                  <a:lnTo>
                    <a:pt x="495941" y="31595"/>
                  </a:lnTo>
                  <a:lnTo>
                    <a:pt x="31598" y="495937"/>
                  </a:lnTo>
                  <a:lnTo>
                    <a:pt x="495941" y="960285"/>
                  </a:lnTo>
                  <a:lnTo>
                    <a:pt x="527538" y="960285"/>
                  </a:lnTo>
                  <a:lnTo>
                    <a:pt x="495943" y="991880"/>
                  </a:lnTo>
                  <a:close/>
                </a:path>
                <a:path w="992505" h="992504">
                  <a:moveTo>
                    <a:pt x="527538" y="960285"/>
                  </a:moveTo>
                  <a:lnTo>
                    <a:pt x="495941" y="960285"/>
                  </a:lnTo>
                  <a:lnTo>
                    <a:pt x="960282" y="495937"/>
                  </a:lnTo>
                  <a:lnTo>
                    <a:pt x="495941" y="31595"/>
                  </a:lnTo>
                  <a:lnTo>
                    <a:pt x="527537" y="31595"/>
                  </a:lnTo>
                  <a:lnTo>
                    <a:pt x="991880" y="495937"/>
                  </a:lnTo>
                  <a:lnTo>
                    <a:pt x="527538" y="960285"/>
                  </a:lnTo>
                  <a:close/>
                </a:path>
              </a:pathLst>
            </a:custGeom>
            <a:solidFill>
              <a:srgbClr val="C2D5EC"/>
            </a:solidFill>
          </p:spPr>
          <p:txBody>
            <a:bodyPr wrap="square" lIns="0" tIns="0" rIns="0" bIns="0" rtlCol="0"/>
            <a:lstStyle/>
            <a:p>
              <a:endParaRPr/>
            </a:p>
          </p:txBody>
        </p:sp>
        <p:sp>
          <p:nvSpPr>
            <p:cNvPr id="5" name="object 5"/>
            <p:cNvSpPr/>
            <p:nvPr/>
          </p:nvSpPr>
          <p:spPr>
            <a:xfrm>
              <a:off x="16536278" y="8714555"/>
              <a:ext cx="1438275" cy="1438275"/>
            </a:xfrm>
            <a:custGeom>
              <a:avLst/>
              <a:gdLst/>
              <a:ahLst/>
              <a:cxnLst/>
              <a:rect l="l" t="t" r="r" b="b"/>
              <a:pathLst>
                <a:path w="1438275" h="1438275">
                  <a:moveTo>
                    <a:pt x="719044" y="1438088"/>
                  </a:moveTo>
                  <a:lnTo>
                    <a:pt x="0" y="719044"/>
                  </a:lnTo>
                  <a:lnTo>
                    <a:pt x="719044" y="0"/>
                  </a:lnTo>
                  <a:lnTo>
                    <a:pt x="1438088" y="719044"/>
                  </a:lnTo>
                  <a:lnTo>
                    <a:pt x="719044" y="1438088"/>
                  </a:lnTo>
                  <a:close/>
                </a:path>
              </a:pathLst>
            </a:custGeom>
            <a:solidFill>
              <a:srgbClr val="FFFFFF"/>
            </a:solidFill>
          </p:spPr>
          <p:txBody>
            <a:bodyPr wrap="square" lIns="0" tIns="0" rIns="0" bIns="0" rtlCol="0"/>
            <a:lstStyle/>
            <a:p>
              <a:endParaRPr/>
            </a:p>
          </p:txBody>
        </p:sp>
        <p:sp>
          <p:nvSpPr>
            <p:cNvPr id="6" name="object 6"/>
            <p:cNvSpPr/>
            <p:nvPr/>
          </p:nvSpPr>
          <p:spPr>
            <a:xfrm>
              <a:off x="16976014" y="8684157"/>
              <a:ext cx="1033780" cy="1027430"/>
            </a:xfrm>
            <a:custGeom>
              <a:avLst/>
              <a:gdLst/>
              <a:ahLst/>
              <a:cxnLst/>
              <a:rect l="l" t="t" r="r" b="b"/>
              <a:pathLst>
                <a:path w="1033780" h="1027429">
                  <a:moveTo>
                    <a:pt x="528193" y="1010158"/>
                  </a:moveTo>
                  <a:lnTo>
                    <a:pt x="505079" y="1010158"/>
                  </a:lnTo>
                  <a:lnTo>
                    <a:pt x="505079" y="1027074"/>
                  </a:lnTo>
                  <a:lnTo>
                    <a:pt x="528193" y="1027074"/>
                  </a:lnTo>
                  <a:lnTo>
                    <a:pt x="528193" y="1010158"/>
                  </a:lnTo>
                  <a:close/>
                </a:path>
                <a:path w="1033780" h="1027429">
                  <a:moveTo>
                    <a:pt x="528193" y="0"/>
                  </a:moveTo>
                  <a:lnTo>
                    <a:pt x="505079" y="0"/>
                  </a:lnTo>
                  <a:lnTo>
                    <a:pt x="505079" y="16916"/>
                  </a:lnTo>
                  <a:lnTo>
                    <a:pt x="528193" y="16916"/>
                  </a:lnTo>
                  <a:lnTo>
                    <a:pt x="528193" y="0"/>
                  </a:lnTo>
                  <a:close/>
                </a:path>
                <a:path w="1033780" h="1027429">
                  <a:moveTo>
                    <a:pt x="629208" y="909142"/>
                  </a:moveTo>
                  <a:lnTo>
                    <a:pt x="404063" y="909142"/>
                  </a:lnTo>
                  <a:lnTo>
                    <a:pt x="404063" y="926058"/>
                  </a:lnTo>
                  <a:lnTo>
                    <a:pt x="629208" y="926058"/>
                  </a:lnTo>
                  <a:lnTo>
                    <a:pt x="629208" y="909142"/>
                  </a:lnTo>
                  <a:close/>
                </a:path>
                <a:path w="1033780" h="1027429">
                  <a:moveTo>
                    <a:pt x="629208" y="101028"/>
                  </a:moveTo>
                  <a:lnTo>
                    <a:pt x="404063" y="101028"/>
                  </a:lnTo>
                  <a:lnTo>
                    <a:pt x="404063" y="117932"/>
                  </a:lnTo>
                  <a:lnTo>
                    <a:pt x="629208" y="117932"/>
                  </a:lnTo>
                  <a:lnTo>
                    <a:pt x="629208" y="101028"/>
                  </a:lnTo>
                  <a:close/>
                </a:path>
                <a:path w="1033780" h="1027429">
                  <a:moveTo>
                    <a:pt x="730224" y="808126"/>
                  </a:moveTo>
                  <a:lnTo>
                    <a:pt x="303047" y="808126"/>
                  </a:lnTo>
                  <a:lnTo>
                    <a:pt x="303047" y="825042"/>
                  </a:lnTo>
                  <a:lnTo>
                    <a:pt x="730224" y="825042"/>
                  </a:lnTo>
                  <a:lnTo>
                    <a:pt x="730224" y="808126"/>
                  </a:lnTo>
                  <a:close/>
                </a:path>
                <a:path w="1033780" h="1027429">
                  <a:moveTo>
                    <a:pt x="730224" y="202044"/>
                  </a:moveTo>
                  <a:lnTo>
                    <a:pt x="303047" y="202044"/>
                  </a:lnTo>
                  <a:lnTo>
                    <a:pt x="303047" y="218948"/>
                  </a:lnTo>
                  <a:lnTo>
                    <a:pt x="730224" y="218948"/>
                  </a:lnTo>
                  <a:lnTo>
                    <a:pt x="730224" y="202044"/>
                  </a:lnTo>
                  <a:close/>
                </a:path>
                <a:path w="1033780" h="1027429">
                  <a:moveTo>
                    <a:pt x="831240" y="707110"/>
                  </a:moveTo>
                  <a:lnTo>
                    <a:pt x="202031" y="707110"/>
                  </a:lnTo>
                  <a:lnTo>
                    <a:pt x="202031" y="724027"/>
                  </a:lnTo>
                  <a:lnTo>
                    <a:pt x="831240" y="724027"/>
                  </a:lnTo>
                  <a:lnTo>
                    <a:pt x="831240" y="707110"/>
                  </a:lnTo>
                  <a:close/>
                </a:path>
                <a:path w="1033780" h="1027429">
                  <a:moveTo>
                    <a:pt x="831240" y="303047"/>
                  </a:moveTo>
                  <a:lnTo>
                    <a:pt x="202031" y="303047"/>
                  </a:lnTo>
                  <a:lnTo>
                    <a:pt x="202031" y="319963"/>
                  </a:lnTo>
                  <a:lnTo>
                    <a:pt x="831240" y="319963"/>
                  </a:lnTo>
                  <a:lnTo>
                    <a:pt x="831240" y="303047"/>
                  </a:lnTo>
                  <a:close/>
                </a:path>
                <a:path w="1033780" h="1027429">
                  <a:moveTo>
                    <a:pt x="932243" y="606094"/>
                  </a:moveTo>
                  <a:lnTo>
                    <a:pt x="101015" y="606094"/>
                  </a:lnTo>
                  <a:lnTo>
                    <a:pt x="101015" y="623011"/>
                  </a:lnTo>
                  <a:lnTo>
                    <a:pt x="932243" y="623011"/>
                  </a:lnTo>
                  <a:lnTo>
                    <a:pt x="932243" y="606094"/>
                  </a:lnTo>
                  <a:close/>
                </a:path>
                <a:path w="1033780" h="1027429">
                  <a:moveTo>
                    <a:pt x="932256" y="404075"/>
                  </a:moveTo>
                  <a:lnTo>
                    <a:pt x="101015" y="404075"/>
                  </a:lnTo>
                  <a:lnTo>
                    <a:pt x="101015" y="420979"/>
                  </a:lnTo>
                  <a:lnTo>
                    <a:pt x="932256" y="420979"/>
                  </a:lnTo>
                  <a:lnTo>
                    <a:pt x="932256" y="404075"/>
                  </a:lnTo>
                  <a:close/>
                </a:path>
                <a:path w="1033780" h="1027429">
                  <a:moveTo>
                    <a:pt x="1033272" y="505079"/>
                  </a:moveTo>
                  <a:lnTo>
                    <a:pt x="0" y="505079"/>
                  </a:lnTo>
                  <a:lnTo>
                    <a:pt x="0" y="521995"/>
                  </a:lnTo>
                  <a:lnTo>
                    <a:pt x="1033272" y="521995"/>
                  </a:lnTo>
                  <a:lnTo>
                    <a:pt x="1033272" y="505079"/>
                  </a:lnTo>
                  <a:close/>
                </a:path>
              </a:pathLst>
            </a:custGeom>
            <a:solidFill>
              <a:srgbClr val="C2D5EC"/>
            </a:solidFill>
          </p:spPr>
          <p:txBody>
            <a:bodyPr wrap="square" lIns="0" tIns="0" rIns="0" bIns="0" rtlCol="0"/>
            <a:lstStyle/>
            <a:p>
              <a:endParaRPr/>
            </a:p>
          </p:txBody>
        </p:sp>
        <p:sp>
          <p:nvSpPr>
            <p:cNvPr id="7" name="object 7"/>
            <p:cNvSpPr/>
            <p:nvPr/>
          </p:nvSpPr>
          <p:spPr>
            <a:xfrm>
              <a:off x="16177326" y="9074642"/>
              <a:ext cx="718185" cy="718185"/>
            </a:xfrm>
            <a:custGeom>
              <a:avLst/>
              <a:gdLst/>
              <a:ahLst/>
              <a:cxnLst/>
              <a:rect l="l" t="t" r="r" b="b"/>
              <a:pathLst>
                <a:path w="718184" h="718184">
                  <a:moveTo>
                    <a:pt x="358961" y="717922"/>
                  </a:moveTo>
                  <a:lnTo>
                    <a:pt x="0" y="358961"/>
                  </a:lnTo>
                  <a:lnTo>
                    <a:pt x="358961" y="0"/>
                  </a:lnTo>
                  <a:lnTo>
                    <a:pt x="717922" y="358961"/>
                  </a:lnTo>
                  <a:lnTo>
                    <a:pt x="358961" y="717922"/>
                  </a:lnTo>
                  <a:close/>
                </a:path>
              </a:pathLst>
            </a:custGeom>
            <a:solidFill>
              <a:srgbClr val="F1F1F1"/>
            </a:solidFill>
          </p:spPr>
          <p:txBody>
            <a:bodyPr wrap="square" lIns="0" tIns="0" rIns="0" bIns="0" rtlCol="0"/>
            <a:lstStyle/>
            <a:p>
              <a:endParaRPr/>
            </a:p>
          </p:txBody>
        </p:sp>
      </p:grpSp>
      <p:sp>
        <p:nvSpPr>
          <p:cNvPr id="9" name="object 9"/>
          <p:cNvSpPr txBox="1">
            <a:spLocks noGrp="1"/>
          </p:cNvSpPr>
          <p:nvPr>
            <p:ph type="title"/>
          </p:nvPr>
        </p:nvSpPr>
        <p:spPr>
          <a:xfrm>
            <a:off x="408601" y="1300188"/>
            <a:ext cx="17389475" cy="481094"/>
          </a:xfrm>
          <a:prstGeom prst="rect">
            <a:avLst/>
          </a:prstGeom>
        </p:spPr>
        <p:txBody>
          <a:bodyPr vert="horz" wrap="square" lIns="0" tIns="11430" rIns="0" bIns="0" rtlCol="0">
            <a:spAutoFit/>
          </a:bodyPr>
          <a:lstStyle/>
          <a:p>
            <a:pPr marL="12700" marR="5080" algn="ctr">
              <a:lnSpc>
                <a:spcPct val="115700"/>
              </a:lnSpc>
              <a:spcBef>
                <a:spcPts val="90"/>
              </a:spcBef>
            </a:pPr>
            <a:r>
              <a:rPr lang="en-US" sz="2800" b="1" spc="-10" dirty="0">
                <a:solidFill>
                  <a:srgbClr val="000000"/>
                </a:solidFill>
                <a:latin typeface="Arial Black" panose="020B0A04020102020204" pitchFamily="34" charset="0"/>
                <a:cs typeface="Arial" panose="020B0604020202020204" pitchFamily="34" charset="0"/>
              </a:rPr>
              <a:t>Crisis Definition </a:t>
            </a:r>
            <a:endParaRPr sz="2800" b="1" dirty="0">
              <a:latin typeface="Arial Black" panose="020B0A04020102020204" pitchFamily="34" charset="0"/>
              <a:cs typeface="Arial" panose="020B0604020202020204" pitchFamily="34" charset="0"/>
            </a:endParaRPr>
          </a:p>
        </p:txBody>
      </p:sp>
      <p:sp>
        <p:nvSpPr>
          <p:cNvPr id="10" name="object 10"/>
          <p:cNvSpPr txBox="1"/>
          <p:nvPr/>
        </p:nvSpPr>
        <p:spPr>
          <a:xfrm>
            <a:off x="421301" y="2120277"/>
            <a:ext cx="17806035" cy="2507674"/>
          </a:xfrm>
          <a:prstGeom prst="rect">
            <a:avLst/>
          </a:prstGeom>
        </p:spPr>
        <p:txBody>
          <a:bodyPr vert="horz" wrap="square" lIns="0" tIns="48895" rIns="0" bIns="0" rtlCol="0">
            <a:spAutoFit/>
          </a:bodyPr>
          <a:lstStyle/>
          <a:p>
            <a:pPr marR="32384">
              <a:lnSpc>
                <a:spcPct val="115700"/>
              </a:lnSpc>
              <a:spcBef>
                <a:spcPts val="5"/>
              </a:spcBef>
            </a:pPr>
            <a:r>
              <a:rPr sz="2800" dirty="0">
                <a:latin typeface="Times New Roman" panose="02020603050405020304" pitchFamily="18" charset="0"/>
                <a:cs typeface="Times New Roman" panose="02020603050405020304" pitchFamily="18" charset="0"/>
              </a:rPr>
              <a:t>Pearson</a:t>
            </a:r>
            <a:r>
              <a:rPr sz="2800" spc="1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and</a:t>
            </a:r>
            <a:r>
              <a:rPr sz="2800" spc="1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Clair</a:t>
            </a:r>
            <a:r>
              <a:rPr sz="2800" spc="10" dirty="0">
                <a:latin typeface="Times New Roman" panose="02020603050405020304" pitchFamily="18" charset="0"/>
                <a:cs typeface="Times New Roman" panose="02020603050405020304" pitchFamily="18" charset="0"/>
              </a:rPr>
              <a:t> </a:t>
            </a:r>
            <a:r>
              <a:rPr sz="2800" spc="-55" dirty="0">
                <a:latin typeface="Times New Roman" panose="02020603050405020304" pitchFamily="18" charset="0"/>
                <a:cs typeface="Times New Roman" panose="02020603050405020304" pitchFamily="18" charset="0"/>
              </a:rPr>
              <a:t>(1998)</a:t>
            </a:r>
            <a:r>
              <a:rPr sz="2800" spc="1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offered</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one</a:t>
            </a:r>
            <a:r>
              <a:rPr sz="2800" spc="1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of</a:t>
            </a:r>
            <a:r>
              <a:rPr sz="2800" spc="1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the</a:t>
            </a:r>
            <a:r>
              <a:rPr sz="2800" spc="1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first</a:t>
            </a:r>
            <a:r>
              <a:rPr sz="2800" spc="1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of</a:t>
            </a:r>
            <a:r>
              <a:rPr sz="2800" spc="1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the</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comprehensive</a:t>
            </a:r>
            <a:r>
              <a:rPr sz="2800" spc="10" dirty="0">
                <a:latin typeface="Times New Roman" panose="02020603050405020304" pitchFamily="18" charset="0"/>
                <a:cs typeface="Times New Roman" panose="02020603050405020304" pitchFamily="18" charset="0"/>
              </a:rPr>
              <a:t> </a:t>
            </a:r>
            <a:r>
              <a:rPr sz="2800" spc="-10" dirty="0">
                <a:latin typeface="Times New Roman" panose="02020603050405020304" pitchFamily="18" charset="0"/>
                <a:cs typeface="Times New Roman" panose="02020603050405020304" pitchFamily="18" charset="0"/>
              </a:rPr>
              <a:t>definitions:</a:t>
            </a:r>
            <a:endParaRPr lang="en-US" sz="2800" spc="-10" dirty="0">
              <a:latin typeface="Times New Roman" panose="02020603050405020304" pitchFamily="18" charset="0"/>
              <a:cs typeface="Times New Roman" panose="02020603050405020304" pitchFamily="18" charset="0"/>
            </a:endParaRPr>
          </a:p>
          <a:p>
            <a:pPr marR="32384">
              <a:lnSpc>
                <a:spcPct val="115700"/>
              </a:lnSpc>
              <a:spcBef>
                <a:spcPts val="5"/>
              </a:spcBef>
            </a:pPr>
            <a:endParaRPr sz="2800" dirty="0">
              <a:latin typeface="Times New Roman" panose="02020603050405020304" pitchFamily="18" charset="0"/>
              <a:cs typeface="Times New Roman" panose="02020603050405020304" pitchFamily="18" charset="0"/>
            </a:endParaRPr>
          </a:p>
          <a:p>
            <a:pPr>
              <a:lnSpc>
                <a:spcPct val="115700"/>
              </a:lnSpc>
            </a:pPr>
            <a:r>
              <a:rPr sz="2800" dirty="0">
                <a:latin typeface="Times New Roman" panose="02020603050405020304" pitchFamily="18" charset="0"/>
                <a:cs typeface="Times New Roman" panose="02020603050405020304" pitchFamily="18" charset="0"/>
              </a:rPr>
              <a:t>An</a:t>
            </a:r>
            <a:r>
              <a:rPr sz="2800" spc="5" dirty="0">
                <a:latin typeface="Times New Roman" panose="02020603050405020304" pitchFamily="18" charset="0"/>
                <a:cs typeface="Times New Roman" panose="02020603050405020304" pitchFamily="18" charset="0"/>
              </a:rPr>
              <a:t> </a:t>
            </a:r>
            <a:r>
              <a:rPr sz="2800" spc="-10" dirty="0">
                <a:latin typeface="Times New Roman" panose="02020603050405020304" pitchFamily="18" charset="0"/>
                <a:cs typeface="Times New Roman" panose="02020603050405020304" pitchFamily="18" charset="0"/>
              </a:rPr>
              <a:t>organizational</a:t>
            </a:r>
            <a:r>
              <a:rPr sz="2800" spc="5" dirty="0">
                <a:latin typeface="Times New Roman" panose="02020603050405020304" pitchFamily="18" charset="0"/>
                <a:cs typeface="Times New Roman" panose="02020603050405020304" pitchFamily="18" charset="0"/>
              </a:rPr>
              <a:t> </a:t>
            </a:r>
            <a:r>
              <a:rPr sz="2800" spc="-10" dirty="0">
                <a:latin typeface="Times New Roman" panose="02020603050405020304" pitchFamily="18" charset="0"/>
                <a:cs typeface="Times New Roman" panose="02020603050405020304" pitchFamily="18" charset="0"/>
              </a:rPr>
              <a:t>crisis</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is</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a:t>
            </a:r>
            <a:r>
              <a:rPr sz="2800" spc="5" dirty="0">
                <a:latin typeface="Times New Roman" panose="02020603050405020304" pitchFamily="18" charset="0"/>
                <a:cs typeface="Times New Roman" panose="02020603050405020304" pitchFamily="18" charset="0"/>
              </a:rPr>
              <a:t> </a:t>
            </a:r>
            <a:r>
              <a:rPr sz="2800" spc="-114" dirty="0">
                <a:latin typeface="Times New Roman" panose="02020603050405020304" pitchFamily="18" charset="0"/>
                <a:cs typeface="Times New Roman" panose="02020603050405020304" pitchFamily="18" charset="0"/>
              </a:rPr>
              <a:t>low-</a:t>
            </a:r>
            <a:r>
              <a:rPr sz="2800" spc="-10" dirty="0">
                <a:latin typeface="Times New Roman" panose="02020603050405020304" pitchFamily="18" charset="0"/>
                <a:cs typeface="Times New Roman" panose="02020603050405020304" pitchFamily="18" charset="0"/>
              </a:rPr>
              <a:t>probability,</a:t>
            </a:r>
            <a:r>
              <a:rPr sz="2800" spc="10" dirty="0">
                <a:latin typeface="Times New Roman" panose="02020603050405020304" pitchFamily="18" charset="0"/>
                <a:cs typeface="Times New Roman" panose="02020603050405020304" pitchFamily="18" charset="0"/>
              </a:rPr>
              <a:t> </a:t>
            </a:r>
            <a:r>
              <a:rPr sz="2800" spc="-95" dirty="0">
                <a:latin typeface="Times New Roman" panose="02020603050405020304" pitchFamily="18" charset="0"/>
                <a:cs typeface="Times New Roman" panose="02020603050405020304" pitchFamily="18" charset="0"/>
              </a:rPr>
              <a:t>high-</a:t>
            </a:r>
            <a:r>
              <a:rPr sz="2800" dirty="0">
                <a:latin typeface="Times New Roman" panose="02020603050405020304" pitchFamily="18" charset="0"/>
                <a:cs typeface="Times New Roman" panose="02020603050405020304" pitchFamily="18" charset="0"/>
              </a:rPr>
              <a:t>impact</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event</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that</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threatens</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the</a:t>
            </a:r>
            <a:r>
              <a:rPr sz="2800" spc="10" dirty="0">
                <a:latin typeface="Times New Roman" panose="02020603050405020304" pitchFamily="18" charset="0"/>
                <a:cs typeface="Times New Roman" panose="02020603050405020304" pitchFamily="18" charset="0"/>
              </a:rPr>
              <a:t> </a:t>
            </a:r>
            <a:r>
              <a:rPr sz="2800" spc="-10" dirty="0">
                <a:latin typeface="Times New Roman" panose="02020603050405020304" pitchFamily="18" charset="0"/>
                <a:cs typeface="Times New Roman" panose="02020603050405020304" pitchFamily="18" charset="0"/>
              </a:rPr>
              <a:t>viability</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of</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the</a:t>
            </a:r>
            <a:r>
              <a:rPr sz="2800" spc="5" dirty="0">
                <a:latin typeface="Times New Roman" panose="02020603050405020304" pitchFamily="18" charset="0"/>
                <a:cs typeface="Times New Roman" panose="02020603050405020304" pitchFamily="18" charset="0"/>
              </a:rPr>
              <a:t> </a:t>
            </a:r>
            <a:r>
              <a:rPr sz="2800" spc="-10" dirty="0">
                <a:latin typeface="Times New Roman" panose="02020603050405020304" pitchFamily="18" charset="0"/>
                <a:cs typeface="Times New Roman" panose="02020603050405020304" pitchFamily="18" charset="0"/>
              </a:rPr>
              <a:t>organization</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and</a:t>
            </a:r>
            <a:r>
              <a:rPr sz="2800" spc="1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is</a:t>
            </a:r>
            <a:r>
              <a:rPr sz="2800" spc="5" dirty="0">
                <a:latin typeface="Times New Roman" panose="02020603050405020304" pitchFamily="18" charset="0"/>
                <a:cs typeface="Times New Roman" panose="02020603050405020304" pitchFamily="18" charset="0"/>
              </a:rPr>
              <a:t> </a:t>
            </a:r>
            <a:r>
              <a:rPr sz="2800" spc="-10" dirty="0">
                <a:latin typeface="Times New Roman" panose="02020603050405020304" pitchFamily="18" charset="0"/>
                <a:cs typeface="Times New Roman" panose="02020603050405020304" pitchFamily="18" charset="0"/>
              </a:rPr>
              <a:t>characterized</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by</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ambiguity</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of</a:t>
            </a:r>
            <a:r>
              <a:rPr sz="2800" spc="10"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cause,</a:t>
            </a:r>
            <a:r>
              <a:rPr sz="2800" spc="5" dirty="0">
                <a:latin typeface="Times New Roman" panose="02020603050405020304" pitchFamily="18" charset="0"/>
                <a:cs typeface="Times New Roman" panose="02020603050405020304" pitchFamily="18" charset="0"/>
              </a:rPr>
              <a:t> </a:t>
            </a:r>
            <a:r>
              <a:rPr sz="2800" spc="-10" dirty="0">
                <a:latin typeface="Times New Roman" panose="02020603050405020304" pitchFamily="18" charset="0"/>
                <a:cs typeface="Times New Roman" panose="02020603050405020304" pitchFamily="18" charset="0"/>
              </a:rPr>
              <a:t>effect,</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and</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means</a:t>
            </a:r>
            <a:r>
              <a:rPr sz="2800" spc="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of</a:t>
            </a:r>
            <a:r>
              <a:rPr sz="2800" spc="10" dirty="0">
                <a:latin typeface="Times New Roman" panose="02020603050405020304" pitchFamily="18" charset="0"/>
                <a:cs typeface="Times New Roman" panose="02020603050405020304" pitchFamily="18" charset="0"/>
              </a:rPr>
              <a:t> </a:t>
            </a:r>
            <a:r>
              <a:rPr sz="2800" spc="-10" dirty="0">
                <a:latin typeface="Times New Roman" panose="02020603050405020304" pitchFamily="18" charset="0"/>
                <a:cs typeface="Times New Roman" panose="02020603050405020304" pitchFamily="18" charset="0"/>
              </a:rPr>
              <a:t>resolution, </a:t>
            </a:r>
            <a:r>
              <a:rPr sz="2800" dirty="0">
                <a:latin typeface="Times New Roman" panose="02020603050405020304" pitchFamily="18" charset="0"/>
                <a:cs typeface="Times New Roman" panose="02020603050405020304" pitchFamily="18" charset="0"/>
              </a:rPr>
              <a:t>as</a:t>
            </a:r>
            <a:r>
              <a:rPr sz="2800" spc="1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well</a:t>
            </a:r>
            <a:r>
              <a:rPr sz="2800" spc="1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as</a:t>
            </a:r>
            <a:r>
              <a:rPr sz="2800" spc="1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by</a:t>
            </a:r>
            <a:r>
              <a:rPr sz="2800" spc="1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a</a:t>
            </a:r>
            <a:r>
              <a:rPr sz="2800" spc="1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belief</a:t>
            </a:r>
            <a:r>
              <a:rPr sz="2800" spc="1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that</a:t>
            </a:r>
            <a:r>
              <a:rPr sz="2800" spc="15" dirty="0">
                <a:latin typeface="Times New Roman" panose="02020603050405020304" pitchFamily="18" charset="0"/>
                <a:cs typeface="Times New Roman" panose="02020603050405020304" pitchFamily="18" charset="0"/>
              </a:rPr>
              <a:t> </a:t>
            </a:r>
            <a:r>
              <a:rPr sz="2800" spc="-10" dirty="0">
                <a:latin typeface="Times New Roman" panose="02020603050405020304" pitchFamily="18" charset="0"/>
                <a:cs typeface="Times New Roman" panose="02020603050405020304" pitchFamily="18" charset="0"/>
              </a:rPr>
              <a:t>decisions</a:t>
            </a:r>
            <a:r>
              <a:rPr sz="2800" spc="1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must</a:t>
            </a:r>
            <a:r>
              <a:rPr sz="2800" spc="1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be</a:t>
            </a:r>
            <a:r>
              <a:rPr sz="2800" spc="1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made</a:t>
            </a:r>
            <a:r>
              <a:rPr sz="2800" spc="15" dirty="0">
                <a:latin typeface="Times New Roman" panose="02020603050405020304" pitchFamily="18" charset="0"/>
                <a:cs typeface="Times New Roman" panose="02020603050405020304" pitchFamily="18" charset="0"/>
              </a:rPr>
              <a:t> </a:t>
            </a:r>
            <a:r>
              <a:rPr sz="2800" spc="-20" dirty="0">
                <a:latin typeface="Times New Roman" panose="02020603050405020304" pitchFamily="18" charset="0"/>
                <a:cs typeface="Times New Roman" panose="02020603050405020304" pitchFamily="18" charset="0"/>
              </a:rPr>
              <a:t>swiftly.</a:t>
            </a:r>
            <a:r>
              <a:rPr sz="2800" spc="15" dirty="0">
                <a:latin typeface="Times New Roman" panose="02020603050405020304" pitchFamily="18" charset="0"/>
                <a:cs typeface="Times New Roman" panose="02020603050405020304" pitchFamily="18" charset="0"/>
              </a:rPr>
              <a:t> </a:t>
            </a:r>
            <a:r>
              <a:rPr sz="2800" dirty="0">
                <a:latin typeface="Times New Roman" panose="02020603050405020304" pitchFamily="18" charset="0"/>
                <a:cs typeface="Times New Roman" panose="02020603050405020304" pitchFamily="18" charset="0"/>
              </a:rPr>
              <a:t>(p.</a:t>
            </a:r>
            <a:r>
              <a:rPr sz="2800" spc="15" dirty="0">
                <a:latin typeface="Times New Roman" panose="02020603050405020304" pitchFamily="18" charset="0"/>
                <a:cs typeface="Times New Roman" panose="02020603050405020304" pitchFamily="18" charset="0"/>
              </a:rPr>
              <a:t> </a:t>
            </a:r>
            <a:r>
              <a:rPr sz="2800" spc="-25" dirty="0">
                <a:latin typeface="Times New Roman" panose="02020603050405020304" pitchFamily="18" charset="0"/>
                <a:cs typeface="Times New Roman" panose="02020603050405020304" pitchFamily="18" charset="0"/>
              </a:rPr>
              <a:t>60)</a:t>
            </a:r>
            <a:endParaRPr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C2E8E-57B5-3AB6-96A4-867EC12FA230}"/>
              </a:ext>
            </a:extLst>
          </p:cNvPr>
          <p:cNvSpPr>
            <a:spLocks noGrp="1"/>
          </p:cNvSpPr>
          <p:nvPr>
            <p:ph type="title"/>
          </p:nvPr>
        </p:nvSpPr>
        <p:spPr>
          <a:xfrm>
            <a:off x="2971800" y="495300"/>
            <a:ext cx="9829801" cy="430887"/>
          </a:xfrm>
        </p:spPr>
        <p:txBody>
          <a:bodyPr/>
          <a:lstStyle/>
          <a:p>
            <a:pPr algn="ctr"/>
            <a:r>
              <a:rPr lang="en-US" sz="2800" dirty="0"/>
              <a:t> </a:t>
            </a:r>
            <a:r>
              <a:rPr lang="en-US" sz="2800" b="1" spc="-10" dirty="0">
                <a:solidFill>
                  <a:srgbClr val="000000"/>
                </a:solidFill>
                <a:latin typeface="Arial Black" panose="020B0A04020102020204" pitchFamily="34" charset="0"/>
                <a:cs typeface="Arial" panose="020B0604020202020204" pitchFamily="34" charset="0"/>
              </a:rPr>
              <a:t>Crisis Definition </a:t>
            </a:r>
            <a:endParaRPr lang="en-US" sz="2800" dirty="0"/>
          </a:p>
        </p:txBody>
      </p:sp>
      <p:sp>
        <p:nvSpPr>
          <p:cNvPr id="3" name="Text Placeholder 2">
            <a:extLst>
              <a:ext uri="{FF2B5EF4-FFF2-40B4-BE49-F238E27FC236}">
                <a16:creationId xmlns:a16="http://schemas.microsoft.com/office/drawing/2014/main" id="{FF306217-D932-E4E8-0881-A4EB916A04C5}"/>
              </a:ext>
            </a:extLst>
          </p:cNvPr>
          <p:cNvSpPr>
            <a:spLocks noGrp="1"/>
          </p:cNvSpPr>
          <p:nvPr>
            <p:ph type="body" idx="1"/>
          </p:nvPr>
        </p:nvSpPr>
        <p:spPr>
          <a:xfrm>
            <a:off x="310696" y="1485900"/>
            <a:ext cx="16513810" cy="4444935"/>
          </a:xfrm>
        </p:spPr>
        <p:txBody>
          <a:bodyPr/>
          <a:lstStyle/>
          <a:p>
            <a:pPr algn="just">
              <a:lnSpc>
                <a:spcPct val="100000"/>
              </a:lnSpc>
              <a:spcBef>
                <a:spcPts val="290"/>
              </a:spcBef>
            </a:pPr>
            <a:r>
              <a:rPr lang="en-US" sz="2400" dirty="0">
                <a:latin typeface="Lucida Sans" panose="020B0602030504020204" pitchFamily="34" charset="0"/>
                <a:cs typeface="Times New Roman" panose="02020603050405020304" pitchFamily="18" charset="0"/>
              </a:rPr>
              <a:t>The</a:t>
            </a:r>
            <a:r>
              <a:rPr lang="en-US" sz="2400" spc="-4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following</a:t>
            </a:r>
            <a:r>
              <a:rPr lang="en-US" sz="2400" spc="-3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implications</a:t>
            </a:r>
            <a:r>
              <a:rPr lang="en-US" sz="2400" spc="-4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of</a:t>
            </a:r>
            <a:r>
              <a:rPr lang="en-US" sz="2400" spc="-3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this</a:t>
            </a:r>
            <a:r>
              <a:rPr lang="en-US" sz="2400" spc="-4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definition</a:t>
            </a:r>
            <a:r>
              <a:rPr lang="en-US" sz="2400" spc="-3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should</a:t>
            </a:r>
            <a:r>
              <a:rPr lang="en-US" sz="2400" spc="-3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be</a:t>
            </a:r>
            <a:r>
              <a:rPr lang="en-US" sz="2400" spc="-4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highlighted:</a:t>
            </a:r>
          </a:p>
          <a:p>
            <a:pPr algn="just">
              <a:lnSpc>
                <a:spcPct val="100000"/>
              </a:lnSpc>
              <a:spcBef>
                <a:spcPts val="290"/>
              </a:spcBef>
            </a:pPr>
            <a:endParaRPr lang="en-US" sz="2400" dirty="0">
              <a:latin typeface="Lucida Sans" panose="020B0602030504020204" pitchFamily="34" charset="0"/>
              <a:cs typeface="Times New Roman" panose="02020603050405020304" pitchFamily="18" charset="0"/>
            </a:endParaRPr>
          </a:p>
          <a:p>
            <a:pPr marL="457200" indent="-457200" algn="just">
              <a:lnSpc>
                <a:spcPct val="100000"/>
              </a:lnSpc>
              <a:spcBef>
                <a:spcPts val="295"/>
              </a:spcBef>
              <a:buFont typeface="Arial" panose="020B0604020202020204" pitchFamily="34" charset="0"/>
              <a:buChar char="•"/>
            </a:pPr>
            <a:r>
              <a:rPr lang="en-US" sz="2400" dirty="0">
                <a:latin typeface="Lucida Sans" panose="020B0602030504020204" pitchFamily="34" charset="0"/>
                <a:cs typeface="Times New Roman" panose="02020603050405020304" pitchFamily="18" charset="0"/>
              </a:rPr>
              <a:t>A</a:t>
            </a:r>
            <a:r>
              <a:rPr lang="en-US" sz="2400" spc="1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crisis</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is</a:t>
            </a:r>
            <a:r>
              <a:rPr lang="en-US" sz="2400" spc="2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a:t>
            </a:r>
            <a:r>
              <a:rPr lang="en-US" sz="2400" spc="15" dirty="0">
                <a:latin typeface="Lucida Sans" panose="020B0602030504020204" pitchFamily="34" charset="0"/>
                <a:cs typeface="Times New Roman" panose="02020603050405020304" pitchFamily="18" charset="0"/>
              </a:rPr>
              <a:t> </a:t>
            </a:r>
            <a:r>
              <a:rPr lang="en-US" sz="2400" spc="-114" dirty="0">
                <a:latin typeface="Lucida Sans" panose="020B0602030504020204" pitchFamily="34" charset="0"/>
                <a:cs typeface="Times New Roman" panose="02020603050405020304" pitchFamily="18" charset="0"/>
              </a:rPr>
              <a:t>low-</a:t>
            </a:r>
            <a:r>
              <a:rPr lang="en-US" sz="2400" spc="-10" dirty="0">
                <a:latin typeface="Lucida Sans" panose="020B0602030504020204" pitchFamily="34" charset="0"/>
                <a:cs typeface="Times New Roman" panose="02020603050405020304" pitchFamily="18" charset="0"/>
              </a:rPr>
              <a:t>probability</a:t>
            </a:r>
            <a:r>
              <a:rPr lang="en-US" sz="2400" spc="2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event.</a:t>
            </a:r>
            <a:r>
              <a:rPr lang="en-US" sz="2400" spc="1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This</a:t>
            </a:r>
            <a:r>
              <a:rPr lang="en-US" sz="2400" spc="2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characteristic</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makes</a:t>
            </a:r>
            <a:r>
              <a:rPr lang="en-US" sz="2400" spc="2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planning</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for</a:t>
            </a:r>
            <a:r>
              <a:rPr lang="en-US" sz="2400" spc="2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a:t>
            </a:r>
            <a:r>
              <a:rPr lang="en-US" sz="2400" spc="1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crisis</a:t>
            </a:r>
            <a:r>
              <a:rPr lang="en-US" sz="2400" spc="2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even</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more</a:t>
            </a:r>
            <a:r>
              <a:rPr lang="en-US" sz="2400" spc="2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troublesome.</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Events</a:t>
            </a:r>
            <a:r>
              <a:rPr lang="en-US" sz="2400" spc="2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that</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are</a:t>
            </a:r>
            <a:r>
              <a:rPr lang="en-US" sz="2400" spc="2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not</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perceived</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to</a:t>
            </a:r>
            <a:r>
              <a:rPr lang="en-US" sz="2400" spc="2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be</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imminent</a:t>
            </a:r>
            <a:r>
              <a:rPr lang="en-US" sz="2400" spc="2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are</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hard</a:t>
            </a:r>
            <a:r>
              <a:rPr lang="en-US" sz="2400" spc="2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to</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plan</a:t>
            </a:r>
            <a:r>
              <a:rPr lang="en-US" sz="2400" spc="2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for.</a:t>
            </a:r>
            <a:r>
              <a:rPr lang="en-US" sz="2400" spc="15"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In </a:t>
            </a:r>
            <a:r>
              <a:rPr lang="en-US" sz="2400" spc="-10" dirty="0">
                <a:latin typeface="Lucida Sans" panose="020B0602030504020204" pitchFamily="34" charset="0"/>
                <a:cs typeface="Times New Roman" panose="02020603050405020304" pitchFamily="18" charset="0"/>
              </a:rPr>
              <a:t>addition,</a:t>
            </a:r>
            <a:r>
              <a:rPr lang="en-US" sz="2400" spc="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it</a:t>
            </a:r>
            <a:r>
              <a:rPr lang="en-US" sz="2400" spc="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is</a:t>
            </a:r>
            <a:r>
              <a:rPr lang="en-US" sz="2400" spc="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often</a:t>
            </a:r>
            <a:r>
              <a:rPr lang="en-US" sz="2400" spc="10"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difficult</a:t>
            </a:r>
            <a:r>
              <a:rPr lang="en-US" sz="2400" spc="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for</a:t>
            </a:r>
            <a:r>
              <a:rPr lang="en-US" sz="2400" spc="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management</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to</a:t>
            </a:r>
            <a:r>
              <a:rPr lang="en-US" sz="2400" spc="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find</a:t>
            </a:r>
            <a:r>
              <a:rPr lang="en-US" sz="2400" spc="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motivation</a:t>
            </a:r>
            <a:r>
              <a:rPr lang="en-US" sz="2400" spc="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to</a:t>
            </a:r>
            <a:r>
              <a:rPr lang="en-US" sz="2400" spc="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plan</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for</a:t>
            </a:r>
            <a:r>
              <a:rPr lang="en-US" sz="2400" spc="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such</a:t>
            </a:r>
            <a:r>
              <a:rPr lang="en-US" sz="2400" spc="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an</a:t>
            </a:r>
            <a:r>
              <a:rPr lang="en-US" sz="2400" spc="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event.</a:t>
            </a:r>
          </a:p>
          <a:p>
            <a:pPr algn="just">
              <a:lnSpc>
                <a:spcPct val="100000"/>
              </a:lnSpc>
              <a:spcBef>
                <a:spcPts val="295"/>
              </a:spcBef>
            </a:pPr>
            <a:endParaRPr lang="en-US" sz="2400" dirty="0">
              <a:latin typeface="Lucida Sans" panose="020B0602030504020204" pitchFamily="34" charset="0"/>
              <a:cs typeface="Times New Roman" panose="02020603050405020304" pitchFamily="18" charset="0"/>
            </a:endParaRPr>
          </a:p>
          <a:p>
            <a:pPr marL="457200" indent="-457200" algn="just">
              <a:lnSpc>
                <a:spcPct val="115700"/>
              </a:lnSpc>
              <a:buFont typeface="Arial" panose="020B0604020202020204" pitchFamily="34" charset="0"/>
              <a:buChar char="•"/>
              <a:tabLst>
                <a:tab pos="177800" algn="l"/>
              </a:tabLst>
            </a:pPr>
            <a:r>
              <a:rPr lang="en-US" sz="2400" dirty="0">
                <a:latin typeface="Lucida Sans" panose="020B0602030504020204" pitchFamily="34" charset="0"/>
                <a:cs typeface="Times New Roman" panose="02020603050405020304" pitchFamily="18" charset="0"/>
              </a:rPr>
              <a:t> A</a:t>
            </a:r>
            <a:r>
              <a:rPr lang="en-US" sz="2400" spc="1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crisis</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can</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have</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a:t>
            </a:r>
            <a:r>
              <a:rPr lang="en-US" sz="2400" spc="15" dirty="0">
                <a:latin typeface="Lucida Sans" panose="020B0602030504020204" pitchFamily="34" charset="0"/>
                <a:cs typeface="Times New Roman" panose="02020603050405020304" pitchFamily="18" charset="0"/>
              </a:rPr>
              <a:t> </a:t>
            </a:r>
            <a:r>
              <a:rPr lang="en-US" sz="2400" spc="-95" dirty="0">
                <a:latin typeface="Lucida Sans" panose="020B0602030504020204" pitchFamily="34" charset="0"/>
                <a:cs typeface="Times New Roman" panose="02020603050405020304" pitchFamily="18" charset="0"/>
              </a:rPr>
              <a:t>high-</a:t>
            </a:r>
            <a:r>
              <a:rPr lang="en-US" sz="2400" dirty="0">
                <a:latin typeface="Lucida Sans" panose="020B0602030504020204" pitchFamily="34" charset="0"/>
                <a:cs typeface="Times New Roman" panose="02020603050405020304" pitchFamily="18" charset="0"/>
              </a:rPr>
              <a:t>damage</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impact.</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Because</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of</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this</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reality,</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it</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should</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be</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remembered</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that</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a:t>
            </a:r>
            <a:r>
              <a:rPr lang="en-US" sz="2400" spc="1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crisis</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can</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devastate</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an</a:t>
            </a:r>
            <a:r>
              <a:rPr lang="en-US" sz="2400" spc="1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organization,</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drive</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it</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into</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ground.</a:t>
            </a:r>
          </a:p>
          <a:p>
            <a:pPr algn="just">
              <a:lnSpc>
                <a:spcPct val="115700"/>
              </a:lnSpc>
              <a:tabLst>
                <a:tab pos="177800" algn="l"/>
              </a:tabLst>
            </a:pPr>
            <a:endParaRPr lang="en-US" sz="2400" dirty="0">
              <a:latin typeface="Lucida Sans" panose="020B0602030504020204" pitchFamily="34" charset="0"/>
              <a:cs typeface="Times New Roman" panose="02020603050405020304" pitchFamily="18" charset="0"/>
            </a:endParaRPr>
          </a:p>
          <a:p>
            <a:pPr marL="457200" marR="51435" indent="-457200" algn="just">
              <a:lnSpc>
                <a:spcPct val="115700"/>
              </a:lnSpc>
              <a:buFont typeface="Arial" panose="020B0604020202020204" pitchFamily="34" charset="0"/>
              <a:buChar char="•"/>
              <a:tabLst>
                <a:tab pos="177800" algn="l"/>
              </a:tabLst>
            </a:pPr>
            <a:r>
              <a:rPr lang="en-US" sz="2400" dirty="0">
                <a:latin typeface="Lucida Sans" panose="020B0602030504020204" pitchFamily="34" charset="0"/>
                <a:cs typeface="Times New Roman" panose="02020603050405020304" pitchFamily="18" charset="0"/>
              </a:rPr>
              <a:t> The</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reference</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to</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ambiguity</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means</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that</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causes</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and</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effects</a:t>
            </a:r>
            <a:r>
              <a:rPr lang="en-US" sz="2400" spc="2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of</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1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crisis</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might</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be</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unknown,</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at</a:t>
            </a:r>
            <a:r>
              <a:rPr lang="en-US" sz="2400" spc="1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least</a:t>
            </a:r>
            <a:r>
              <a:rPr lang="en-US" sz="2400" spc="15"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initially.</a:t>
            </a:r>
            <a:r>
              <a:rPr lang="en-US" sz="2400" spc="15" dirty="0">
                <a:latin typeface="Lucida Sans" panose="020B0602030504020204" pitchFamily="34" charset="0"/>
                <a:cs typeface="Times New Roman" panose="02020603050405020304" pitchFamily="18" charset="0"/>
              </a:rPr>
              <a:t> </a:t>
            </a:r>
            <a:endParaRPr lang="en-US" sz="3200" dirty="0"/>
          </a:p>
        </p:txBody>
      </p:sp>
    </p:spTree>
    <p:extLst>
      <p:ext uri="{BB962C8B-B14F-4D97-AF65-F5344CB8AC3E}">
        <p14:creationId xmlns:p14="http://schemas.microsoft.com/office/powerpoint/2010/main" val="9182603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AFAFA"/>
          </a:solidFill>
        </p:spPr>
        <p:txBody>
          <a:bodyPr wrap="square" lIns="0" tIns="0" rIns="0" bIns="0" rtlCol="0"/>
          <a:lstStyle/>
          <a:p>
            <a:endParaRPr/>
          </a:p>
        </p:txBody>
      </p:sp>
      <p:sp>
        <p:nvSpPr>
          <p:cNvPr id="4" name="object 4"/>
          <p:cNvSpPr txBox="1">
            <a:spLocks noGrp="1"/>
          </p:cNvSpPr>
          <p:nvPr>
            <p:ph type="title"/>
          </p:nvPr>
        </p:nvSpPr>
        <p:spPr>
          <a:xfrm>
            <a:off x="3429000" y="631504"/>
            <a:ext cx="7696200" cy="382797"/>
          </a:xfrm>
          <a:prstGeom prst="rect">
            <a:avLst/>
          </a:prstGeom>
        </p:spPr>
        <p:txBody>
          <a:bodyPr vert="horz" wrap="square" lIns="0" tIns="13335" rIns="0" bIns="0" rtlCol="0">
            <a:spAutoFit/>
          </a:bodyPr>
          <a:lstStyle/>
          <a:p>
            <a:pPr marL="12700" algn="ctr">
              <a:lnSpc>
                <a:spcPct val="100000"/>
              </a:lnSpc>
              <a:spcBef>
                <a:spcPts val="105"/>
              </a:spcBef>
            </a:pPr>
            <a:r>
              <a:rPr lang="en-US" sz="2400" b="1" spc="-10" dirty="0">
                <a:solidFill>
                  <a:srgbClr val="000000"/>
                </a:solidFill>
                <a:latin typeface="Arial Black" panose="020B0A04020102020204" pitchFamily="34" charset="0"/>
                <a:cs typeface="Arial" panose="020B0604020202020204" pitchFamily="34" charset="0"/>
              </a:rPr>
              <a:t>Crisis Definition </a:t>
            </a:r>
            <a:endParaRPr sz="2400" dirty="0"/>
          </a:p>
        </p:txBody>
      </p:sp>
      <p:sp>
        <p:nvSpPr>
          <p:cNvPr id="5" name="object 5"/>
          <p:cNvSpPr txBox="1"/>
          <p:nvPr/>
        </p:nvSpPr>
        <p:spPr>
          <a:xfrm>
            <a:off x="365065" y="1511176"/>
            <a:ext cx="17607915" cy="10055381"/>
          </a:xfrm>
          <a:prstGeom prst="rect">
            <a:avLst/>
          </a:prstGeom>
        </p:spPr>
        <p:txBody>
          <a:bodyPr vert="horz" wrap="square" lIns="0" tIns="50165" rIns="0" bIns="0" rtlCol="0">
            <a:spAutoFit/>
          </a:bodyPr>
          <a:lstStyle/>
          <a:p>
            <a:pPr marL="12700" algn="just">
              <a:lnSpc>
                <a:spcPct val="100000"/>
              </a:lnSpc>
              <a:spcBef>
                <a:spcPts val="300"/>
              </a:spcBef>
            </a:pPr>
            <a:r>
              <a:rPr sz="2400" dirty="0">
                <a:latin typeface="Lucida Sans" panose="020B0602030504020204" pitchFamily="34" charset="0"/>
                <a:cs typeface="Times New Roman" panose="02020603050405020304" pitchFamily="18" charset="0"/>
              </a:rPr>
              <a:t>A</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more</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recent</a:t>
            </a:r>
            <a:r>
              <a:rPr sz="2400" spc="-4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definition</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by</a:t>
            </a:r>
            <a:r>
              <a:rPr sz="2400" spc="-45"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Timothy</a:t>
            </a:r>
            <a:r>
              <a:rPr sz="2400" spc="-4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Coombs</a:t>
            </a:r>
            <a:r>
              <a:rPr sz="2400" spc="-45" dirty="0">
                <a:latin typeface="Lucida Sans" panose="020B0602030504020204" pitchFamily="34" charset="0"/>
                <a:cs typeface="Times New Roman" panose="02020603050405020304" pitchFamily="18" charset="0"/>
              </a:rPr>
              <a:t> </a:t>
            </a:r>
            <a:r>
              <a:rPr sz="2400" spc="-85" dirty="0">
                <a:latin typeface="Lucida Sans" panose="020B0602030504020204" pitchFamily="34" charset="0"/>
                <a:cs typeface="Times New Roman" panose="02020603050405020304" pitchFamily="18" charset="0"/>
              </a:rPr>
              <a:t>(2007)</a:t>
            </a:r>
            <a:r>
              <a:rPr sz="2400" spc="-4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states:</a:t>
            </a:r>
            <a:endParaRPr lang="en-US" sz="2400" spc="-10" dirty="0">
              <a:latin typeface="Lucida Sans" panose="020B0602030504020204" pitchFamily="34" charset="0"/>
              <a:cs typeface="Times New Roman" panose="02020603050405020304" pitchFamily="18" charset="0"/>
            </a:endParaRPr>
          </a:p>
          <a:p>
            <a:pPr marL="12700" algn="just">
              <a:lnSpc>
                <a:spcPct val="100000"/>
              </a:lnSpc>
              <a:spcBef>
                <a:spcPts val="300"/>
              </a:spcBef>
            </a:pPr>
            <a:endParaRPr sz="2400" dirty="0">
              <a:latin typeface="Lucida Sans" panose="020B0602030504020204" pitchFamily="34" charset="0"/>
              <a:cs typeface="Times New Roman" panose="02020603050405020304" pitchFamily="18" charset="0"/>
            </a:endParaRPr>
          </a:p>
          <a:p>
            <a:pPr marL="469900" marR="224790" indent="-457200" algn="just">
              <a:lnSpc>
                <a:spcPct val="114300"/>
              </a:lnSpc>
              <a:buFont typeface="Arial" panose="020B0604020202020204" pitchFamily="34" charset="0"/>
              <a:buChar char="•"/>
            </a:pPr>
            <a:r>
              <a:rPr sz="2400" dirty="0">
                <a:latin typeface="Lucida Sans" panose="020B0602030504020204" pitchFamily="34" charset="0"/>
                <a:cs typeface="Times New Roman" panose="02020603050405020304" pitchFamily="18" charset="0"/>
              </a:rPr>
              <a:t>A</a:t>
            </a:r>
            <a:r>
              <a:rPr sz="2400" spc="-45"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crisis</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is</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4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perception</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of</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a:t>
            </a:r>
            <a:r>
              <a:rPr sz="2400" spc="-4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unpredictable</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event</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that</a:t>
            </a:r>
            <a:r>
              <a:rPr sz="2400" spc="-4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threatens</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important</a:t>
            </a:r>
            <a:r>
              <a:rPr sz="2400" spc="-45"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expectancies</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of</a:t>
            </a:r>
            <a:r>
              <a:rPr sz="2400" spc="-40"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stakeholders</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and</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can</a:t>
            </a:r>
            <a:r>
              <a:rPr sz="2400" spc="-40"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seriously</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impact</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a:t>
            </a:r>
            <a:r>
              <a:rPr sz="2400" spc="-40"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organization's</a:t>
            </a:r>
            <a:r>
              <a:rPr sz="2400" spc="-4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performance </a:t>
            </a:r>
            <a:r>
              <a:rPr sz="2400" dirty="0">
                <a:latin typeface="Lucida Sans" panose="020B0602030504020204" pitchFamily="34" charset="0"/>
                <a:cs typeface="Times New Roman" panose="02020603050405020304" pitchFamily="18" charset="0"/>
              </a:rPr>
              <a:t>and</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generate</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negative</a:t>
            </a:r>
            <a:r>
              <a:rPr sz="2400" spc="-40"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outcomes.</a:t>
            </a:r>
            <a:r>
              <a:rPr sz="2400" spc="-4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(pp.</a:t>
            </a:r>
            <a:r>
              <a:rPr sz="2400" spc="-40" dirty="0">
                <a:latin typeface="Lucida Sans" panose="020B0602030504020204" pitchFamily="34" charset="0"/>
                <a:cs typeface="Times New Roman" panose="02020603050405020304" pitchFamily="18" charset="0"/>
              </a:rPr>
              <a:t> </a:t>
            </a:r>
            <a:r>
              <a:rPr sz="2400" spc="-290" dirty="0">
                <a:latin typeface="Lucida Sans" panose="020B0602030504020204" pitchFamily="34" charset="0"/>
                <a:cs typeface="Times New Roman" panose="02020603050405020304" pitchFamily="18" charset="0"/>
              </a:rPr>
              <a:t>2-</a:t>
            </a:r>
            <a:r>
              <a:rPr sz="2400" spc="-25" dirty="0">
                <a:latin typeface="Lucida Sans" panose="020B0602030504020204" pitchFamily="34" charset="0"/>
                <a:cs typeface="Times New Roman" panose="02020603050405020304" pitchFamily="18" charset="0"/>
              </a:rPr>
              <a:t>3)</a:t>
            </a:r>
            <a:endParaRPr lang="en-US" sz="2400" spc="-25" dirty="0">
              <a:latin typeface="Lucida Sans" panose="020B0602030504020204" pitchFamily="34" charset="0"/>
              <a:cs typeface="Times New Roman" panose="02020603050405020304" pitchFamily="18" charset="0"/>
            </a:endParaRPr>
          </a:p>
          <a:p>
            <a:pPr marL="469900" marR="224790" indent="-457200" algn="just">
              <a:lnSpc>
                <a:spcPct val="114300"/>
              </a:lnSpc>
              <a:buFont typeface="Arial" panose="020B0604020202020204" pitchFamily="34" charset="0"/>
              <a:buChar char="•"/>
            </a:pPr>
            <a:endParaRPr lang="en-US" sz="2400" spc="-25" dirty="0">
              <a:latin typeface="Lucida Sans" panose="020B0602030504020204" pitchFamily="34" charset="0"/>
              <a:cs typeface="Times New Roman" panose="02020603050405020304" pitchFamily="18" charset="0"/>
            </a:endParaRPr>
          </a:p>
          <a:p>
            <a:pPr marL="469900" marR="224790" indent="-457200" algn="just">
              <a:lnSpc>
                <a:spcPct val="114300"/>
              </a:lnSpc>
              <a:buFont typeface="Arial" panose="020B0604020202020204" pitchFamily="34" charset="0"/>
              <a:buChar char="•"/>
            </a:pPr>
            <a:endParaRPr sz="2400" dirty="0">
              <a:latin typeface="Lucida Sans" panose="020B0602030504020204" pitchFamily="34" charset="0"/>
              <a:cs typeface="Times New Roman" panose="02020603050405020304" pitchFamily="18" charset="0"/>
            </a:endParaRPr>
          </a:p>
          <a:p>
            <a:pPr marL="469900" marR="5080" indent="-457200" algn="just">
              <a:lnSpc>
                <a:spcPct val="114300"/>
              </a:lnSpc>
              <a:buFont typeface="Arial" panose="020B0604020202020204" pitchFamily="34" charset="0"/>
              <a:buChar char="•"/>
            </a:pPr>
            <a:r>
              <a:rPr lang="en-US" sz="2400" spc="-40" dirty="0">
                <a:latin typeface="Lucida Sans" panose="020B0602030504020204" pitchFamily="34" charset="0"/>
                <a:cs typeface="Times New Roman" panose="02020603050405020304" pitchFamily="18" charset="0"/>
              </a:rPr>
              <a:t> </a:t>
            </a:r>
            <a:r>
              <a:rPr sz="2400" spc="-40" dirty="0">
                <a:latin typeface="Lucida Sans" panose="020B0602030504020204" pitchFamily="34" charset="0"/>
                <a:cs typeface="Times New Roman" panose="02020603050405020304" pitchFamily="18" charset="0"/>
              </a:rPr>
              <a:t>This</a:t>
            </a:r>
            <a:r>
              <a:rPr sz="2400" spc="-4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definition</a:t>
            </a:r>
            <a:r>
              <a:rPr sz="2400" spc="-40"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emphasizes</a:t>
            </a:r>
            <a:r>
              <a:rPr sz="2400" spc="-4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perception.</a:t>
            </a:r>
            <a:r>
              <a:rPr sz="2400" spc="-4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a:t>
            </a:r>
            <a:r>
              <a:rPr sz="2400" spc="-45"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crisis</a:t>
            </a:r>
            <a:r>
              <a:rPr sz="2400" spc="-4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is</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generally</a:t>
            </a:r>
            <a:r>
              <a:rPr sz="2400" spc="-4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perceived</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to</a:t>
            </a:r>
            <a:r>
              <a:rPr sz="2400" spc="-4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be</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a:t>
            </a:r>
            <a:r>
              <a:rPr sz="2400" spc="-4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threat</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by</a:t>
            </a:r>
            <a:r>
              <a:rPr sz="2400" spc="-4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45"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organization's</a:t>
            </a:r>
            <a:r>
              <a:rPr sz="2400" spc="-40"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stakeholders.</a:t>
            </a:r>
            <a:r>
              <a:rPr sz="2400" spc="-4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Stakeholders</a:t>
            </a:r>
            <a:r>
              <a:rPr sz="2400" spc="-4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are</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various</a:t>
            </a:r>
            <a:r>
              <a:rPr sz="2400" spc="-4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groups</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that</a:t>
            </a:r>
            <a:r>
              <a:rPr sz="2400" spc="-4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have</a:t>
            </a:r>
            <a:r>
              <a:rPr sz="2400" spc="-45"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an </a:t>
            </a:r>
            <a:r>
              <a:rPr sz="2400" dirty="0">
                <a:latin typeface="Lucida Sans" panose="020B0602030504020204" pitchFamily="34" charset="0"/>
                <a:cs typeface="Times New Roman" panose="02020603050405020304" pitchFamily="18" charset="0"/>
              </a:rPr>
              <a:t>interest</a:t>
            </a:r>
            <a:r>
              <a:rPr sz="2400" spc="-5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in</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45"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organization.</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For</a:t>
            </a:r>
            <a:r>
              <a:rPr sz="2400" spc="-45"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example,</a:t>
            </a:r>
            <a:r>
              <a:rPr sz="2400" spc="-5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employees,</a:t>
            </a:r>
            <a:r>
              <a:rPr sz="2400" spc="-45"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customers,</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and</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4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community</a:t>
            </a:r>
            <a:r>
              <a:rPr sz="2400" spc="-5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in</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which</a:t>
            </a:r>
            <a:r>
              <a:rPr sz="2400" spc="-4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45"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organization</a:t>
            </a:r>
            <a:r>
              <a:rPr sz="2400" spc="-4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resides</a:t>
            </a:r>
            <a:r>
              <a:rPr sz="2400" spc="-5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are</a:t>
            </a:r>
            <a:r>
              <a:rPr sz="2400" spc="-4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considered</a:t>
            </a:r>
            <a:r>
              <a:rPr sz="2400" spc="-45"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stakeholders</a:t>
            </a:r>
            <a:r>
              <a:rPr sz="3200" spc="-25" dirty="0">
                <a:latin typeface="Times New Roman" panose="02020603050405020304" pitchFamily="18" charset="0"/>
                <a:cs typeface="Times New Roman" panose="02020603050405020304" pitchFamily="18" charset="0"/>
              </a:rPr>
              <a:t>.</a:t>
            </a:r>
            <a:endParaRPr lang="en-US" sz="3200" spc="-25" dirty="0">
              <a:latin typeface="Times New Roman" panose="02020603050405020304" pitchFamily="18" charset="0"/>
              <a:cs typeface="Times New Roman" panose="02020603050405020304" pitchFamily="18" charset="0"/>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endParaRPr lang="en-US" sz="1750" spc="-25" dirty="0">
              <a:latin typeface="Lucida Sans Unicode"/>
              <a:cs typeface="Lucida Sans Unicode"/>
            </a:endParaRPr>
          </a:p>
          <a:p>
            <a:pPr marL="12700" marR="5080">
              <a:lnSpc>
                <a:spcPct val="114300"/>
              </a:lnSpc>
            </a:pPr>
            <a:r>
              <a:rPr lang="en-US" sz="1750" spc="-10" dirty="0">
                <a:latin typeface="Lucida Sans Unicode"/>
                <a:cs typeface="Lucida Sans Unicode"/>
              </a:rPr>
              <a:t>.</a:t>
            </a:r>
            <a:endParaRPr lang="en-US" sz="1750" dirty="0">
              <a:latin typeface="Lucida Sans Unicode"/>
              <a:cs typeface="Lucida Sans Unicode"/>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AF292F-5592-43D2-E034-565B75505FAB}"/>
              </a:ext>
            </a:extLst>
          </p:cNvPr>
          <p:cNvSpPr>
            <a:spLocks noGrp="1"/>
          </p:cNvSpPr>
          <p:nvPr>
            <p:ph type="title"/>
          </p:nvPr>
        </p:nvSpPr>
        <p:spPr>
          <a:xfrm>
            <a:off x="4038600" y="343830"/>
            <a:ext cx="8590101" cy="430887"/>
          </a:xfrm>
        </p:spPr>
        <p:txBody>
          <a:bodyPr/>
          <a:lstStyle/>
          <a:p>
            <a:pPr algn="ctr"/>
            <a:r>
              <a:rPr lang="en-US" sz="2800" b="1" spc="-10" dirty="0">
                <a:solidFill>
                  <a:srgbClr val="000000"/>
                </a:solidFill>
                <a:latin typeface="Arial Black" panose="020B0A04020102020204" pitchFamily="34" charset="0"/>
                <a:cs typeface="Arial" panose="020B0604020202020204" pitchFamily="34" charset="0"/>
              </a:rPr>
              <a:t>Examples of Crises</a:t>
            </a:r>
          </a:p>
        </p:txBody>
      </p:sp>
      <p:sp>
        <p:nvSpPr>
          <p:cNvPr id="3" name="Text Placeholder 2">
            <a:extLst>
              <a:ext uri="{FF2B5EF4-FFF2-40B4-BE49-F238E27FC236}">
                <a16:creationId xmlns:a16="http://schemas.microsoft.com/office/drawing/2014/main" id="{A804AB4A-B87E-3CCA-5A96-044F7A19F7E8}"/>
              </a:ext>
            </a:extLst>
          </p:cNvPr>
          <p:cNvSpPr>
            <a:spLocks noGrp="1"/>
          </p:cNvSpPr>
          <p:nvPr>
            <p:ph type="body" idx="1"/>
          </p:nvPr>
        </p:nvSpPr>
        <p:spPr>
          <a:xfrm>
            <a:off x="310696" y="2090760"/>
            <a:ext cx="16513810" cy="6955750"/>
          </a:xfrm>
        </p:spPr>
        <p:txBody>
          <a:bodyPr/>
          <a:lstStyle/>
          <a:p>
            <a:r>
              <a:rPr lang="en-US" dirty="0"/>
              <a:t> </a:t>
            </a:r>
            <a:endParaRPr lang="en-US" sz="28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Natural Disasters</a:t>
            </a:r>
          </a:p>
          <a:p>
            <a:pPr marL="457200" indent="-45720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Economic Crises</a:t>
            </a:r>
          </a:p>
          <a:p>
            <a:pPr marL="457200" indent="-45720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Informational Crises </a:t>
            </a:r>
          </a:p>
          <a:p>
            <a:pPr marL="457200" indent="-457200">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Reputation Crises</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33699359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AFAFA"/>
          </a:solidFill>
        </p:spPr>
        <p:txBody>
          <a:bodyPr wrap="square" lIns="0" tIns="0" rIns="0" bIns="0" rtlCol="0"/>
          <a:lstStyle/>
          <a:p>
            <a:endParaRPr sz="3200" dirty="0"/>
          </a:p>
        </p:txBody>
      </p:sp>
      <p:sp>
        <p:nvSpPr>
          <p:cNvPr id="4" name="object 4"/>
          <p:cNvSpPr txBox="1">
            <a:spLocks noGrp="1"/>
          </p:cNvSpPr>
          <p:nvPr>
            <p:ph type="title"/>
          </p:nvPr>
        </p:nvSpPr>
        <p:spPr>
          <a:xfrm>
            <a:off x="4572000" y="876300"/>
            <a:ext cx="6629400" cy="446917"/>
          </a:xfrm>
          <a:prstGeom prst="rect">
            <a:avLst/>
          </a:prstGeom>
        </p:spPr>
        <p:txBody>
          <a:bodyPr vert="horz" wrap="square" lIns="0" tIns="15875" rIns="0" bIns="0" rtlCol="0">
            <a:spAutoFit/>
          </a:bodyPr>
          <a:lstStyle/>
          <a:p>
            <a:pPr marL="12700" algn="ctr">
              <a:lnSpc>
                <a:spcPct val="100000"/>
              </a:lnSpc>
              <a:spcBef>
                <a:spcPts val="125"/>
              </a:spcBef>
            </a:pPr>
            <a:r>
              <a:rPr sz="2800" spc="-95" dirty="0">
                <a:solidFill>
                  <a:srgbClr val="000000"/>
                </a:solidFill>
              </a:rPr>
              <a:t>Strategic</a:t>
            </a:r>
            <a:r>
              <a:rPr sz="2800" spc="-15" dirty="0">
                <a:solidFill>
                  <a:srgbClr val="000000"/>
                </a:solidFill>
              </a:rPr>
              <a:t> </a:t>
            </a:r>
            <a:r>
              <a:rPr sz="2800" spc="-30" dirty="0">
                <a:solidFill>
                  <a:srgbClr val="000000"/>
                </a:solidFill>
              </a:rPr>
              <a:t>Orientation</a:t>
            </a:r>
            <a:endParaRPr sz="2800" dirty="0"/>
          </a:p>
        </p:txBody>
      </p:sp>
      <p:sp>
        <p:nvSpPr>
          <p:cNvPr id="5" name="object 5"/>
          <p:cNvSpPr txBox="1"/>
          <p:nvPr/>
        </p:nvSpPr>
        <p:spPr>
          <a:xfrm>
            <a:off x="464833" y="1668008"/>
            <a:ext cx="17541240" cy="10313785"/>
          </a:xfrm>
          <a:prstGeom prst="rect">
            <a:avLst/>
          </a:prstGeom>
        </p:spPr>
        <p:txBody>
          <a:bodyPr vert="horz" wrap="square" lIns="0" tIns="12065" rIns="0" bIns="0" rtlCol="0">
            <a:spAutoFit/>
          </a:bodyPr>
          <a:lstStyle/>
          <a:p>
            <a:pPr marL="342900" marR="190500" indent="-342900" algn="just">
              <a:lnSpc>
                <a:spcPct val="117400"/>
              </a:lnSpc>
              <a:spcBef>
                <a:spcPts val="95"/>
              </a:spcBef>
              <a:buFont typeface="Arial" panose="020B0604020202020204" pitchFamily="34" charset="0"/>
              <a:buChar char="•"/>
            </a:pPr>
            <a:r>
              <a:rPr sz="2400" dirty="0">
                <a:latin typeface="Lucida Sans" panose="020B0602030504020204" pitchFamily="34" charset="0"/>
                <a:cs typeface="Times New Roman" panose="02020603050405020304" pitchFamily="18" charset="0"/>
              </a:rPr>
              <a:t>In</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many</a:t>
            </a:r>
            <a:r>
              <a:rPr sz="2400" spc="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instances,</a:t>
            </a:r>
            <a:r>
              <a:rPr sz="2400" spc="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crisis</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events</a:t>
            </a:r>
            <a:r>
              <a:rPr sz="2400" spc="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in</a:t>
            </a:r>
            <a:r>
              <a:rPr sz="2400" spc="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organizations</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are</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addressed</a:t>
            </a:r>
            <a:r>
              <a:rPr sz="2400" spc="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with</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a:t>
            </a:r>
            <a:r>
              <a:rPr sz="2400" spc="5" dirty="0">
                <a:latin typeface="Lucida Sans" panose="020B0602030504020204" pitchFamily="34" charset="0"/>
                <a:cs typeface="Times New Roman" panose="02020603050405020304" pitchFamily="18" charset="0"/>
              </a:rPr>
              <a:t> </a:t>
            </a:r>
            <a:r>
              <a:rPr sz="2400" spc="-70" dirty="0">
                <a:latin typeface="Lucida Sans" panose="020B0602030504020204" pitchFamily="34" charset="0"/>
                <a:cs typeface="Times New Roman" panose="02020603050405020304" pitchFamily="18" charset="0"/>
              </a:rPr>
              <a:t>short-</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term,</a:t>
            </a:r>
            <a:r>
              <a:rPr sz="2400" spc="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reactive</a:t>
            </a:r>
            <a:r>
              <a:rPr sz="2400" spc="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perspective.</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When</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a:t>
            </a:r>
            <a:r>
              <a:rPr sz="2400" spc="10"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crisis</a:t>
            </a:r>
            <a:r>
              <a:rPr sz="2400" spc="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occurs,</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select</a:t>
            </a:r>
            <a:r>
              <a:rPr sz="2400" spc="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individuals</a:t>
            </a:r>
            <a:r>
              <a:rPr sz="2400" spc="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in</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a:t>
            </a:r>
            <a:r>
              <a:rPr sz="2400" spc="5" dirty="0">
                <a:latin typeface="Lucida Sans" panose="020B0602030504020204" pitchFamily="34" charset="0"/>
                <a:cs typeface="Times New Roman" panose="02020603050405020304" pitchFamily="18" charset="0"/>
              </a:rPr>
              <a:t> </a:t>
            </a:r>
            <a:r>
              <a:rPr sz="2400" spc="-60" dirty="0">
                <a:latin typeface="Lucida Sans" panose="020B0602030504020204" pitchFamily="34" charset="0"/>
                <a:cs typeface="Times New Roman" panose="02020603050405020304" pitchFamily="18" charset="0"/>
              </a:rPr>
              <a:t>organization-</a:t>
            </a:r>
            <a:r>
              <a:rPr sz="2400" spc="-10" dirty="0">
                <a:latin typeface="Lucida Sans" panose="020B0602030504020204" pitchFamily="34" charset="0"/>
                <a:cs typeface="Times New Roman" panose="02020603050405020304" pitchFamily="18" charset="0"/>
              </a:rPr>
              <a:t>perhaps </a:t>
            </a:r>
            <a:r>
              <a:rPr sz="2400" dirty="0">
                <a:latin typeface="Lucida Sans" panose="020B0602030504020204" pitchFamily="34" charset="0"/>
                <a:cs typeface="Times New Roman" panose="02020603050405020304" pitchFamily="18" charset="0"/>
              </a:rPr>
              <a:t>those on an </a:t>
            </a:r>
            <a:r>
              <a:rPr sz="2400" spc="-10" dirty="0">
                <a:latin typeface="Lucida Sans" panose="020B0602030504020204" pitchFamily="34" charset="0"/>
                <a:cs typeface="Times New Roman" panose="02020603050405020304" pitchFamily="18" charset="0"/>
              </a:rPr>
              <a:t>established</a:t>
            </a:r>
            <a:r>
              <a:rPr sz="2400"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crisis</a:t>
            </a:r>
            <a:r>
              <a:rPr sz="2400" dirty="0">
                <a:latin typeface="Lucida Sans" panose="020B0602030504020204" pitchFamily="34" charset="0"/>
                <a:cs typeface="Times New Roman" panose="02020603050405020304" pitchFamily="18" charset="0"/>
              </a:rPr>
              <a:t> management </a:t>
            </a:r>
            <a:r>
              <a:rPr sz="2400" spc="-60" dirty="0">
                <a:latin typeface="Lucida Sans" panose="020B0602030504020204" pitchFamily="34" charset="0"/>
                <a:cs typeface="Times New Roman" panose="02020603050405020304" pitchFamily="18" charset="0"/>
              </a:rPr>
              <a:t>team-</a:t>
            </a:r>
            <a:r>
              <a:rPr sz="2400" dirty="0">
                <a:latin typeface="Lucida Sans" panose="020B0602030504020204" pitchFamily="34" charset="0"/>
                <a:cs typeface="Times New Roman" panose="02020603050405020304" pitchFamily="18" charset="0"/>
              </a:rPr>
              <a:t> convene to </a:t>
            </a:r>
            <a:r>
              <a:rPr sz="2400" spc="-20" dirty="0">
                <a:latin typeface="Lucida Sans" panose="020B0602030504020204" pitchFamily="34" charset="0"/>
                <a:cs typeface="Times New Roman" panose="02020603050405020304" pitchFamily="18" charset="0"/>
              </a:rPr>
              <a:t>minimize</a:t>
            </a:r>
            <a:r>
              <a:rPr sz="2400" dirty="0">
                <a:latin typeface="Lucida Sans" panose="020B0602030504020204" pitchFamily="34" charset="0"/>
                <a:cs typeface="Times New Roman" panose="02020603050405020304" pitchFamily="18" charset="0"/>
              </a:rPr>
              <a:t> the damage and present a positive image to the </a:t>
            </a:r>
            <a:r>
              <a:rPr sz="2400" spc="-20" dirty="0">
                <a:latin typeface="Lucida Sans" panose="020B0602030504020204" pitchFamily="34" charset="0"/>
                <a:cs typeface="Times New Roman" panose="02020603050405020304" pitchFamily="18" charset="0"/>
              </a:rPr>
              <a:t>public.</a:t>
            </a:r>
            <a:r>
              <a:rPr sz="2400" dirty="0">
                <a:latin typeface="Lucida Sans" panose="020B0602030504020204" pitchFamily="34" charset="0"/>
                <a:cs typeface="Times New Roman" panose="02020603050405020304" pitchFamily="18" charset="0"/>
              </a:rPr>
              <a:t> </a:t>
            </a:r>
            <a:endParaRPr lang="en-US" sz="2400" dirty="0">
              <a:latin typeface="Lucida Sans" panose="020B0602030504020204" pitchFamily="34" charset="0"/>
              <a:cs typeface="Times New Roman" panose="02020603050405020304" pitchFamily="18" charset="0"/>
            </a:endParaRPr>
          </a:p>
          <a:p>
            <a:pPr marL="342900" marR="190500" indent="-342900" algn="just">
              <a:lnSpc>
                <a:spcPct val="117400"/>
              </a:lnSpc>
              <a:spcBef>
                <a:spcPts val="95"/>
              </a:spcBef>
              <a:buFont typeface="Arial" panose="020B0604020202020204" pitchFamily="34" charset="0"/>
              <a:buChar char="•"/>
            </a:pPr>
            <a:endParaRPr lang="en-US" sz="2400" dirty="0">
              <a:latin typeface="Lucida Sans" panose="020B0602030504020204" pitchFamily="34" charset="0"/>
              <a:cs typeface="Times New Roman" panose="02020603050405020304" pitchFamily="18" charset="0"/>
            </a:endParaRPr>
          </a:p>
          <a:p>
            <a:pPr marL="342900" marR="190500" indent="-342900" algn="just">
              <a:lnSpc>
                <a:spcPct val="117400"/>
              </a:lnSpc>
              <a:spcBef>
                <a:spcPts val="95"/>
              </a:spcBef>
              <a:buFont typeface="Arial" panose="020B0604020202020204" pitchFamily="34" charset="0"/>
              <a:buChar char="•"/>
            </a:pPr>
            <a:r>
              <a:rPr sz="2400" dirty="0">
                <a:latin typeface="Lucida Sans" panose="020B0602030504020204" pitchFamily="34" charset="0"/>
                <a:cs typeface="Times New Roman" panose="02020603050405020304" pitchFamily="18" charset="0"/>
              </a:rPr>
              <a:t>Any preparations for dealing with </a:t>
            </a:r>
            <a:r>
              <a:rPr sz="2400" spc="-20" dirty="0">
                <a:latin typeface="Lucida Sans" panose="020B0602030504020204" pitchFamily="34" charset="0"/>
                <a:cs typeface="Times New Roman" panose="02020603050405020304" pitchFamily="18" charset="0"/>
              </a:rPr>
              <a:t>such </a:t>
            </a:r>
            <a:r>
              <a:rPr sz="2400" dirty="0">
                <a:latin typeface="Lucida Sans" panose="020B0602030504020204" pitchFamily="34" charset="0"/>
                <a:cs typeface="Times New Roman" panose="02020603050405020304" pitchFamily="18" charset="0"/>
              </a:rPr>
              <a:t>crises</a:t>
            </a:r>
            <a:r>
              <a:rPr sz="2400" spc="-3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often</a:t>
            </a:r>
            <a:r>
              <a:rPr sz="2400" spc="-3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focus</a:t>
            </a:r>
            <a:r>
              <a:rPr sz="2400" spc="-3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on</a:t>
            </a:r>
            <a:r>
              <a:rPr sz="2400" spc="-3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effective</a:t>
            </a:r>
            <a:r>
              <a:rPr sz="2400" spc="-3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communications</a:t>
            </a:r>
            <a:r>
              <a:rPr sz="2400" spc="-3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and</a:t>
            </a:r>
            <a:r>
              <a:rPr sz="2400" spc="-3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public</a:t>
            </a:r>
            <a:r>
              <a:rPr sz="2400" spc="-3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relations.</a:t>
            </a:r>
            <a:r>
              <a:rPr sz="2400" spc="-3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In</a:t>
            </a:r>
            <a:r>
              <a:rPr sz="2400" spc="-3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contrast,</a:t>
            </a:r>
            <a:r>
              <a:rPr sz="2400" spc="-30"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organizations</a:t>
            </a:r>
            <a:r>
              <a:rPr sz="2400" spc="-3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constantly</a:t>
            </a:r>
            <a:r>
              <a:rPr sz="2400" spc="-3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face</a:t>
            </a:r>
            <a:r>
              <a:rPr sz="2400" spc="-3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strategic</a:t>
            </a:r>
            <a:r>
              <a:rPr sz="2400" spc="-3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challenges.</a:t>
            </a:r>
            <a:r>
              <a:rPr sz="2400" spc="-35" dirty="0">
                <a:latin typeface="Lucida Sans" panose="020B0602030504020204" pitchFamily="34" charset="0"/>
                <a:cs typeface="Times New Roman" panose="02020603050405020304" pitchFamily="18" charset="0"/>
              </a:rPr>
              <a:t> </a:t>
            </a:r>
            <a:endParaRPr lang="en-US" sz="2400" spc="-35" dirty="0">
              <a:latin typeface="Lucida Sans" panose="020B0602030504020204" pitchFamily="34" charset="0"/>
              <a:cs typeface="Times New Roman" panose="02020603050405020304" pitchFamily="18" charset="0"/>
            </a:endParaRPr>
          </a:p>
          <a:p>
            <a:pPr marL="342900" marR="190500" indent="-342900" algn="just">
              <a:lnSpc>
                <a:spcPct val="117400"/>
              </a:lnSpc>
              <a:spcBef>
                <a:spcPts val="95"/>
              </a:spcBef>
              <a:buFont typeface="Arial" panose="020B0604020202020204" pitchFamily="34" charset="0"/>
              <a:buChar char="•"/>
            </a:pPr>
            <a:endParaRPr lang="en-US" sz="2400" spc="-35" dirty="0">
              <a:latin typeface="Lucida Sans" panose="020B0602030504020204" pitchFamily="34" charset="0"/>
              <a:cs typeface="Times New Roman" panose="02020603050405020304" pitchFamily="18" charset="0"/>
            </a:endParaRPr>
          </a:p>
          <a:p>
            <a:pPr marL="342900" marR="190500" indent="-342900" algn="just">
              <a:lnSpc>
                <a:spcPct val="117400"/>
              </a:lnSpc>
              <a:spcBef>
                <a:spcPts val="95"/>
              </a:spcBef>
              <a:buFont typeface="Arial" panose="020B0604020202020204" pitchFamily="34" charset="0"/>
              <a:buChar char="•"/>
            </a:pPr>
            <a:endParaRPr lang="en-US" sz="2400" spc="-35" dirty="0">
              <a:latin typeface="Lucida Sans" panose="020B0602030504020204" pitchFamily="34" charset="0"/>
              <a:cs typeface="Times New Roman" panose="02020603050405020304" pitchFamily="18" charset="0"/>
            </a:endParaRPr>
          </a:p>
          <a:p>
            <a:pPr marL="342900" marR="190500" indent="-342900" algn="just">
              <a:lnSpc>
                <a:spcPct val="117400"/>
              </a:lnSpc>
              <a:spcBef>
                <a:spcPts val="95"/>
              </a:spcBef>
              <a:buFont typeface="Arial" panose="020B0604020202020204" pitchFamily="34" charset="0"/>
              <a:buChar char="•"/>
            </a:pPr>
            <a:r>
              <a:rPr sz="2400" dirty="0">
                <a:latin typeface="Lucida Sans" panose="020B0602030504020204" pitchFamily="34" charset="0"/>
                <a:cs typeface="Times New Roman" panose="02020603050405020304" pitchFamily="18" charset="0"/>
              </a:rPr>
              <a:t>They</a:t>
            </a:r>
            <a:r>
              <a:rPr sz="2400" spc="-3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must</a:t>
            </a:r>
            <a:r>
              <a:rPr sz="2400" spc="-3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adapt</a:t>
            </a:r>
            <a:r>
              <a:rPr sz="2400" spc="-3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to</a:t>
            </a:r>
            <a:r>
              <a:rPr sz="2400" spc="-3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their</a:t>
            </a:r>
            <a:r>
              <a:rPr sz="2400" spc="-3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changing business</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environments and</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modify their strategies</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to survive and</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remain </a:t>
            </a:r>
            <a:r>
              <a:rPr sz="2400" spc="-10" dirty="0">
                <a:latin typeface="Lucida Sans" panose="020B0602030504020204" pitchFamily="34" charset="0"/>
                <a:cs typeface="Times New Roman" panose="02020603050405020304" pitchFamily="18" charset="0"/>
              </a:rPr>
              <a:t>competitive.</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In doing so,</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their leaders tend</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to adopt a</a:t>
            </a:r>
            <a:r>
              <a:rPr sz="2400" spc="-5" dirty="0">
                <a:latin typeface="Lucida Sans" panose="020B0602030504020204" pitchFamily="34" charset="0"/>
                <a:cs typeface="Times New Roman" panose="02020603050405020304" pitchFamily="18" charset="0"/>
              </a:rPr>
              <a:t> </a:t>
            </a:r>
            <a:r>
              <a:rPr sz="2400" spc="-105" dirty="0">
                <a:latin typeface="Lucida Sans" panose="020B0602030504020204" pitchFamily="34" charset="0"/>
                <a:cs typeface="Times New Roman" panose="02020603050405020304" pitchFamily="18" charset="0"/>
              </a:rPr>
              <a:t>long-</a:t>
            </a:r>
            <a:r>
              <a:rPr sz="2400" dirty="0">
                <a:latin typeface="Lucida Sans" panose="020B0602030504020204" pitchFamily="34" charset="0"/>
                <a:cs typeface="Times New Roman" panose="02020603050405020304" pitchFamily="18" charset="0"/>
              </a:rPr>
              <a:t>term, </a:t>
            </a:r>
            <a:r>
              <a:rPr sz="2400" spc="-10" dirty="0">
                <a:latin typeface="Lucida Sans" panose="020B0602030504020204" pitchFamily="34" charset="0"/>
                <a:cs typeface="Times New Roman" panose="02020603050405020304" pitchFamily="18" charset="0"/>
              </a:rPr>
              <a:t>proactive,</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and </a:t>
            </a:r>
            <a:r>
              <a:rPr sz="2400" spc="-10" dirty="0">
                <a:latin typeface="Lucida Sans" panose="020B0602030504020204" pitchFamily="34" charset="0"/>
                <a:cs typeface="Times New Roman" panose="02020603050405020304" pitchFamily="18" charset="0"/>
              </a:rPr>
              <a:t>analytical </a:t>
            </a:r>
            <a:r>
              <a:rPr sz="2400" dirty="0">
                <a:latin typeface="Lucida Sans" panose="020B0602030504020204" pitchFamily="34" charset="0"/>
                <a:cs typeface="Times New Roman" panose="02020603050405020304" pitchFamily="18" charset="0"/>
              </a:rPr>
              <a:t>perspective</a:t>
            </a:r>
            <a:r>
              <a:rPr sz="2400" spc="-6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on</a:t>
            </a:r>
            <a:r>
              <a:rPr sz="2400" spc="-5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strategic</a:t>
            </a:r>
            <a:r>
              <a:rPr sz="2400" spc="-5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planning.</a:t>
            </a:r>
            <a:endParaRPr lang="en-US" sz="2400" spc="-10" dirty="0">
              <a:latin typeface="Lucida Sans" panose="020B0602030504020204" pitchFamily="34" charset="0"/>
              <a:cs typeface="Times New Roman" panose="02020603050405020304" pitchFamily="18" charset="0"/>
            </a:endParaRPr>
          </a:p>
          <a:p>
            <a:pPr marR="190500">
              <a:lnSpc>
                <a:spcPct val="117400"/>
              </a:lnSpc>
              <a:spcBef>
                <a:spcPts val="95"/>
              </a:spcBef>
            </a:pPr>
            <a:endParaRPr sz="2400" dirty="0">
              <a:latin typeface="Times New Roman" panose="02020603050405020304" pitchFamily="18" charset="0"/>
              <a:cs typeface="Times New Roman" panose="02020603050405020304" pitchFamily="18" charset="0"/>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a:p>
            <a:pPr marR="112395" indent="189230">
              <a:lnSpc>
                <a:spcPct val="117400"/>
              </a:lnSpc>
              <a:buChar char="*"/>
              <a:tabLst>
                <a:tab pos="189230" algn="l"/>
              </a:tabLst>
            </a:pPr>
            <a:endParaRPr lang="en-US" sz="1650" spc="-10" dirty="0">
              <a:latin typeface="Lucida Sans Unicode"/>
              <a:cs typeface="Lucida Sans Unicode"/>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FE791C-720D-167D-6641-3C2008A62775}"/>
              </a:ext>
            </a:extLst>
          </p:cNvPr>
          <p:cNvSpPr>
            <a:spLocks noGrp="1"/>
          </p:cNvSpPr>
          <p:nvPr>
            <p:ph type="title"/>
          </p:nvPr>
        </p:nvSpPr>
        <p:spPr>
          <a:xfrm>
            <a:off x="2819401" y="723900"/>
            <a:ext cx="10515600" cy="430887"/>
          </a:xfrm>
        </p:spPr>
        <p:txBody>
          <a:bodyPr/>
          <a:lstStyle/>
          <a:p>
            <a:pPr algn="ctr"/>
            <a:r>
              <a:rPr lang="en-US" sz="2800" spc="-95" dirty="0">
                <a:solidFill>
                  <a:srgbClr val="000000"/>
                </a:solidFill>
              </a:rPr>
              <a:t>Strategic Orientation</a:t>
            </a:r>
          </a:p>
        </p:txBody>
      </p:sp>
      <p:sp>
        <p:nvSpPr>
          <p:cNvPr id="3" name="Text Placeholder 2">
            <a:extLst>
              <a:ext uri="{FF2B5EF4-FFF2-40B4-BE49-F238E27FC236}">
                <a16:creationId xmlns:a16="http://schemas.microsoft.com/office/drawing/2014/main" id="{99C3DADD-0058-C54D-68F3-CC0EB47932FC}"/>
              </a:ext>
            </a:extLst>
          </p:cNvPr>
          <p:cNvSpPr>
            <a:spLocks noGrp="1"/>
          </p:cNvSpPr>
          <p:nvPr>
            <p:ph type="body" idx="1"/>
          </p:nvPr>
        </p:nvSpPr>
        <p:spPr>
          <a:xfrm>
            <a:off x="310696" y="2090760"/>
            <a:ext cx="16513810" cy="5271956"/>
          </a:xfrm>
        </p:spPr>
        <p:txBody>
          <a:bodyPr/>
          <a:lstStyle/>
          <a:p>
            <a:pPr marL="457200" marR="114935" indent="-457200" algn="just">
              <a:lnSpc>
                <a:spcPct val="117400"/>
              </a:lnSpc>
              <a:buFont typeface="Arial" panose="020B0604020202020204" pitchFamily="34" charset="0"/>
              <a:buChar char="•"/>
            </a:pPr>
            <a:r>
              <a:rPr lang="en-US" sz="2800" dirty="0">
                <a:latin typeface="Lucida Sans" panose="020B0602030504020204" pitchFamily="34" charset="0"/>
                <a:cs typeface="Times New Roman" panose="02020603050405020304" pitchFamily="18" charset="0"/>
              </a:rPr>
              <a:t>Between</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the</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extremes</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of</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traditional</a:t>
            </a:r>
            <a:r>
              <a:rPr lang="en-US" sz="2800" spc="-5" dirty="0">
                <a:latin typeface="Lucida Sans" panose="020B0602030504020204" pitchFamily="34" charset="0"/>
                <a:cs typeface="Times New Roman" panose="02020603050405020304" pitchFamily="18" charset="0"/>
              </a:rPr>
              <a:t> </a:t>
            </a:r>
            <a:r>
              <a:rPr lang="en-US" sz="2800" spc="-20" dirty="0">
                <a:latin typeface="Lucida Sans" panose="020B0602030504020204" pitchFamily="34" charset="0"/>
                <a:cs typeface="Times New Roman" panose="02020603050405020304" pitchFamily="18" charset="0"/>
              </a:rPr>
              <a:t>organizational</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crises</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and</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strategic</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challenges</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are</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important</a:t>
            </a:r>
            <a:r>
              <a:rPr lang="en-US" sz="2800" spc="-5" dirty="0">
                <a:latin typeface="Lucida Sans" panose="020B0602030504020204" pitchFamily="34" charset="0"/>
                <a:cs typeface="Times New Roman" panose="02020603050405020304" pitchFamily="18" charset="0"/>
              </a:rPr>
              <a:t> </a:t>
            </a:r>
            <a:r>
              <a:rPr lang="en-US" sz="2800" spc="-10" dirty="0">
                <a:latin typeface="Lucida Sans" panose="020B0602030504020204" pitchFamily="34" charset="0"/>
                <a:cs typeface="Times New Roman" panose="02020603050405020304" pitchFamily="18" charset="0"/>
              </a:rPr>
              <a:t>obstacles</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to</a:t>
            </a:r>
            <a:r>
              <a:rPr lang="en-US" sz="2800" spc="-5" dirty="0">
                <a:latin typeface="Lucida Sans" panose="020B0602030504020204" pitchFamily="34" charset="0"/>
                <a:cs typeface="Times New Roman" panose="02020603050405020304" pitchFamily="18" charset="0"/>
              </a:rPr>
              <a:t> </a:t>
            </a:r>
            <a:r>
              <a:rPr lang="en-US" sz="2800" spc="-20" dirty="0">
                <a:latin typeface="Lucida Sans" panose="020B0602030504020204" pitchFamily="34" charset="0"/>
                <a:cs typeface="Times New Roman" panose="02020603050405020304" pitchFamily="18" charset="0"/>
              </a:rPr>
              <a:t>organizational</a:t>
            </a:r>
            <a:r>
              <a:rPr lang="en-US" sz="2800" spc="-5" dirty="0">
                <a:latin typeface="Lucida Sans" panose="020B0602030504020204" pitchFamily="34" charset="0"/>
                <a:cs typeface="Times New Roman" panose="02020603050405020304" pitchFamily="18" charset="0"/>
              </a:rPr>
              <a:t> </a:t>
            </a:r>
            <a:r>
              <a:rPr lang="en-US" sz="2800" spc="-20" dirty="0">
                <a:latin typeface="Lucida Sans" panose="020B0602030504020204" pitchFamily="34" charset="0"/>
                <a:cs typeface="Times New Roman" panose="02020603050405020304" pitchFamily="18" charset="0"/>
              </a:rPr>
              <a:t>success</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that</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are</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not</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always</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easy</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to</a:t>
            </a:r>
            <a:r>
              <a:rPr lang="en-US" sz="2800" spc="-5" dirty="0">
                <a:latin typeface="Lucida Sans" panose="020B0602030504020204" pitchFamily="34" charset="0"/>
                <a:cs typeface="Times New Roman" panose="02020603050405020304" pitchFamily="18" charset="0"/>
              </a:rPr>
              <a:t> </a:t>
            </a:r>
            <a:r>
              <a:rPr lang="en-US" sz="2800" spc="-30" dirty="0">
                <a:latin typeface="Lucida Sans" panose="020B0602030504020204" pitchFamily="34" charset="0"/>
                <a:cs typeface="Times New Roman" panose="02020603050405020304" pitchFamily="18" charset="0"/>
              </a:rPr>
              <a:t>classify.</a:t>
            </a:r>
            <a:r>
              <a:rPr lang="en-US" sz="2800" spc="-5" dirty="0">
                <a:latin typeface="Lucida Sans" panose="020B0602030504020204" pitchFamily="34" charset="0"/>
                <a:cs typeface="Times New Roman" panose="02020603050405020304" pitchFamily="18" charset="0"/>
              </a:rPr>
              <a:t> </a:t>
            </a:r>
            <a:r>
              <a:rPr lang="en-US" sz="2800" spc="-25" dirty="0">
                <a:latin typeface="Lucida Sans" panose="020B0602030504020204" pitchFamily="34" charset="0"/>
                <a:cs typeface="Times New Roman" panose="02020603050405020304" pitchFamily="18" charset="0"/>
              </a:rPr>
              <a:t>At </a:t>
            </a:r>
            <a:r>
              <a:rPr lang="en-US" sz="2800" dirty="0">
                <a:latin typeface="Lucida Sans" panose="020B0602030504020204" pitchFamily="34" charset="0"/>
                <a:cs typeface="Times New Roman" panose="02020603050405020304" pitchFamily="18" charset="0"/>
              </a:rPr>
              <a:t>times,</a:t>
            </a:r>
            <a:r>
              <a:rPr lang="en-US" sz="2800" spc="-10" dirty="0">
                <a:latin typeface="Lucida Sans" panose="020B0602030504020204" pitchFamily="34" charset="0"/>
                <a:cs typeface="Times New Roman" panose="02020603050405020304" pitchFamily="18" charset="0"/>
              </a:rPr>
              <a:t> </a:t>
            </a:r>
            <a:r>
              <a:rPr lang="en-US" sz="2800" spc="-20" dirty="0">
                <a:latin typeface="Lucida Sans" panose="020B0602030504020204" pitchFamily="34" charset="0"/>
                <a:cs typeface="Times New Roman" panose="02020603050405020304" pitchFamily="18" charset="0"/>
              </a:rPr>
              <a:t>distinguishing</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between</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a:t>
            </a:r>
            <a:r>
              <a:rPr lang="en-US" sz="2800" spc="-5" dirty="0">
                <a:latin typeface="Lucida Sans" panose="020B0602030504020204" pitchFamily="34" charset="0"/>
                <a:cs typeface="Times New Roman" panose="02020603050405020304" pitchFamily="18" charset="0"/>
              </a:rPr>
              <a:t> </a:t>
            </a:r>
            <a:r>
              <a:rPr lang="en-US" sz="2800" spc="-20" dirty="0">
                <a:latin typeface="Lucida Sans" panose="020B0602030504020204" pitchFamily="34" charset="0"/>
                <a:cs typeface="Times New Roman" panose="02020603050405020304" pitchFamily="18" charset="0"/>
              </a:rPr>
              <a:t>crisis</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and</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strategic</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challenge</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may</a:t>
            </a:r>
            <a:r>
              <a:rPr lang="en-US" sz="2800" spc="-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be</a:t>
            </a:r>
            <a:r>
              <a:rPr lang="en-US" sz="2800" spc="-5" dirty="0">
                <a:latin typeface="Lucida Sans" panose="020B0602030504020204" pitchFamily="34" charset="0"/>
                <a:cs typeface="Times New Roman" panose="02020603050405020304" pitchFamily="18" charset="0"/>
              </a:rPr>
              <a:t> </a:t>
            </a:r>
            <a:r>
              <a:rPr lang="en-US" sz="2800" spc="-30" dirty="0">
                <a:latin typeface="Lucida Sans" panose="020B0602030504020204" pitchFamily="34" charset="0"/>
                <a:cs typeface="Times New Roman" panose="02020603050405020304" pitchFamily="18" charset="0"/>
              </a:rPr>
              <a:t>difficult.</a:t>
            </a:r>
            <a:r>
              <a:rPr lang="en-US" sz="2800" spc="-10" dirty="0">
                <a:latin typeface="Lucida Sans" panose="020B0602030504020204" pitchFamily="34" charset="0"/>
                <a:cs typeface="Times New Roman" panose="02020603050405020304" pitchFamily="18" charset="0"/>
              </a:rPr>
              <a:t> Consider the following example:</a:t>
            </a:r>
          </a:p>
          <a:p>
            <a:pPr marR="114935" algn="just">
              <a:lnSpc>
                <a:spcPct val="117400"/>
              </a:lnSpc>
            </a:pPr>
            <a:endParaRPr lang="en-US" sz="2800" dirty="0">
              <a:latin typeface="Lucida Sans" panose="020B0602030504020204" pitchFamily="34" charset="0"/>
              <a:cs typeface="Times New Roman" panose="02020603050405020304" pitchFamily="18" charset="0"/>
            </a:endParaRPr>
          </a:p>
          <a:p>
            <a:pPr marR="112395" algn="just">
              <a:lnSpc>
                <a:spcPct val="117400"/>
              </a:lnSpc>
              <a:tabLst>
                <a:tab pos="189230" algn="l"/>
              </a:tabLst>
            </a:pPr>
            <a:r>
              <a:rPr lang="en-US" sz="2800" dirty="0">
                <a:latin typeface="Lucida Sans" panose="020B0602030504020204" pitchFamily="34" charset="0"/>
                <a:cs typeface="Times New Roman" panose="02020603050405020304" pitchFamily="18" charset="0"/>
              </a:rPr>
              <a:t>A</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supplier</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in</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another</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country</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produces</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product</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that</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turns</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out</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to</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be</a:t>
            </a:r>
            <a:r>
              <a:rPr lang="en-US" sz="2800" spc="-15" dirty="0">
                <a:latin typeface="Lucida Sans" panose="020B0602030504020204" pitchFamily="34" charset="0"/>
                <a:cs typeface="Times New Roman" panose="02020603050405020304" pitchFamily="18" charset="0"/>
              </a:rPr>
              <a:t> </a:t>
            </a:r>
            <a:r>
              <a:rPr lang="en-US" sz="2800" spc="-10" dirty="0">
                <a:latin typeface="Lucida Sans" panose="020B0602030504020204" pitchFamily="34" charset="0"/>
                <a:cs typeface="Times New Roman" panose="02020603050405020304" pitchFamily="18" charset="0"/>
              </a:rPr>
              <a:t>defective.</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The</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result</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is</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that</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the</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product</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is</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assembled</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as</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component</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into</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domestic</a:t>
            </a:r>
            <a:r>
              <a:rPr lang="en-US" sz="2800" spc="-15" dirty="0">
                <a:latin typeface="Lucida Sans" panose="020B0602030504020204" pitchFamily="34" charset="0"/>
                <a:cs typeface="Times New Roman" panose="02020603050405020304" pitchFamily="18" charset="0"/>
              </a:rPr>
              <a:t> </a:t>
            </a:r>
            <a:r>
              <a:rPr lang="en-US" sz="2800" spc="-10" dirty="0">
                <a:latin typeface="Lucida Sans" panose="020B0602030504020204" pitchFamily="34" charset="0"/>
                <a:cs typeface="Times New Roman" panose="02020603050405020304" pitchFamily="18" charset="0"/>
              </a:rPr>
              <a:t>product, </a:t>
            </a:r>
            <a:r>
              <a:rPr lang="en-US" sz="2800" dirty="0">
                <a:latin typeface="Lucida Sans" panose="020B0602030504020204" pitchFamily="34" charset="0"/>
                <a:cs typeface="Times New Roman" panose="02020603050405020304" pitchFamily="18" charset="0"/>
              </a:rPr>
              <a:t>which</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causes</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the</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final</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product</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to</a:t>
            </a:r>
            <a:r>
              <a:rPr lang="en-US" sz="2800" spc="-10" dirty="0">
                <a:latin typeface="Lucida Sans" panose="020B0602030504020204" pitchFamily="34" charset="0"/>
                <a:cs typeface="Times New Roman" panose="02020603050405020304" pitchFamily="18" charset="0"/>
              </a:rPr>
              <a:t> fail</a:t>
            </a:r>
            <a:r>
              <a:rPr lang="en-US" sz="2800" dirty="0">
                <a:latin typeface="Lucida Sans" panose="020B0602030504020204" pitchFamily="34" charset="0"/>
                <a:cs typeface="Times New Roman" panose="02020603050405020304" pitchFamily="18" charset="0"/>
              </a:rPr>
              <a:t>.</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Is</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this</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a:t>
            </a:r>
            <a:r>
              <a:rPr lang="en-US" sz="2800" spc="-15" dirty="0">
                <a:latin typeface="Lucida Sans" panose="020B0602030504020204" pitchFamily="34" charset="0"/>
                <a:cs typeface="Times New Roman" panose="02020603050405020304" pitchFamily="18" charset="0"/>
              </a:rPr>
              <a:t> </a:t>
            </a:r>
            <a:r>
              <a:rPr lang="en-US" sz="2800" spc="-20" dirty="0">
                <a:latin typeface="Lucida Sans" panose="020B0602030504020204" pitchFamily="34" charset="0"/>
                <a:cs typeface="Times New Roman" panose="02020603050405020304" pitchFamily="18" charset="0"/>
              </a:rPr>
              <a:t>crisis</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or</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strategic</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challenge?</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The</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answer</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is</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both.</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It</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is</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a:t>
            </a:r>
            <a:r>
              <a:rPr lang="en-US" sz="2800" spc="-10" dirty="0">
                <a:latin typeface="Lucida Sans" panose="020B0602030504020204" pitchFamily="34" charset="0"/>
                <a:cs typeface="Times New Roman" panose="02020603050405020304" pitchFamily="18" charset="0"/>
              </a:rPr>
              <a:t> </a:t>
            </a:r>
            <a:r>
              <a:rPr lang="en-US" sz="2800" spc="-20" dirty="0">
                <a:latin typeface="Lucida Sans" panose="020B0602030504020204" pitchFamily="34" charset="0"/>
                <a:cs typeface="Times New Roman" panose="02020603050405020304" pitchFamily="18" charset="0"/>
              </a:rPr>
              <a:t>crisis</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because</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there</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has</a:t>
            </a:r>
            <a:r>
              <a:rPr lang="en-US" sz="2800" spc="-15" dirty="0">
                <a:latin typeface="Lucida Sans" panose="020B0602030504020204" pitchFamily="34" charset="0"/>
                <a:cs typeface="Times New Roman" panose="02020603050405020304" pitchFamily="18" charset="0"/>
              </a:rPr>
              <a:t> </a:t>
            </a:r>
            <a:r>
              <a:rPr lang="en-US" sz="2800" spc="-25" dirty="0">
                <a:latin typeface="Lucida Sans" panose="020B0602030504020204" pitchFamily="34" charset="0"/>
                <a:cs typeface="Times New Roman" panose="02020603050405020304" pitchFamily="18" charset="0"/>
              </a:rPr>
              <a:t>now </a:t>
            </a:r>
            <a:r>
              <a:rPr lang="en-US" sz="2800" dirty="0">
                <a:latin typeface="Lucida Sans" panose="020B0602030504020204" pitchFamily="34" charset="0"/>
                <a:cs typeface="Times New Roman" panose="02020603050405020304" pitchFamily="18" charset="0"/>
              </a:rPr>
              <a:t>been</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loss</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of</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life</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due</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to</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defective</a:t>
            </a:r>
            <a:r>
              <a:rPr lang="en-US" sz="2800" spc="-15" dirty="0">
                <a:latin typeface="Lucida Sans" panose="020B0602030504020204" pitchFamily="34" charset="0"/>
                <a:cs typeface="Times New Roman" panose="02020603050405020304" pitchFamily="18" charset="0"/>
              </a:rPr>
              <a:t> </a:t>
            </a:r>
            <a:r>
              <a:rPr lang="en-US" sz="2800" spc="-10" dirty="0">
                <a:latin typeface="Lucida Sans" panose="020B0602030504020204" pitchFamily="34" charset="0"/>
                <a:cs typeface="Times New Roman" panose="02020603050405020304" pitchFamily="18" charset="0"/>
              </a:rPr>
              <a:t>product. </a:t>
            </a:r>
            <a:r>
              <a:rPr lang="en-US" sz="2800" dirty="0">
                <a:latin typeface="Lucida Sans" panose="020B0602030504020204" pitchFamily="34" charset="0"/>
                <a:cs typeface="Times New Roman" panose="02020603050405020304" pitchFamily="18" charset="0"/>
              </a:rPr>
              <a:t>It</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is</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strategic</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challenge</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because</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the</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supplier</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was</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selected</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for</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its</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ability</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to</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offer</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a</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low</a:t>
            </a:r>
            <a:r>
              <a:rPr lang="en-US" sz="2800" spc="-15"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cost</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for</a:t>
            </a:r>
            <a:r>
              <a:rPr lang="en-US" sz="2800" spc="-10" dirty="0">
                <a:latin typeface="Lucida Sans" panose="020B0602030504020204" pitchFamily="34" charset="0"/>
                <a:cs typeface="Times New Roman" panose="02020603050405020304" pitchFamily="18" charset="0"/>
              </a:rPr>
              <a:t> </a:t>
            </a:r>
            <a:r>
              <a:rPr lang="en-US" sz="2800" dirty="0">
                <a:latin typeface="Lucida Sans" panose="020B0602030504020204" pitchFamily="34" charset="0"/>
                <a:cs typeface="Times New Roman" panose="02020603050405020304" pitchFamily="18" charset="0"/>
              </a:rPr>
              <a:t>the</a:t>
            </a:r>
            <a:r>
              <a:rPr lang="en-US" sz="2800" spc="-15" dirty="0">
                <a:latin typeface="Lucida Sans" panose="020B0602030504020204" pitchFamily="34" charset="0"/>
                <a:cs typeface="Times New Roman" panose="02020603050405020304" pitchFamily="18" charset="0"/>
              </a:rPr>
              <a:t> </a:t>
            </a:r>
            <a:r>
              <a:rPr lang="en-US" sz="2800" spc="-10" dirty="0">
                <a:latin typeface="Lucida Sans" panose="020B0602030504020204" pitchFamily="34" charset="0"/>
                <a:cs typeface="Times New Roman" panose="02020603050405020304" pitchFamily="18" charset="0"/>
              </a:rPr>
              <a:t>product.</a:t>
            </a:r>
          </a:p>
          <a:p>
            <a:endParaRPr lang="en-US" dirty="0"/>
          </a:p>
        </p:txBody>
      </p:sp>
    </p:spTree>
    <p:extLst>
      <p:ext uri="{BB962C8B-B14F-4D97-AF65-F5344CB8AC3E}">
        <p14:creationId xmlns:p14="http://schemas.microsoft.com/office/powerpoint/2010/main" val="758864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8288000" cy="10287000"/>
          </a:xfrm>
          <a:custGeom>
            <a:avLst/>
            <a:gdLst/>
            <a:ahLst/>
            <a:cxnLst/>
            <a:rect l="l" t="t" r="r" b="b"/>
            <a:pathLst>
              <a:path w="18288000" h="10287000">
                <a:moveTo>
                  <a:pt x="18287998" y="10286999"/>
                </a:moveTo>
                <a:lnTo>
                  <a:pt x="0" y="10286999"/>
                </a:lnTo>
                <a:lnTo>
                  <a:pt x="0" y="0"/>
                </a:lnTo>
                <a:lnTo>
                  <a:pt x="18287998" y="0"/>
                </a:lnTo>
                <a:lnTo>
                  <a:pt x="18287998" y="10286999"/>
                </a:lnTo>
                <a:close/>
              </a:path>
            </a:pathLst>
          </a:custGeom>
          <a:solidFill>
            <a:srgbClr val="FAFAFA"/>
          </a:solidFill>
        </p:spPr>
        <p:txBody>
          <a:bodyPr wrap="square" lIns="0" tIns="0" rIns="0" bIns="0" rtlCol="0"/>
          <a:lstStyle/>
          <a:p>
            <a:endParaRPr/>
          </a:p>
        </p:txBody>
      </p:sp>
      <p:sp>
        <p:nvSpPr>
          <p:cNvPr id="4" name="object 4"/>
          <p:cNvSpPr txBox="1">
            <a:spLocks noGrp="1"/>
          </p:cNvSpPr>
          <p:nvPr>
            <p:ph type="title"/>
          </p:nvPr>
        </p:nvSpPr>
        <p:spPr>
          <a:xfrm>
            <a:off x="2780578" y="298292"/>
            <a:ext cx="11316421" cy="1797800"/>
          </a:xfrm>
          <a:prstGeom prst="rect">
            <a:avLst/>
          </a:prstGeom>
        </p:spPr>
        <p:txBody>
          <a:bodyPr vert="horz" wrap="square" lIns="0" tIns="11430" rIns="0" bIns="0" rtlCol="0">
            <a:spAutoFit/>
          </a:bodyPr>
          <a:lstStyle/>
          <a:p>
            <a:pPr marL="12700" marR="41275" algn="ctr">
              <a:lnSpc>
                <a:spcPct val="114599"/>
              </a:lnSpc>
              <a:spcBef>
                <a:spcPts val="100"/>
              </a:spcBef>
              <a:tabLst>
                <a:tab pos="215265" algn="l"/>
              </a:tabLst>
            </a:pPr>
            <a:br>
              <a:rPr lang="en-US" sz="2800" b="1" dirty="0">
                <a:solidFill>
                  <a:schemeClr val="tx1"/>
                </a:solidFill>
                <a:latin typeface="Times New Roman" panose="02020603050405020304" pitchFamily="18" charset="0"/>
                <a:cs typeface="Times New Roman" panose="02020603050405020304" pitchFamily="18" charset="0"/>
              </a:rPr>
            </a:br>
            <a:r>
              <a:rPr lang="en-US" sz="2800" b="1" dirty="0">
                <a:solidFill>
                  <a:schemeClr val="tx1"/>
                </a:solidFill>
                <a:latin typeface="Arial Black" panose="020B0A04020102020204" pitchFamily="34" charset="0"/>
                <a:cs typeface="Times New Roman" panose="02020603050405020304" pitchFamily="18" charset="0"/>
              </a:rPr>
              <a:t>Previous</a:t>
            </a:r>
            <a:r>
              <a:rPr lang="en-US" sz="2800" b="1" spc="-70" dirty="0">
                <a:solidFill>
                  <a:schemeClr val="tx1"/>
                </a:solidFill>
                <a:latin typeface="Arial Black" panose="020B0A04020102020204" pitchFamily="34" charset="0"/>
                <a:cs typeface="Times New Roman" panose="02020603050405020304" pitchFamily="18" charset="0"/>
              </a:rPr>
              <a:t> </a:t>
            </a:r>
            <a:r>
              <a:rPr lang="en-US" sz="2800" b="1" spc="-50" dirty="0">
                <a:solidFill>
                  <a:schemeClr val="tx1"/>
                </a:solidFill>
                <a:latin typeface="Arial Black" panose="020B0A04020102020204" pitchFamily="34" charset="0"/>
                <a:cs typeface="Times New Roman" panose="02020603050405020304" pitchFamily="18" charset="0"/>
              </a:rPr>
              <a:t>Crisis</a:t>
            </a:r>
            <a:r>
              <a:rPr lang="en-US" sz="2800" b="1" spc="-70" dirty="0">
                <a:solidFill>
                  <a:schemeClr val="tx1"/>
                </a:solidFill>
                <a:latin typeface="Arial Black" panose="020B0A04020102020204" pitchFamily="34" charset="0"/>
                <a:cs typeface="Times New Roman" panose="02020603050405020304" pitchFamily="18" charset="0"/>
              </a:rPr>
              <a:t> </a:t>
            </a:r>
            <a:r>
              <a:rPr lang="en-US" sz="2800" b="1" spc="-10" dirty="0">
                <a:solidFill>
                  <a:schemeClr val="tx1"/>
                </a:solidFill>
                <a:latin typeface="Arial Black" panose="020B0A04020102020204" pitchFamily="34" charset="0"/>
                <a:cs typeface="Times New Roman" panose="02020603050405020304" pitchFamily="18" charset="0"/>
              </a:rPr>
              <a:t>Management </a:t>
            </a:r>
            <a:r>
              <a:rPr lang="en-US" sz="2800" b="1" spc="-20" dirty="0">
                <a:solidFill>
                  <a:schemeClr val="tx1"/>
                </a:solidFill>
                <a:latin typeface="Arial Black" panose="020B0A04020102020204" pitchFamily="34" charset="0"/>
                <a:cs typeface="Times New Roman" panose="02020603050405020304" pitchFamily="18" charset="0"/>
              </a:rPr>
              <a:t>Frameworks:</a:t>
            </a:r>
            <a:r>
              <a:rPr lang="en-US" sz="2800" b="1" spc="-45" dirty="0">
                <a:solidFill>
                  <a:schemeClr val="tx1"/>
                </a:solidFill>
                <a:latin typeface="Arial Black" panose="020B0A04020102020204" pitchFamily="34" charset="0"/>
                <a:cs typeface="Times New Roman" panose="02020603050405020304" pitchFamily="18" charset="0"/>
              </a:rPr>
              <a:t> </a:t>
            </a:r>
            <a:r>
              <a:rPr lang="en-US" sz="2800" b="1" spc="-50" dirty="0">
                <a:solidFill>
                  <a:schemeClr val="tx1"/>
                </a:solidFill>
                <a:latin typeface="Arial Black" panose="020B0A04020102020204" pitchFamily="34" charset="0"/>
                <a:cs typeface="Times New Roman" panose="02020603050405020304" pitchFamily="18" charset="0"/>
              </a:rPr>
              <a:t>Classifications</a:t>
            </a:r>
            <a:r>
              <a:rPr lang="en-US" sz="2800" b="1" spc="-40" dirty="0">
                <a:solidFill>
                  <a:schemeClr val="tx1"/>
                </a:solidFill>
                <a:latin typeface="Arial Black" panose="020B0A04020102020204" pitchFamily="34" charset="0"/>
                <a:cs typeface="Times New Roman" panose="02020603050405020304" pitchFamily="18" charset="0"/>
              </a:rPr>
              <a:t> </a:t>
            </a:r>
            <a:r>
              <a:rPr lang="en-US" sz="2800" b="1" dirty="0">
                <a:solidFill>
                  <a:schemeClr val="tx1"/>
                </a:solidFill>
                <a:latin typeface="Arial Black" panose="020B0A04020102020204" pitchFamily="34" charset="0"/>
                <a:cs typeface="Times New Roman" panose="02020603050405020304" pitchFamily="18" charset="0"/>
              </a:rPr>
              <a:t>of</a:t>
            </a:r>
            <a:r>
              <a:rPr lang="en-US" sz="2800" b="1" spc="-40" dirty="0">
                <a:solidFill>
                  <a:schemeClr val="tx1"/>
                </a:solidFill>
                <a:latin typeface="Arial Black" panose="020B0A04020102020204" pitchFamily="34" charset="0"/>
                <a:cs typeface="Times New Roman" panose="02020603050405020304" pitchFamily="18" charset="0"/>
              </a:rPr>
              <a:t> </a:t>
            </a:r>
            <a:r>
              <a:rPr lang="en-US" sz="2800" b="1" spc="-25" dirty="0">
                <a:solidFill>
                  <a:schemeClr val="tx1"/>
                </a:solidFill>
                <a:latin typeface="Arial Black" panose="020B0A04020102020204" pitchFamily="34" charset="0"/>
                <a:cs typeface="Times New Roman" panose="02020603050405020304" pitchFamily="18" charset="0"/>
              </a:rPr>
              <a:t>Crises</a:t>
            </a:r>
            <a:br>
              <a:rPr lang="en-US" sz="1800" dirty="0">
                <a:latin typeface="Lucida Sans Unicode"/>
                <a:cs typeface="Lucida Sans Unicode"/>
              </a:rPr>
            </a:br>
            <a:endParaRPr sz="1800" dirty="0"/>
          </a:p>
        </p:txBody>
      </p:sp>
      <p:sp>
        <p:nvSpPr>
          <p:cNvPr id="5" name="object 5"/>
          <p:cNvSpPr txBox="1"/>
          <p:nvPr/>
        </p:nvSpPr>
        <p:spPr>
          <a:xfrm>
            <a:off x="1066800" y="2361450"/>
            <a:ext cx="16851630" cy="5846729"/>
          </a:xfrm>
          <a:prstGeom prst="rect">
            <a:avLst/>
          </a:prstGeom>
        </p:spPr>
        <p:txBody>
          <a:bodyPr vert="horz" wrap="square" lIns="0" tIns="12700" rIns="0" bIns="0" rtlCol="0">
            <a:spAutoFit/>
          </a:bodyPr>
          <a:lstStyle/>
          <a:p>
            <a:pPr marL="12700" marR="5080">
              <a:lnSpc>
                <a:spcPct val="114599"/>
              </a:lnSpc>
            </a:pPr>
            <a:r>
              <a:rPr sz="2400" dirty="0">
                <a:latin typeface="Lucida Sans" panose="020B0602030504020204" pitchFamily="34" charset="0"/>
                <a:cs typeface="Lucida Sans Unicode"/>
              </a:rPr>
              <a:t>There</a:t>
            </a:r>
            <a:r>
              <a:rPr sz="2400" spc="-55" dirty="0">
                <a:latin typeface="Lucida Sans" panose="020B0602030504020204" pitchFamily="34" charset="0"/>
                <a:cs typeface="Lucida Sans Unicode"/>
              </a:rPr>
              <a:t> </a:t>
            </a:r>
            <a:r>
              <a:rPr sz="2400" dirty="0">
                <a:latin typeface="Lucida Sans" panose="020B0602030504020204" pitchFamily="34" charset="0"/>
                <a:cs typeface="Lucida Sans Unicode"/>
              </a:rPr>
              <a:t>are</a:t>
            </a:r>
            <a:r>
              <a:rPr sz="2400" spc="-55" dirty="0">
                <a:latin typeface="Lucida Sans" panose="020B0602030504020204" pitchFamily="34" charset="0"/>
                <a:cs typeface="Lucida Sans Unicode"/>
              </a:rPr>
              <a:t> </a:t>
            </a:r>
            <a:r>
              <a:rPr sz="2400" spc="-20" dirty="0">
                <a:latin typeface="Lucida Sans" panose="020B0602030504020204" pitchFamily="34" charset="0"/>
                <a:cs typeface="Lucida Sans Unicode"/>
              </a:rPr>
              <a:t>different</a:t>
            </a:r>
            <a:r>
              <a:rPr sz="2400" spc="-55" dirty="0">
                <a:latin typeface="Lucida Sans" panose="020B0602030504020204" pitchFamily="34" charset="0"/>
                <a:cs typeface="Lucida Sans Unicode"/>
              </a:rPr>
              <a:t> </a:t>
            </a:r>
            <a:r>
              <a:rPr sz="2400" dirty="0">
                <a:latin typeface="Lucida Sans" panose="020B0602030504020204" pitchFamily="34" charset="0"/>
                <a:cs typeface="Lucida Sans Unicode"/>
              </a:rPr>
              <a:t>types</a:t>
            </a:r>
            <a:r>
              <a:rPr sz="2400" spc="-55" dirty="0">
                <a:latin typeface="Lucida Sans" panose="020B0602030504020204" pitchFamily="34" charset="0"/>
                <a:cs typeface="Lucida Sans Unicode"/>
              </a:rPr>
              <a:t> </a:t>
            </a:r>
            <a:r>
              <a:rPr sz="2400" dirty="0">
                <a:latin typeface="Lucida Sans" panose="020B0602030504020204" pitchFamily="34" charset="0"/>
                <a:cs typeface="Lucida Sans Unicode"/>
              </a:rPr>
              <a:t>of</a:t>
            </a:r>
            <a:r>
              <a:rPr sz="2400" spc="-55" dirty="0">
                <a:latin typeface="Lucida Sans" panose="020B0602030504020204" pitchFamily="34" charset="0"/>
                <a:cs typeface="Lucida Sans Unicode"/>
              </a:rPr>
              <a:t> </a:t>
            </a:r>
            <a:r>
              <a:rPr sz="2400" spc="-30" dirty="0">
                <a:latin typeface="Lucida Sans" panose="020B0602030504020204" pitchFamily="34" charset="0"/>
                <a:cs typeface="Lucida Sans Unicode"/>
              </a:rPr>
              <a:t>crisis</a:t>
            </a:r>
            <a:r>
              <a:rPr sz="2400" spc="-55" dirty="0">
                <a:latin typeface="Lucida Sans" panose="020B0602030504020204" pitchFamily="34" charset="0"/>
                <a:cs typeface="Lucida Sans Unicode"/>
              </a:rPr>
              <a:t> </a:t>
            </a:r>
            <a:r>
              <a:rPr sz="2400" dirty="0">
                <a:latin typeface="Lucida Sans" panose="020B0602030504020204" pitchFamily="34" charset="0"/>
                <a:cs typeface="Lucida Sans Unicode"/>
              </a:rPr>
              <a:t>management</a:t>
            </a:r>
            <a:r>
              <a:rPr sz="2400" spc="-55" dirty="0">
                <a:latin typeface="Lucida Sans" panose="020B0602030504020204" pitchFamily="34" charset="0"/>
                <a:cs typeface="Lucida Sans Unicode"/>
              </a:rPr>
              <a:t> </a:t>
            </a:r>
            <a:r>
              <a:rPr sz="2400" spc="-20" dirty="0">
                <a:latin typeface="Lucida Sans" panose="020B0602030504020204" pitchFamily="34" charset="0"/>
                <a:cs typeface="Lucida Sans Unicode"/>
              </a:rPr>
              <a:t>frameworks.</a:t>
            </a:r>
            <a:r>
              <a:rPr sz="2400" spc="-55" dirty="0">
                <a:latin typeface="Lucida Sans" panose="020B0602030504020204" pitchFamily="34" charset="0"/>
                <a:cs typeface="Lucida Sans Unicode"/>
              </a:rPr>
              <a:t> </a:t>
            </a:r>
            <a:r>
              <a:rPr sz="2400" dirty="0">
                <a:latin typeface="Lucida Sans" panose="020B0602030504020204" pitchFamily="34" charset="0"/>
                <a:cs typeface="Lucida Sans Unicode"/>
              </a:rPr>
              <a:t>Some</a:t>
            </a:r>
            <a:r>
              <a:rPr sz="2400" spc="-55" dirty="0">
                <a:latin typeface="Lucida Sans" panose="020B0602030504020204" pitchFamily="34" charset="0"/>
                <a:cs typeface="Lucida Sans Unicode"/>
              </a:rPr>
              <a:t> </a:t>
            </a:r>
            <a:r>
              <a:rPr sz="2400" dirty="0">
                <a:latin typeface="Lucida Sans" panose="020B0602030504020204" pitchFamily="34" charset="0"/>
                <a:cs typeface="Lucida Sans Unicode"/>
              </a:rPr>
              <a:t>of</a:t>
            </a:r>
            <a:r>
              <a:rPr sz="2400" spc="-50" dirty="0">
                <a:latin typeface="Lucida Sans" panose="020B0602030504020204" pitchFamily="34" charset="0"/>
                <a:cs typeface="Lucida Sans Unicode"/>
              </a:rPr>
              <a:t> </a:t>
            </a:r>
            <a:r>
              <a:rPr sz="2400" dirty="0">
                <a:latin typeface="Lucida Sans" panose="020B0602030504020204" pitchFamily="34" charset="0"/>
                <a:cs typeface="Lucida Sans Unicode"/>
              </a:rPr>
              <a:t>the</a:t>
            </a:r>
            <a:r>
              <a:rPr sz="2400" spc="-55" dirty="0">
                <a:latin typeface="Lucida Sans" panose="020B0602030504020204" pitchFamily="34" charset="0"/>
                <a:cs typeface="Lucida Sans Unicode"/>
              </a:rPr>
              <a:t> </a:t>
            </a:r>
            <a:r>
              <a:rPr sz="2400" dirty="0">
                <a:latin typeface="Lucida Sans" panose="020B0602030504020204" pitchFamily="34" charset="0"/>
                <a:cs typeface="Lucida Sans Unicode"/>
              </a:rPr>
              <a:t>earlier</a:t>
            </a:r>
            <a:r>
              <a:rPr sz="2400" spc="-55" dirty="0">
                <a:latin typeface="Lucida Sans" panose="020B0602030504020204" pitchFamily="34" charset="0"/>
                <a:cs typeface="Lucida Sans Unicode"/>
              </a:rPr>
              <a:t> </a:t>
            </a:r>
            <a:r>
              <a:rPr sz="2400" dirty="0">
                <a:latin typeface="Lucida Sans" panose="020B0602030504020204" pitchFamily="34" charset="0"/>
                <a:cs typeface="Lucida Sans Unicode"/>
              </a:rPr>
              <a:t>ones</a:t>
            </a:r>
            <a:r>
              <a:rPr sz="2400" spc="-55" dirty="0">
                <a:latin typeface="Lucida Sans" panose="020B0602030504020204" pitchFamily="34" charset="0"/>
                <a:cs typeface="Lucida Sans Unicode"/>
              </a:rPr>
              <a:t> </a:t>
            </a:r>
            <a:r>
              <a:rPr sz="2400" spc="-20" dirty="0">
                <a:latin typeface="Lucida Sans" panose="020B0602030504020204" pitchFamily="34" charset="0"/>
                <a:cs typeface="Lucida Sans Unicode"/>
              </a:rPr>
              <a:t>looked</a:t>
            </a:r>
            <a:r>
              <a:rPr sz="2400" spc="-55" dirty="0">
                <a:latin typeface="Lucida Sans" panose="020B0602030504020204" pitchFamily="34" charset="0"/>
                <a:cs typeface="Lucida Sans Unicode"/>
              </a:rPr>
              <a:t> </a:t>
            </a:r>
            <a:r>
              <a:rPr sz="2400" dirty="0">
                <a:latin typeface="Lucida Sans" panose="020B0602030504020204" pitchFamily="34" charset="0"/>
                <a:cs typeface="Lucida Sans Unicode"/>
              </a:rPr>
              <a:t>at</a:t>
            </a:r>
            <a:r>
              <a:rPr sz="2400" spc="-55" dirty="0">
                <a:latin typeface="Lucida Sans" panose="020B0602030504020204" pitchFamily="34" charset="0"/>
                <a:cs typeface="Lucida Sans Unicode"/>
              </a:rPr>
              <a:t> </a:t>
            </a:r>
            <a:r>
              <a:rPr sz="2400" dirty="0">
                <a:latin typeface="Lucida Sans" panose="020B0602030504020204" pitchFamily="34" charset="0"/>
                <a:cs typeface="Lucida Sans Unicode"/>
              </a:rPr>
              <a:t>types</a:t>
            </a:r>
            <a:r>
              <a:rPr sz="2400" spc="-55" dirty="0">
                <a:latin typeface="Lucida Sans" panose="020B0602030504020204" pitchFamily="34" charset="0"/>
                <a:cs typeface="Lucida Sans Unicode"/>
              </a:rPr>
              <a:t> </a:t>
            </a:r>
            <a:r>
              <a:rPr sz="2400" dirty="0">
                <a:latin typeface="Lucida Sans" panose="020B0602030504020204" pitchFamily="34" charset="0"/>
                <a:cs typeface="Lucida Sans Unicode"/>
              </a:rPr>
              <a:t>of</a:t>
            </a:r>
            <a:r>
              <a:rPr sz="2400" spc="-55" dirty="0">
                <a:latin typeface="Lucida Sans" panose="020B0602030504020204" pitchFamily="34" charset="0"/>
                <a:cs typeface="Lucida Sans Unicode"/>
              </a:rPr>
              <a:t> </a:t>
            </a:r>
            <a:r>
              <a:rPr sz="2400" spc="-35" dirty="0">
                <a:latin typeface="Lucida Sans" panose="020B0602030504020204" pitchFamily="34" charset="0"/>
                <a:cs typeface="Lucida Sans Unicode"/>
              </a:rPr>
              <a:t>crises.</a:t>
            </a:r>
            <a:r>
              <a:rPr sz="2400" spc="-55" dirty="0">
                <a:latin typeface="Lucida Sans" panose="020B0602030504020204" pitchFamily="34" charset="0"/>
                <a:cs typeface="Lucida Sans Unicode"/>
              </a:rPr>
              <a:t> </a:t>
            </a:r>
            <a:r>
              <a:rPr sz="2400" dirty="0">
                <a:latin typeface="Lucida Sans" panose="020B0602030504020204" pitchFamily="34" charset="0"/>
                <a:cs typeface="Lucida Sans Unicode"/>
              </a:rPr>
              <a:t>In</a:t>
            </a:r>
            <a:r>
              <a:rPr sz="2400" spc="-55" dirty="0">
                <a:latin typeface="Lucida Sans" panose="020B0602030504020204" pitchFamily="34" charset="0"/>
                <a:cs typeface="Lucida Sans Unicode"/>
              </a:rPr>
              <a:t> </a:t>
            </a:r>
            <a:r>
              <a:rPr sz="2400" dirty="0">
                <a:latin typeface="Lucida Sans" panose="020B0602030504020204" pitchFamily="34" charset="0"/>
                <a:cs typeface="Lucida Sans Unicode"/>
              </a:rPr>
              <a:t>their</a:t>
            </a:r>
            <a:r>
              <a:rPr sz="2400" spc="-50" dirty="0">
                <a:latin typeface="Lucida Sans" panose="020B0602030504020204" pitchFamily="34" charset="0"/>
                <a:cs typeface="Lucida Sans Unicode"/>
              </a:rPr>
              <a:t> </a:t>
            </a:r>
            <a:r>
              <a:rPr sz="2400" dirty="0">
                <a:latin typeface="Lucida Sans" panose="020B0602030504020204" pitchFamily="34" charset="0"/>
                <a:cs typeface="Lucida Sans Unicode"/>
              </a:rPr>
              <a:t>work</a:t>
            </a:r>
            <a:r>
              <a:rPr sz="2400" spc="-55" dirty="0">
                <a:latin typeface="Lucida Sans" panose="020B0602030504020204" pitchFamily="34" charset="0"/>
                <a:cs typeface="Lucida Sans Unicode"/>
              </a:rPr>
              <a:t> </a:t>
            </a:r>
            <a:r>
              <a:rPr sz="2400" dirty="0">
                <a:latin typeface="Lucida Sans" panose="020B0602030504020204" pitchFamily="34" charset="0"/>
                <a:cs typeface="Lucida Sans Unicode"/>
              </a:rPr>
              <a:t>on</a:t>
            </a:r>
            <a:r>
              <a:rPr sz="2400" spc="-55" dirty="0">
                <a:latin typeface="Lucida Sans" panose="020B0602030504020204" pitchFamily="34" charset="0"/>
                <a:cs typeface="Lucida Sans Unicode"/>
              </a:rPr>
              <a:t> </a:t>
            </a:r>
            <a:r>
              <a:rPr sz="2400" spc="-20" dirty="0">
                <a:latin typeface="Lucida Sans" panose="020B0602030504020204" pitchFamily="34" charset="0"/>
                <a:cs typeface="Lucida Sans Unicode"/>
              </a:rPr>
              <a:t>presenting</a:t>
            </a:r>
            <a:r>
              <a:rPr sz="2400" spc="-55" dirty="0">
                <a:latin typeface="Lucida Sans" panose="020B0602030504020204" pitchFamily="34" charset="0"/>
                <a:cs typeface="Lucida Sans Unicode"/>
              </a:rPr>
              <a:t> </a:t>
            </a:r>
            <a:r>
              <a:rPr sz="2400" spc="-10" dirty="0">
                <a:latin typeface="Lucida Sans" panose="020B0602030504020204" pitchFamily="34" charset="0"/>
                <a:cs typeface="Lucida Sans Unicode"/>
              </a:rPr>
              <a:t>corporate </a:t>
            </a:r>
            <a:r>
              <a:rPr sz="2400" spc="-30" dirty="0">
                <a:latin typeface="Lucida Sans" panose="020B0602030504020204" pitchFamily="34" charset="0"/>
                <a:cs typeface="Lucida Sans Unicode"/>
              </a:rPr>
              <a:t>policy</a:t>
            </a:r>
            <a:r>
              <a:rPr sz="2400" spc="-75" dirty="0">
                <a:latin typeface="Lucida Sans" panose="020B0602030504020204" pitchFamily="34" charset="0"/>
                <a:cs typeface="Lucida Sans Unicode"/>
              </a:rPr>
              <a:t> </a:t>
            </a:r>
            <a:r>
              <a:rPr sz="2400" spc="-10" dirty="0">
                <a:latin typeface="Lucida Sans" panose="020B0602030504020204" pitchFamily="34" charset="0"/>
                <a:cs typeface="Lucida Sans Unicode"/>
              </a:rPr>
              <a:t>during</a:t>
            </a:r>
            <a:r>
              <a:rPr sz="2400" spc="-65" dirty="0">
                <a:latin typeface="Lucida Sans" panose="020B0602030504020204" pitchFamily="34" charset="0"/>
                <a:cs typeface="Lucida Sans Unicode"/>
              </a:rPr>
              <a:t> </a:t>
            </a:r>
            <a:r>
              <a:rPr sz="2400" dirty="0">
                <a:latin typeface="Lucida Sans" panose="020B0602030504020204" pitchFamily="34" charset="0"/>
                <a:cs typeface="Lucida Sans Unicode"/>
              </a:rPr>
              <a:t>a</a:t>
            </a:r>
            <a:r>
              <a:rPr sz="2400" spc="-65" dirty="0">
                <a:latin typeface="Lucida Sans" panose="020B0602030504020204" pitchFamily="34" charset="0"/>
                <a:cs typeface="Lucida Sans Unicode"/>
              </a:rPr>
              <a:t> </a:t>
            </a:r>
            <a:r>
              <a:rPr sz="2400" spc="-45" dirty="0">
                <a:latin typeface="Lucida Sans" panose="020B0602030504020204" pitchFamily="34" charset="0"/>
                <a:cs typeface="Lucida Sans Unicode"/>
              </a:rPr>
              <a:t>crisis</a:t>
            </a:r>
            <a:r>
              <a:rPr lang="en-US" sz="2400" spc="-45" dirty="0">
                <a:latin typeface="Lucida Sans" panose="020B0602030504020204" pitchFamily="34" charset="0"/>
                <a:cs typeface="Lucida Sans Unicode"/>
              </a:rPr>
              <a:t>: </a:t>
            </a:r>
          </a:p>
          <a:p>
            <a:pPr marL="12700" marR="5080">
              <a:lnSpc>
                <a:spcPct val="114599"/>
              </a:lnSpc>
            </a:pPr>
            <a:endParaRPr lang="en-US" sz="2400" spc="-45" dirty="0">
              <a:latin typeface="Lucida Sans" panose="020B0602030504020204" pitchFamily="34" charset="0"/>
              <a:cs typeface="Lucida Sans Unicode"/>
            </a:endParaRPr>
          </a:p>
          <a:p>
            <a:pPr marL="355600" marR="5080" indent="-342900" algn="just">
              <a:lnSpc>
                <a:spcPct val="114599"/>
              </a:lnSpc>
              <a:buFont typeface="Arial" panose="020B0604020202020204" pitchFamily="34" charset="0"/>
              <a:buChar char="•"/>
            </a:pPr>
            <a:r>
              <a:rPr sz="2400" dirty="0">
                <a:latin typeface="Lucida Sans" panose="020B0602030504020204" pitchFamily="34" charset="0"/>
                <a:cs typeface="Lucida Sans Unicode"/>
              </a:rPr>
              <a:t>Marcus</a:t>
            </a:r>
            <a:r>
              <a:rPr sz="2400" spc="-65" dirty="0">
                <a:latin typeface="Lucida Sans" panose="020B0602030504020204" pitchFamily="34" charset="0"/>
                <a:cs typeface="Lucida Sans Unicode"/>
              </a:rPr>
              <a:t> </a:t>
            </a:r>
            <a:r>
              <a:rPr sz="2400" dirty="0">
                <a:latin typeface="Lucida Sans" panose="020B0602030504020204" pitchFamily="34" charset="0"/>
                <a:cs typeface="Lucida Sans Unicode"/>
              </a:rPr>
              <a:t>and</a:t>
            </a:r>
            <a:r>
              <a:rPr sz="2400" spc="-70" dirty="0">
                <a:latin typeface="Lucida Sans" panose="020B0602030504020204" pitchFamily="34" charset="0"/>
                <a:cs typeface="Lucida Sans Unicode"/>
              </a:rPr>
              <a:t> </a:t>
            </a:r>
            <a:r>
              <a:rPr sz="2400" dirty="0">
                <a:latin typeface="Lucida Sans" panose="020B0602030504020204" pitchFamily="34" charset="0"/>
                <a:cs typeface="Lucida Sans Unicode"/>
              </a:rPr>
              <a:t>Goodman</a:t>
            </a:r>
            <a:r>
              <a:rPr sz="2400" spc="-65" dirty="0">
                <a:latin typeface="Lucida Sans" panose="020B0602030504020204" pitchFamily="34" charset="0"/>
                <a:cs typeface="Lucida Sans Unicode"/>
              </a:rPr>
              <a:t> </a:t>
            </a:r>
            <a:r>
              <a:rPr sz="2400" spc="-85" dirty="0">
                <a:latin typeface="Lucida Sans" panose="020B0602030504020204" pitchFamily="34" charset="0"/>
                <a:cs typeface="Lucida Sans Unicode"/>
              </a:rPr>
              <a:t>(1991)</a:t>
            </a:r>
            <a:r>
              <a:rPr sz="2400" spc="-55" dirty="0">
                <a:latin typeface="Lucida Sans" panose="020B0602030504020204" pitchFamily="34" charset="0"/>
                <a:cs typeface="Lucida Sans Unicode"/>
              </a:rPr>
              <a:t> </a:t>
            </a:r>
            <a:r>
              <a:rPr sz="2400" spc="-30" dirty="0">
                <a:latin typeface="Lucida Sans" panose="020B0602030504020204" pitchFamily="34" charset="0"/>
                <a:cs typeface="Lucida Sans Unicode"/>
              </a:rPr>
              <a:t>identified</a:t>
            </a:r>
            <a:r>
              <a:rPr sz="2400" spc="-65" dirty="0">
                <a:latin typeface="Lucida Sans" panose="020B0602030504020204" pitchFamily="34" charset="0"/>
                <a:cs typeface="Lucida Sans Unicode"/>
              </a:rPr>
              <a:t> </a:t>
            </a:r>
            <a:r>
              <a:rPr sz="2400" dirty="0">
                <a:latin typeface="Lucida Sans" panose="020B0602030504020204" pitchFamily="34" charset="0"/>
                <a:cs typeface="Lucida Sans Unicode"/>
              </a:rPr>
              <a:t>three</a:t>
            </a:r>
            <a:r>
              <a:rPr sz="2400" spc="-70" dirty="0">
                <a:latin typeface="Lucida Sans" panose="020B0602030504020204" pitchFamily="34" charset="0"/>
                <a:cs typeface="Lucida Sans Unicode"/>
              </a:rPr>
              <a:t> </a:t>
            </a:r>
            <a:r>
              <a:rPr sz="2400" dirty="0">
                <a:latin typeface="Lucida Sans" panose="020B0602030504020204" pitchFamily="34" charset="0"/>
                <a:cs typeface="Lucida Sans Unicode"/>
              </a:rPr>
              <a:t>types</a:t>
            </a:r>
            <a:r>
              <a:rPr sz="2400" spc="-65" dirty="0">
                <a:latin typeface="Lucida Sans" panose="020B0602030504020204" pitchFamily="34" charset="0"/>
                <a:cs typeface="Lucida Sans Unicode"/>
              </a:rPr>
              <a:t> </a:t>
            </a:r>
            <a:r>
              <a:rPr sz="2400" dirty="0">
                <a:latin typeface="Lucida Sans" panose="020B0602030504020204" pitchFamily="34" charset="0"/>
                <a:cs typeface="Lucida Sans Unicode"/>
              </a:rPr>
              <a:t>of</a:t>
            </a:r>
            <a:r>
              <a:rPr sz="2400" spc="-65" dirty="0">
                <a:latin typeface="Lucida Sans" panose="020B0602030504020204" pitchFamily="34" charset="0"/>
                <a:cs typeface="Lucida Sans Unicode"/>
              </a:rPr>
              <a:t> </a:t>
            </a:r>
            <a:r>
              <a:rPr sz="2400" spc="-35" dirty="0">
                <a:latin typeface="Lucida Sans" panose="020B0602030504020204" pitchFamily="34" charset="0"/>
                <a:cs typeface="Lucida Sans Unicode"/>
              </a:rPr>
              <a:t>crises:</a:t>
            </a:r>
            <a:r>
              <a:rPr sz="2400" spc="-65" dirty="0">
                <a:latin typeface="Lucida Sans" panose="020B0602030504020204" pitchFamily="34" charset="0"/>
                <a:cs typeface="Lucida Sans Unicode"/>
              </a:rPr>
              <a:t> </a:t>
            </a:r>
            <a:r>
              <a:rPr sz="2400" spc="-35" dirty="0">
                <a:latin typeface="Lucida Sans" panose="020B0602030504020204" pitchFamily="34" charset="0"/>
                <a:cs typeface="Lucida Sans Unicode"/>
              </a:rPr>
              <a:t>accidents,</a:t>
            </a:r>
            <a:r>
              <a:rPr sz="2400" spc="-65" dirty="0">
                <a:latin typeface="Lucida Sans" panose="020B0602030504020204" pitchFamily="34" charset="0"/>
                <a:cs typeface="Lucida Sans Unicode"/>
              </a:rPr>
              <a:t> </a:t>
            </a:r>
            <a:r>
              <a:rPr sz="2400" spc="-20" dirty="0">
                <a:latin typeface="Lucida Sans" panose="020B0602030504020204" pitchFamily="34" charset="0"/>
                <a:cs typeface="Lucida Sans Unicode"/>
              </a:rPr>
              <a:t>product</a:t>
            </a:r>
            <a:r>
              <a:rPr sz="2400" spc="-65" dirty="0">
                <a:latin typeface="Lucida Sans" panose="020B0602030504020204" pitchFamily="34" charset="0"/>
                <a:cs typeface="Lucida Sans Unicode"/>
              </a:rPr>
              <a:t> </a:t>
            </a:r>
            <a:r>
              <a:rPr sz="2400" dirty="0">
                <a:latin typeface="Lucida Sans" panose="020B0602030504020204" pitchFamily="34" charset="0"/>
                <a:cs typeface="Lucida Sans Unicode"/>
              </a:rPr>
              <a:t>safety</a:t>
            </a:r>
            <a:r>
              <a:rPr sz="2400" spc="-65" dirty="0">
                <a:latin typeface="Lucida Sans" panose="020B0602030504020204" pitchFamily="34" charset="0"/>
                <a:cs typeface="Lucida Sans Unicode"/>
              </a:rPr>
              <a:t> </a:t>
            </a:r>
            <a:r>
              <a:rPr sz="2400" dirty="0">
                <a:latin typeface="Lucida Sans" panose="020B0602030504020204" pitchFamily="34" charset="0"/>
                <a:cs typeface="Lucida Sans Unicode"/>
              </a:rPr>
              <a:t>and</a:t>
            </a:r>
            <a:r>
              <a:rPr sz="2400" spc="-65" dirty="0">
                <a:latin typeface="Lucida Sans" panose="020B0602030504020204" pitchFamily="34" charset="0"/>
                <a:cs typeface="Lucida Sans Unicode"/>
              </a:rPr>
              <a:t> </a:t>
            </a:r>
            <a:r>
              <a:rPr sz="2400" dirty="0">
                <a:latin typeface="Lucida Sans" panose="020B0602030504020204" pitchFamily="34" charset="0"/>
                <a:cs typeface="Lucida Sans Unicode"/>
              </a:rPr>
              <a:t>health</a:t>
            </a:r>
            <a:r>
              <a:rPr sz="2400" spc="-70" dirty="0">
                <a:latin typeface="Lucida Sans" panose="020B0602030504020204" pitchFamily="34" charset="0"/>
                <a:cs typeface="Lucida Sans Unicode"/>
              </a:rPr>
              <a:t> </a:t>
            </a:r>
            <a:r>
              <a:rPr sz="2400" spc="-40" dirty="0">
                <a:latin typeface="Lucida Sans" panose="020B0602030504020204" pitchFamily="34" charset="0"/>
                <a:cs typeface="Lucida Sans Unicode"/>
              </a:rPr>
              <a:t>incidents,</a:t>
            </a:r>
            <a:r>
              <a:rPr sz="2400" spc="-65" dirty="0">
                <a:latin typeface="Lucida Sans" panose="020B0602030504020204" pitchFamily="34" charset="0"/>
                <a:cs typeface="Lucida Sans Unicode"/>
              </a:rPr>
              <a:t> </a:t>
            </a:r>
            <a:r>
              <a:rPr sz="2400" dirty="0">
                <a:latin typeface="Lucida Sans" panose="020B0602030504020204" pitchFamily="34" charset="0"/>
                <a:cs typeface="Lucida Sans Unicode"/>
              </a:rPr>
              <a:t>and</a:t>
            </a:r>
            <a:r>
              <a:rPr sz="2400" spc="-65" dirty="0">
                <a:latin typeface="Lucida Sans" panose="020B0602030504020204" pitchFamily="34" charset="0"/>
                <a:cs typeface="Lucida Sans Unicode"/>
              </a:rPr>
              <a:t> </a:t>
            </a:r>
            <a:r>
              <a:rPr sz="2400" spc="-35" dirty="0">
                <a:latin typeface="Lucida Sans" panose="020B0602030504020204" pitchFamily="34" charset="0"/>
                <a:cs typeface="Lucida Sans Unicode"/>
              </a:rPr>
              <a:t>scandals.</a:t>
            </a:r>
            <a:endParaRPr lang="en-US" sz="2400" spc="-35" dirty="0">
              <a:latin typeface="Lucida Sans" panose="020B0602030504020204" pitchFamily="34" charset="0"/>
              <a:cs typeface="Lucida Sans Unicode"/>
            </a:endParaRPr>
          </a:p>
          <a:p>
            <a:pPr marL="355600" marR="5080" indent="-342900" algn="just">
              <a:lnSpc>
                <a:spcPct val="114599"/>
              </a:lnSpc>
              <a:buFont typeface="Arial" panose="020B0604020202020204" pitchFamily="34" charset="0"/>
              <a:buChar char="•"/>
            </a:pPr>
            <a:endParaRPr lang="en-US" sz="2400" spc="-35" dirty="0">
              <a:latin typeface="Lucida Sans" panose="020B0602030504020204" pitchFamily="34" charset="0"/>
              <a:cs typeface="Lucida Sans Unicode"/>
            </a:endParaRPr>
          </a:p>
          <a:p>
            <a:pPr marL="355600" marR="5080" indent="-342900" algn="just">
              <a:lnSpc>
                <a:spcPct val="114599"/>
              </a:lnSpc>
              <a:buFont typeface="Arial" panose="020B0604020202020204" pitchFamily="34" charset="0"/>
              <a:buChar char="•"/>
            </a:pPr>
            <a:r>
              <a:rPr lang="en-US" sz="2400" spc="-65" dirty="0">
                <a:latin typeface="Lucida Sans" panose="020B0602030504020204" pitchFamily="34" charset="0"/>
                <a:cs typeface="Lucida Sans Unicode"/>
              </a:rPr>
              <a:t> </a:t>
            </a:r>
            <a:r>
              <a:rPr sz="2400" spc="-10" dirty="0">
                <a:latin typeface="Lucida Sans" panose="020B0602030504020204" pitchFamily="34" charset="0"/>
                <a:cs typeface="Lucida Sans Unicode"/>
              </a:rPr>
              <a:t>Pearson </a:t>
            </a:r>
            <a:r>
              <a:rPr sz="2400" dirty="0">
                <a:latin typeface="Lucida Sans" panose="020B0602030504020204" pitchFamily="34" charset="0"/>
                <a:cs typeface="Lucida Sans Unicode"/>
              </a:rPr>
              <a:t>and</a:t>
            </a:r>
            <a:r>
              <a:rPr sz="2400" spc="-105" dirty="0">
                <a:latin typeface="Lucida Sans" panose="020B0602030504020204" pitchFamily="34" charset="0"/>
                <a:cs typeface="Lucida Sans Unicode"/>
              </a:rPr>
              <a:t> </a:t>
            </a:r>
            <a:r>
              <a:rPr sz="2400" spc="-10" dirty="0">
                <a:latin typeface="Lucida Sans" panose="020B0602030504020204" pitchFamily="34" charset="0"/>
                <a:cs typeface="Lucida Sans Unicode"/>
              </a:rPr>
              <a:t>Mitroff's</a:t>
            </a:r>
            <a:r>
              <a:rPr sz="2400" spc="-80" dirty="0">
                <a:latin typeface="Lucida Sans" panose="020B0602030504020204" pitchFamily="34" charset="0"/>
                <a:cs typeface="Lucida Sans Unicode"/>
              </a:rPr>
              <a:t> </a:t>
            </a:r>
            <a:r>
              <a:rPr sz="2400" spc="-85" dirty="0">
                <a:latin typeface="Lucida Sans" panose="020B0602030504020204" pitchFamily="34" charset="0"/>
                <a:cs typeface="Lucida Sans Unicode"/>
              </a:rPr>
              <a:t>(1993)</a:t>
            </a:r>
            <a:r>
              <a:rPr sz="2400" spc="-55" dirty="0">
                <a:latin typeface="Lucida Sans" panose="020B0602030504020204" pitchFamily="34" charset="0"/>
                <a:cs typeface="Lucida Sans Unicode"/>
              </a:rPr>
              <a:t> </a:t>
            </a:r>
            <a:r>
              <a:rPr sz="2400" spc="-10" dirty="0">
                <a:latin typeface="Lucida Sans" panose="020B0602030504020204" pitchFamily="34" charset="0"/>
                <a:cs typeface="Lucida Sans Unicode"/>
              </a:rPr>
              <a:t>framework</a:t>
            </a:r>
            <a:r>
              <a:rPr sz="2400" spc="-80" dirty="0">
                <a:latin typeface="Lucida Sans" panose="020B0602030504020204" pitchFamily="34" charset="0"/>
                <a:cs typeface="Lucida Sans Unicode"/>
              </a:rPr>
              <a:t> </a:t>
            </a:r>
            <a:r>
              <a:rPr sz="2400" spc="-30" dirty="0">
                <a:latin typeface="Lucida Sans" panose="020B0602030504020204" pitchFamily="34" charset="0"/>
                <a:cs typeface="Lucida Sans Unicode"/>
              </a:rPr>
              <a:t>identified</a:t>
            </a:r>
            <a:r>
              <a:rPr sz="2400" spc="-80" dirty="0">
                <a:latin typeface="Lucida Sans" panose="020B0602030504020204" pitchFamily="34" charset="0"/>
                <a:cs typeface="Lucida Sans Unicode"/>
              </a:rPr>
              <a:t> </a:t>
            </a:r>
            <a:r>
              <a:rPr sz="2400" dirty="0">
                <a:latin typeface="Lucida Sans" panose="020B0602030504020204" pitchFamily="34" charset="0"/>
                <a:cs typeface="Lucida Sans Unicode"/>
              </a:rPr>
              <a:t>seven</a:t>
            </a:r>
            <a:r>
              <a:rPr sz="2400" spc="-80" dirty="0">
                <a:latin typeface="Lucida Sans" panose="020B0602030504020204" pitchFamily="34" charset="0"/>
                <a:cs typeface="Lucida Sans Unicode"/>
              </a:rPr>
              <a:t> </a:t>
            </a:r>
            <a:r>
              <a:rPr sz="2400" spc="-30" dirty="0">
                <a:latin typeface="Lucida Sans" panose="020B0602030504020204" pitchFamily="34" charset="0"/>
                <a:cs typeface="Lucida Sans Unicode"/>
              </a:rPr>
              <a:t>crisis</a:t>
            </a:r>
            <a:r>
              <a:rPr sz="2400" spc="-80" dirty="0">
                <a:latin typeface="Lucida Sans" panose="020B0602030504020204" pitchFamily="34" charset="0"/>
                <a:cs typeface="Lucida Sans Unicode"/>
              </a:rPr>
              <a:t> </a:t>
            </a:r>
            <a:r>
              <a:rPr sz="2400" spc="-35" dirty="0">
                <a:latin typeface="Lucida Sans" panose="020B0602030504020204" pitchFamily="34" charset="0"/>
                <a:cs typeface="Lucida Sans Unicode"/>
              </a:rPr>
              <a:t>families:</a:t>
            </a:r>
            <a:r>
              <a:rPr sz="2400" spc="-80" dirty="0">
                <a:latin typeface="Lucida Sans" panose="020B0602030504020204" pitchFamily="34" charset="0"/>
                <a:cs typeface="Lucida Sans Unicode"/>
              </a:rPr>
              <a:t> </a:t>
            </a:r>
            <a:r>
              <a:rPr sz="2400" spc="-20" dirty="0">
                <a:latin typeface="Lucida Sans" panose="020B0602030504020204" pitchFamily="34" charset="0"/>
                <a:cs typeface="Lucida Sans Unicode"/>
              </a:rPr>
              <a:t>economic</a:t>
            </a:r>
            <a:r>
              <a:rPr sz="2400" spc="-80" dirty="0">
                <a:latin typeface="Lucida Sans" panose="020B0602030504020204" pitchFamily="34" charset="0"/>
                <a:cs typeface="Lucida Sans Unicode"/>
              </a:rPr>
              <a:t> </a:t>
            </a:r>
            <a:r>
              <a:rPr sz="2400" spc="-35" dirty="0">
                <a:latin typeface="Lucida Sans" panose="020B0602030504020204" pitchFamily="34" charset="0"/>
                <a:cs typeface="Lucida Sans Unicode"/>
              </a:rPr>
              <a:t>attacks,</a:t>
            </a:r>
            <a:r>
              <a:rPr sz="2400" spc="-80" dirty="0">
                <a:latin typeface="Lucida Sans" panose="020B0602030504020204" pitchFamily="34" charset="0"/>
                <a:cs typeface="Lucida Sans Unicode"/>
              </a:rPr>
              <a:t> </a:t>
            </a:r>
            <a:r>
              <a:rPr sz="2400" spc="-10" dirty="0">
                <a:latin typeface="Lucida Sans" panose="020B0602030504020204" pitchFamily="34" charset="0"/>
                <a:cs typeface="Lucida Sans Unicode"/>
              </a:rPr>
              <a:t>environmental</a:t>
            </a:r>
            <a:r>
              <a:rPr sz="2400" spc="-80" dirty="0">
                <a:latin typeface="Lucida Sans" panose="020B0602030504020204" pitchFamily="34" charset="0"/>
                <a:cs typeface="Lucida Sans Unicode"/>
              </a:rPr>
              <a:t> </a:t>
            </a:r>
            <a:r>
              <a:rPr sz="2400" spc="-35" dirty="0">
                <a:latin typeface="Lucida Sans" panose="020B0602030504020204" pitchFamily="34" charset="0"/>
                <a:cs typeface="Lucida Sans Unicode"/>
              </a:rPr>
              <a:t>accidents,</a:t>
            </a:r>
            <a:r>
              <a:rPr sz="2400" spc="-80" dirty="0">
                <a:latin typeface="Lucida Sans" panose="020B0602030504020204" pitchFamily="34" charset="0"/>
                <a:cs typeface="Lucida Sans Unicode"/>
              </a:rPr>
              <a:t> </a:t>
            </a:r>
            <a:r>
              <a:rPr sz="2400" spc="-30" dirty="0">
                <a:latin typeface="Lucida Sans" panose="020B0602030504020204" pitchFamily="34" charset="0"/>
                <a:cs typeface="Lucida Sans Unicode"/>
              </a:rPr>
              <a:t>occupational</a:t>
            </a:r>
            <a:r>
              <a:rPr sz="2400" spc="-80" dirty="0">
                <a:latin typeface="Lucida Sans" panose="020B0602030504020204" pitchFamily="34" charset="0"/>
                <a:cs typeface="Lucida Sans Unicode"/>
              </a:rPr>
              <a:t> </a:t>
            </a:r>
            <a:r>
              <a:rPr sz="2400" dirty="0">
                <a:latin typeface="Lucida Sans" panose="020B0602030504020204" pitchFamily="34" charset="0"/>
                <a:cs typeface="Lucida Sans Unicode"/>
              </a:rPr>
              <a:t>health</a:t>
            </a:r>
            <a:r>
              <a:rPr sz="2400" spc="-80" dirty="0">
                <a:latin typeface="Lucida Sans" panose="020B0602030504020204" pitchFamily="34" charset="0"/>
                <a:cs typeface="Lucida Sans Unicode"/>
              </a:rPr>
              <a:t> </a:t>
            </a:r>
            <a:r>
              <a:rPr sz="2400" spc="-30" dirty="0">
                <a:latin typeface="Lucida Sans" panose="020B0602030504020204" pitchFamily="34" charset="0"/>
                <a:cs typeface="Lucida Sans Unicode"/>
              </a:rPr>
              <a:t>diseases,</a:t>
            </a:r>
            <a:r>
              <a:rPr sz="2400" spc="-80" dirty="0">
                <a:latin typeface="Lucida Sans" panose="020B0602030504020204" pitchFamily="34" charset="0"/>
                <a:cs typeface="Lucida Sans Unicode"/>
              </a:rPr>
              <a:t> </a:t>
            </a:r>
            <a:r>
              <a:rPr sz="2400" spc="-20" dirty="0">
                <a:latin typeface="Lucida Sans" panose="020B0602030504020204" pitchFamily="34" charset="0"/>
                <a:cs typeface="Lucida Sans Unicode"/>
              </a:rPr>
              <a:t>psycho</a:t>
            </a:r>
            <a:r>
              <a:rPr sz="2400" spc="-80" dirty="0">
                <a:latin typeface="Lucida Sans" panose="020B0602030504020204" pitchFamily="34" charset="0"/>
                <a:cs typeface="Lucida Sans Unicode"/>
              </a:rPr>
              <a:t> </a:t>
            </a:r>
            <a:r>
              <a:rPr sz="2400" spc="-10" dirty="0">
                <a:latin typeface="Lucida Sans" panose="020B0602030504020204" pitchFamily="34" charset="0"/>
                <a:cs typeface="Lucida Sans Unicode"/>
              </a:rPr>
              <a:t>events </a:t>
            </a:r>
            <a:r>
              <a:rPr sz="2400" spc="-45" dirty="0">
                <a:latin typeface="Lucida Sans" panose="020B0602030504020204" pitchFamily="34" charset="0"/>
                <a:cs typeface="Lucida Sans Unicode"/>
              </a:rPr>
              <a:t>(e.g.,</a:t>
            </a:r>
            <a:r>
              <a:rPr sz="2400" spc="-75" dirty="0">
                <a:latin typeface="Lucida Sans" panose="020B0602030504020204" pitchFamily="34" charset="0"/>
                <a:cs typeface="Lucida Sans Unicode"/>
              </a:rPr>
              <a:t> </a:t>
            </a:r>
            <a:r>
              <a:rPr sz="2400" spc="-20" dirty="0">
                <a:latin typeface="Lucida Sans" panose="020B0602030504020204" pitchFamily="34" charset="0"/>
                <a:cs typeface="Lucida Sans Unicode"/>
              </a:rPr>
              <a:t>product</a:t>
            </a:r>
            <a:r>
              <a:rPr sz="2400" spc="-70" dirty="0">
                <a:latin typeface="Lucida Sans" panose="020B0602030504020204" pitchFamily="34" charset="0"/>
                <a:cs typeface="Lucida Sans Unicode"/>
              </a:rPr>
              <a:t> </a:t>
            </a:r>
            <a:r>
              <a:rPr sz="2400" spc="-25" dirty="0">
                <a:latin typeface="Lucida Sans" panose="020B0602030504020204" pitchFamily="34" charset="0"/>
                <a:cs typeface="Lucida Sans Unicode"/>
              </a:rPr>
              <a:t>tampering),</a:t>
            </a:r>
            <a:r>
              <a:rPr sz="2400" spc="-70" dirty="0">
                <a:latin typeface="Lucida Sans" panose="020B0602030504020204" pitchFamily="34" charset="0"/>
                <a:cs typeface="Lucida Sans Unicode"/>
              </a:rPr>
              <a:t> </a:t>
            </a:r>
            <a:r>
              <a:rPr sz="2400" dirty="0">
                <a:latin typeface="Lucida Sans" panose="020B0602030504020204" pitchFamily="34" charset="0"/>
                <a:cs typeface="Lucida Sans Unicode"/>
              </a:rPr>
              <a:t>damage</a:t>
            </a:r>
            <a:r>
              <a:rPr sz="2400" spc="-70" dirty="0">
                <a:latin typeface="Lucida Sans" panose="020B0602030504020204" pitchFamily="34" charset="0"/>
                <a:cs typeface="Lucida Sans Unicode"/>
              </a:rPr>
              <a:t> </a:t>
            </a:r>
            <a:r>
              <a:rPr sz="2400" dirty="0">
                <a:latin typeface="Lucida Sans" panose="020B0602030504020204" pitchFamily="34" charset="0"/>
                <a:cs typeface="Lucida Sans Unicode"/>
              </a:rPr>
              <a:t>to</a:t>
            </a:r>
            <a:r>
              <a:rPr sz="2400" spc="-70" dirty="0">
                <a:latin typeface="Lucida Sans" panose="020B0602030504020204" pitchFamily="34" charset="0"/>
                <a:cs typeface="Lucida Sans Unicode"/>
              </a:rPr>
              <a:t> </a:t>
            </a:r>
            <a:r>
              <a:rPr sz="2400" spc="-25" dirty="0">
                <a:latin typeface="Lucida Sans" panose="020B0602030504020204" pitchFamily="34" charset="0"/>
                <a:cs typeface="Lucida Sans Unicode"/>
              </a:rPr>
              <a:t>reputation,</a:t>
            </a:r>
            <a:r>
              <a:rPr sz="2400" spc="-70" dirty="0">
                <a:latin typeface="Lucida Sans" panose="020B0602030504020204" pitchFamily="34" charset="0"/>
                <a:cs typeface="Lucida Sans Unicode"/>
              </a:rPr>
              <a:t> </a:t>
            </a:r>
            <a:r>
              <a:rPr sz="2400" spc="-25" dirty="0">
                <a:latin typeface="Lucida Sans" panose="020B0602030504020204" pitchFamily="34" charset="0"/>
                <a:cs typeface="Lucida Sans Unicode"/>
              </a:rPr>
              <a:t>informational</a:t>
            </a:r>
            <a:r>
              <a:rPr sz="2400" spc="-70" dirty="0">
                <a:latin typeface="Lucida Sans" panose="020B0602030504020204" pitchFamily="34" charset="0"/>
                <a:cs typeface="Lucida Sans Unicode"/>
              </a:rPr>
              <a:t> </a:t>
            </a:r>
            <a:r>
              <a:rPr sz="2400" spc="-35" dirty="0">
                <a:latin typeface="Lucida Sans" panose="020B0602030504020204" pitchFamily="34" charset="0"/>
                <a:cs typeface="Lucida Sans Unicode"/>
              </a:rPr>
              <a:t>attacks,</a:t>
            </a:r>
            <a:r>
              <a:rPr sz="2400" spc="-70" dirty="0">
                <a:latin typeface="Lucida Sans" panose="020B0602030504020204" pitchFamily="34" charset="0"/>
                <a:cs typeface="Lucida Sans Unicode"/>
              </a:rPr>
              <a:t> </a:t>
            </a:r>
            <a:r>
              <a:rPr sz="2400" dirty="0">
                <a:latin typeface="Lucida Sans" panose="020B0602030504020204" pitchFamily="34" charset="0"/>
                <a:cs typeface="Lucida Sans Unicode"/>
              </a:rPr>
              <a:t>and</a:t>
            </a:r>
            <a:r>
              <a:rPr sz="2400" spc="-70" dirty="0">
                <a:latin typeface="Lucida Sans" panose="020B0602030504020204" pitchFamily="34" charset="0"/>
                <a:cs typeface="Lucida Sans Unicode"/>
              </a:rPr>
              <a:t> </a:t>
            </a:r>
            <a:r>
              <a:rPr sz="2400" spc="-10" dirty="0">
                <a:latin typeface="Lucida Sans" panose="020B0602030504020204" pitchFamily="34" charset="0"/>
                <a:cs typeface="Lucida Sans Unicode"/>
              </a:rPr>
              <a:t>breaks</a:t>
            </a:r>
            <a:r>
              <a:rPr sz="2400" spc="-70" dirty="0">
                <a:latin typeface="Lucida Sans" panose="020B0602030504020204" pitchFamily="34" charset="0"/>
                <a:cs typeface="Lucida Sans Unicode"/>
              </a:rPr>
              <a:t> </a:t>
            </a:r>
            <a:r>
              <a:rPr sz="2400" spc="-45" dirty="0">
                <a:latin typeface="Lucida Sans" panose="020B0602030504020204" pitchFamily="34" charset="0"/>
                <a:cs typeface="Lucida Sans Unicode"/>
              </a:rPr>
              <a:t>(e.g.,</a:t>
            </a:r>
            <a:r>
              <a:rPr sz="2400" spc="-70" dirty="0">
                <a:latin typeface="Lucida Sans" panose="020B0602030504020204" pitchFamily="34" charset="0"/>
                <a:cs typeface="Lucida Sans Unicode"/>
              </a:rPr>
              <a:t> </a:t>
            </a:r>
            <a:r>
              <a:rPr sz="2400" spc="-30" dirty="0">
                <a:latin typeface="Lucida Sans" panose="020B0602030504020204" pitchFamily="34" charset="0"/>
                <a:cs typeface="Lucida Sans Unicode"/>
              </a:rPr>
              <a:t>recalls,</a:t>
            </a:r>
            <a:r>
              <a:rPr sz="2400" spc="-70" dirty="0">
                <a:latin typeface="Lucida Sans" panose="020B0602030504020204" pitchFamily="34" charset="0"/>
                <a:cs typeface="Lucida Sans Unicode"/>
              </a:rPr>
              <a:t> </a:t>
            </a:r>
            <a:r>
              <a:rPr sz="2400" spc="-20" dirty="0">
                <a:latin typeface="Lucida Sans" panose="020B0602030504020204" pitchFamily="34" charset="0"/>
                <a:cs typeface="Lucida Sans Unicode"/>
              </a:rPr>
              <a:t>product</a:t>
            </a:r>
            <a:r>
              <a:rPr sz="2400" spc="-70" dirty="0">
                <a:latin typeface="Lucida Sans" panose="020B0602030504020204" pitchFamily="34" charset="0"/>
                <a:cs typeface="Lucida Sans Unicode"/>
              </a:rPr>
              <a:t> </a:t>
            </a:r>
            <a:r>
              <a:rPr sz="2400" spc="-30" dirty="0">
                <a:latin typeface="Lucida Sans" panose="020B0602030504020204" pitchFamily="34" charset="0"/>
                <a:cs typeface="Lucida Sans Unicode"/>
              </a:rPr>
              <a:t>defects,</a:t>
            </a:r>
            <a:r>
              <a:rPr sz="2400" spc="-70" dirty="0">
                <a:latin typeface="Lucida Sans" panose="020B0602030504020204" pitchFamily="34" charset="0"/>
                <a:cs typeface="Lucida Sans Unicode"/>
              </a:rPr>
              <a:t> </a:t>
            </a:r>
            <a:r>
              <a:rPr sz="2400" spc="-10" dirty="0">
                <a:latin typeface="Lucida Sans" panose="020B0602030504020204" pitchFamily="34" charset="0"/>
                <a:cs typeface="Lucida Sans Unicode"/>
              </a:rPr>
              <a:t>computer </a:t>
            </a:r>
            <a:r>
              <a:rPr sz="2400" spc="-30" dirty="0">
                <a:latin typeface="Lucida Sans" panose="020B0602030504020204" pitchFamily="34" charset="0"/>
                <a:cs typeface="Lucida Sans Unicode"/>
              </a:rPr>
              <a:t>breakdowns).</a:t>
            </a:r>
            <a:r>
              <a:rPr sz="2400" spc="-55" dirty="0">
                <a:latin typeface="Lucida Sans" panose="020B0602030504020204" pitchFamily="34" charset="0"/>
                <a:cs typeface="Lucida Sans Unicode"/>
              </a:rPr>
              <a:t> </a:t>
            </a:r>
            <a:endParaRPr lang="en-US" sz="2400" spc="-55" dirty="0">
              <a:latin typeface="Lucida Sans" panose="020B0602030504020204" pitchFamily="34" charset="0"/>
              <a:cs typeface="Lucida Sans Unicode"/>
            </a:endParaRPr>
          </a:p>
          <a:p>
            <a:pPr marL="12700" marR="5080">
              <a:lnSpc>
                <a:spcPct val="114599"/>
              </a:lnSpc>
            </a:pPr>
            <a:endParaRPr lang="en-US" sz="2400" spc="-55" dirty="0">
              <a:latin typeface="Lucida Sans Unicode"/>
              <a:cs typeface="Lucida Sans Unicode"/>
            </a:endParaRPr>
          </a:p>
          <a:p>
            <a:pPr marL="12700" marR="5080">
              <a:lnSpc>
                <a:spcPct val="114599"/>
              </a:lnSpc>
            </a:pPr>
            <a:endParaRPr lang="en-US" spc="-75" dirty="0">
              <a:latin typeface="Lucida Sans Unicode"/>
              <a:cs typeface="Lucida Sans Unicode"/>
            </a:endParaRPr>
          </a:p>
          <a:p>
            <a:pPr marL="12700" marR="5080">
              <a:lnSpc>
                <a:spcPct val="114599"/>
              </a:lnSpc>
            </a:pPr>
            <a:endParaRPr lang="en-US" spc="-75" dirty="0">
              <a:latin typeface="Lucida Sans Unicode"/>
              <a:cs typeface="Lucida Sans Unicode"/>
            </a:endParaRPr>
          </a:p>
          <a:p>
            <a:pPr marL="12700" marR="5080">
              <a:lnSpc>
                <a:spcPct val="114599"/>
              </a:lnSpc>
            </a:pPr>
            <a:endParaRPr lang="en-US" spc="-10" dirty="0">
              <a:latin typeface="Lucida Sans Unicode"/>
              <a:cs typeface="Lucida Sans Unicode"/>
            </a:endParaRPr>
          </a:p>
          <a:p>
            <a:pPr marL="12700">
              <a:lnSpc>
                <a:spcPct val="100000"/>
              </a:lnSpc>
              <a:spcBef>
                <a:spcPts val="315"/>
              </a:spcBef>
            </a:pPr>
            <a:endParaRPr lang="en-US" sz="1800" spc="-10" dirty="0">
              <a:latin typeface="Lucida Sans Unicode"/>
              <a:cs typeface="Lucida Sans Unicode"/>
            </a:endParaRPr>
          </a:p>
          <a:p>
            <a:pPr marL="12700">
              <a:lnSpc>
                <a:spcPct val="100000"/>
              </a:lnSpc>
              <a:spcBef>
                <a:spcPts val="315"/>
              </a:spcBef>
            </a:pPr>
            <a:endParaRPr sz="1800" dirty="0">
              <a:latin typeface="Lucida Sans Unicode"/>
              <a:cs typeface="Lucida Sans Unicode"/>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D62CC31-649B-4951-F064-EE1041877A8C}"/>
              </a:ext>
            </a:extLst>
          </p:cNvPr>
          <p:cNvSpPr>
            <a:spLocks noGrp="1"/>
          </p:cNvSpPr>
          <p:nvPr>
            <p:ph type="body" idx="1"/>
          </p:nvPr>
        </p:nvSpPr>
        <p:spPr>
          <a:xfrm>
            <a:off x="310696" y="2090760"/>
            <a:ext cx="16513810" cy="2779222"/>
          </a:xfrm>
        </p:spPr>
        <p:txBody>
          <a:bodyPr/>
          <a:lstStyle/>
          <a:p>
            <a:pPr marL="469900" marR="5080" indent="-457200">
              <a:lnSpc>
                <a:spcPct val="114599"/>
              </a:lnSpc>
              <a:buFont typeface="Arial" panose="020B0604020202020204" pitchFamily="34" charset="0"/>
              <a:buChar char="•"/>
            </a:pPr>
            <a:r>
              <a:rPr lang="en-US" sz="2400" dirty="0">
                <a:latin typeface="Lucida Sans" panose="020B0602030504020204" pitchFamily="34" charset="0"/>
                <a:cs typeface="Times New Roman" panose="02020603050405020304" pitchFamily="18" charset="0"/>
              </a:rPr>
              <a:t>In</a:t>
            </a:r>
            <a:r>
              <a:rPr lang="en-US" sz="2400" spc="-5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a:t>
            </a:r>
            <a:r>
              <a:rPr lang="en-US" sz="2400" spc="-55"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similar</a:t>
            </a:r>
            <a:r>
              <a:rPr lang="en-US" sz="2400" spc="-55" dirty="0">
                <a:latin typeface="Lucida Sans" panose="020B0602030504020204" pitchFamily="34" charset="0"/>
                <a:cs typeface="Times New Roman" panose="02020603050405020304" pitchFamily="18" charset="0"/>
              </a:rPr>
              <a:t> </a:t>
            </a:r>
            <a:r>
              <a:rPr lang="en-US" sz="2400" spc="-30" dirty="0">
                <a:latin typeface="Lucida Sans" panose="020B0602030504020204" pitchFamily="34" charset="0"/>
                <a:cs typeface="Times New Roman" panose="02020603050405020304" pitchFamily="18" charset="0"/>
              </a:rPr>
              <a:t>crisis</a:t>
            </a:r>
            <a:r>
              <a:rPr lang="en-US" sz="2400" spc="-5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family</a:t>
            </a:r>
            <a:r>
              <a:rPr lang="en-US" sz="2400" spc="-5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arrangement,</a:t>
            </a:r>
            <a:r>
              <a:rPr lang="en-US" sz="2400" spc="-5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Myers</a:t>
            </a:r>
            <a:r>
              <a:rPr lang="en-US" sz="2400" spc="-55" dirty="0">
                <a:latin typeface="Lucida Sans" panose="020B0602030504020204" pitchFamily="34" charset="0"/>
                <a:cs typeface="Times New Roman" panose="02020603050405020304" pitchFamily="18" charset="0"/>
              </a:rPr>
              <a:t> </a:t>
            </a:r>
            <a:r>
              <a:rPr lang="en-US" sz="2400" spc="-85" dirty="0">
                <a:latin typeface="Lucida Sans" panose="020B0602030504020204" pitchFamily="34" charset="0"/>
                <a:cs typeface="Times New Roman" panose="02020603050405020304" pitchFamily="18" charset="0"/>
              </a:rPr>
              <a:t>(1993)</a:t>
            </a:r>
            <a:r>
              <a:rPr lang="en-US" sz="2400" spc="-5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offered</a:t>
            </a:r>
            <a:r>
              <a:rPr lang="en-US" sz="2400" spc="-5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a:t>
            </a:r>
            <a:r>
              <a:rPr lang="en-US" sz="2400" spc="-5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framework</a:t>
            </a:r>
            <a:r>
              <a:rPr lang="en-US" sz="2400" spc="-5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of</a:t>
            </a:r>
            <a:r>
              <a:rPr lang="en-US" sz="2400" spc="-50"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crises</a:t>
            </a:r>
            <a:r>
              <a:rPr lang="en-US" sz="2400" spc="-55" dirty="0">
                <a:latin typeface="Lucida Sans" panose="020B0602030504020204" pitchFamily="34" charset="0"/>
                <a:cs typeface="Times New Roman" panose="02020603050405020304" pitchFamily="18" charset="0"/>
              </a:rPr>
              <a:t> </a:t>
            </a:r>
            <a:r>
              <a:rPr lang="en-US" sz="2400" spc="-35" dirty="0">
                <a:latin typeface="Lucida Sans" panose="020B0602030504020204" pitchFamily="34" charset="0"/>
                <a:cs typeface="Times New Roman" panose="02020603050405020304" pitchFamily="18" charset="0"/>
              </a:rPr>
              <a:t>consisting</a:t>
            </a:r>
            <a:r>
              <a:rPr lang="en-US" sz="2400" spc="-5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of</a:t>
            </a:r>
            <a:r>
              <a:rPr lang="en-US" sz="2400" spc="-5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natural</a:t>
            </a:r>
            <a:r>
              <a:rPr lang="en-US" sz="2400" spc="-50"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disasters</a:t>
            </a:r>
            <a:r>
              <a:rPr lang="en-US" sz="2400" spc="-55" dirty="0">
                <a:latin typeface="Lucida Sans" panose="020B0602030504020204" pitchFamily="34" charset="0"/>
                <a:cs typeface="Times New Roman" panose="02020603050405020304" pitchFamily="18" charset="0"/>
              </a:rPr>
              <a:t> </a:t>
            </a:r>
            <a:r>
              <a:rPr lang="en-US" sz="2400" spc="-40" dirty="0">
                <a:latin typeface="Lucida Sans" panose="020B0602030504020204" pitchFamily="34" charset="0"/>
                <a:cs typeface="Times New Roman" panose="02020603050405020304" pitchFamily="18" charset="0"/>
              </a:rPr>
              <a:t>(floods,</a:t>
            </a:r>
            <a:r>
              <a:rPr lang="en-US" sz="2400" spc="-55"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hurricanes,</a:t>
            </a:r>
            <a:r>
              <a:rPr lang="en-US" sz="2400" spc="-5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etc.), environmental</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events</a:t>
            </a:r>
            <a:r>
              <a:rPr lang="en-US" sz="2400" spc="-75"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(aircraft</a:t>
            </a:r>
            <a:r>
              <a:rPr lang="en-US" sz="2400" spc="-75" dirty="0">
                <a:latin typeface="Lucida Sans" panose="020B0602030504020204" pitchFamily="34" charset="0"/>
                <a:cs typeface="Times New Roman" panose="02020603050405020304" pitchFamily="18" charset="0"/>
              </a:rPr>
              <a:t> </a:t>
            </a:r>
            <a:r>
              <a:rPr lang="en-US" sz="2400" spc="-35" dirty="0">
                <a:latin typeface="Lucida Sans" panose="020B0602030504020204" pitchFamily="34" charset="0"/>
                <a:cs typeface="Times New Roman" panose="02020603050405020304" pitchFamily="18" charset="0"/>
              </a:rPr>
              <a:t>accidents</a:t>
            </a:r>
            <a:r>
              <a:rPr lang="en-US" sz="2400" spc="-50" dirty="0">
                <a:latin typeface="Lucida Sans" panose="020B0602030504020204" pitchFamily="34" charset="0"/>
                <a:cs typeface="Times New Roman" panose="02020603050405020304" pitchFamily="18" charset="0"/>
              </a:rPr>
              <a:t>),</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and</a:t>
            </a:r>
            <a:r>
              <a:rPr lang="en-US" sz="2400" spc="-75"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incited</a:t>
            </a:r>
            <a:r>
              <a:rPr lang="en-US" sz="2400" spc="-75" dirty="0">
                <a:latin typeface="Lucida Sans" panose="020B0602030504020204" pitchFamily="34" charset="0"/>
                <a:cs typeface="Times New Roman" panose="02020603050405020304" pitchFamily="18" charset="0"/>
              </a:rPr>
              <a:t> </a:t>
            </a:r>
            <a:r>
              <a:rPr lang="en-US" sz="2400" spc="-30" dirty="0">
                <a:latin typeface="Lucida Sans" panose="020B0602030504020204" pitchFamily="34" charset="0"/>
                <a:cs typeface="Times New Roman" panose="02020603050405020304" pitchFamily="18" charset="0"/>
              </a:rPr>
              <a:t>incidents</a:t>
            </a:r>
            <a:r>
              <a:rPr lang="en-US" sz="2400" spc="-75"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(arson</a:t>
            </a:r>
            <a:r>
              <a:rPr lang="en-US" sz="2400" spc="-35" dirty="0">
                <a:latin typeface="Lucida Sans" panose="020B0602030504020204" pitchFamily="34" charset="0"/>
                <a:cs typeface="Times New Roman" panose="02020603050405020304" pitchFamily="18" charset="0"/>
              </a:rPr>
              <a:t>).</a:t>
            </a:r>
            <a:r>
              <a:rPr lang="en-US" sz="2400" spc="-75" dirty="0">
                <a:latin typeface="Lucida Sans" panose="020B0602030504020204" pitchFamily="34" charset="0"/>
                <a:cs typeface="Times New Roman" panose="02020603050405020304" pitchFamily="18" charset="0"/>
              </a:rPr>
              <a:t> </a:t>
            </a:r>
          </a:p>
          <a:p>
            <a:pPr marL="469900" marR="5080" indent="-457200">
              <a:lnSpc>
                <a:spcPct val="114599"/>
              </a:lnSpc>
              <a:buFont typeface="Arial" panose="020B0604020202020204" pitchFamily="34" charset="0"/>
              <a:buChar char="•"/>
            </a:pPr>
            <a:endParaRPr lang="en-US" sz="2400" spc="-75" dirty="0">
              <a:latin typeface="Lucida Sans" panose="020B0602030504020204" pitchFamily="34" charset="0"/>
              <a:cs typeface="Times New Roman" panose="02020603050405020304" pitchFamily="18" charset="0"/>
            </a:endParaRPr>
          </a:p>
          <a:p>
            <a:pPr marL="469900" marR="5080" indent="-457200">
              <a:lnSpc>
                <a:spcPct val="114599"/>
              </a:lnSpc>
              <a:buFont typeface="Arial" panose="020B0604020202020204" pitchFamily="34" charset="0"/>
              <a:buChar char="•"/>
            </a:pPr>
            <a:r>
              <a:rPr lang="en-US" sz="2400" spc="-35" dirty="0">
                <a:latin typeface="Lucida Sans" panose="020B0602030504020204" pitchFamily="34" charset="0"/>
                <a:cs typeface="Times New Roman" panose="02020603050405020304" pitchFamily="18" charset="0"/>
              </a:rPr>
              <a:t>In Crandall,</a:t>
            </a:r>
            <a:r>
              <a:rPr lang="en-US" sz="2400" spc="-75"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McCartney,</a:t>
            </a:r>
            <a:r>
              <a:rPr lang="en-US" sz="2400" spc="-75"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and </a:t>
            </a:r>
            <a:r>
              <a:rPr lang="en-US" sz="2400" spc="-40" dirty="0" err="1">
                <a:latin typeface="Lucida Sans" panose="020B0602030504020204" pitchFamily="34" charset="0"/>
                <a:cs typeface="Times New Roman" panose="02020603050405020304" pitchFamily="18" charset="0"/>
              </a:rPr>
              <a:t>Ziemnowicz</a:t>
            </a:r>
            <a:r>
              <a:rPr lang="en-US" sz="2400" spc="-65" dirty="0">
                <a:latin typeface="Lucida Sans" panose="020B0602030504020204" pitchFamily="34" charset="0"/>
                <a:cs typeface="Times New Roman" panose="02020603050405020304" pitchFamily="18" charset="0"/>
              </a:rPr>
              <a:t> </a:t>
            </a:r>
            <a:r>
              <a:rPr lang="en-US" sz="2400" spc="-85" dirty="0">
                <a:latin typeface="Lucida Sans" panose="020B0602030504020204" pitchFamily="34" charset="0"/>
                <a:cs typeface="Times New Roman" panose="02020603050405020304" pitchFamily="18" charset="0"/>
              </a:rPr>
              <a:t>(1999)</a:t>
            </a:r>
            <a:r>
              <a:rPr lang="en-US" sz="2400" spc="-6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used</a:t>
            </a:r>
            <a:r>
              <a:rPr lang="en-US" sz="2400" spc="-6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a:t>
            </a:r>
            <a:r>
              <a:rPr lang="en-US" sz="2400" spc="-60" dirty="0">
                <a:latin typeface="Lucida Sans" panose="020B0602030504020204" pitchFamily="34" charset="0"/>
                <a:cs typeface="Times New Roman" panose="02020603050405020304" pitchFamily="18" charset="0"/>
              </a:rPr>
              <a:t> </a:t>
            </a:r>
            <a:r>
              <a:rPr lang="en-US" sz="2400" spc="-130" dirty="0">
                <a:latin typeface="Lucida Sans" panose="020B0602030504020204" pitchFamily="34" charset="0"/>
                <a:cs typeface="Times New Roman" panose="02020603050405020304" pitchFamily="18" charset="0"/>
              </a:rPr>
              <a:t>five-</a:t>
            </a:r>
            <a:r>
              <a:rPr lang="en-US" sz="2400" spc="-10" dirty="0">
                <a:latin typeface="Lucida Sans" panose="020B0602030504020204" pitchFamily="34" charset="0"/>
                <a:cs typeface="Times New Roman" panose="02020603050405020304" pitchFamily="18" charset="0"/>
              </a:rPr>
              <a:t>family</a:t>
            </a:r>
            <a:r>
              <a:rPr lang="en-US" sz="2400" spc="-60"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crises</a:t>
            </a:r>
            <a:r>
              <a:rPr lang="en-US" sz="2400" spc="-6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framework</a:t>
            </a:r>
            <a:r>
              <a:rPr lang="en-US" sz="2400" spc="-6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in</a:t>
            </a:r>
            <a:r>
              <a:rPr lang="en-US" sz="2400" spc="-6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their</a:t>
            </a:r>
            <a:r>
              <a:rPr lang="en-US" sz="2400" spc="-6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study</a:t>
            </a:r>
            <a:r>
              <a:rPr lang="en-US" sz="2400" spc="-6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of</a:t>
            </a:r>
            <a:r>
              <a:rPr lang="en-US" sz="2400" spc="-6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internal</a:t>
            </a:r>
            <a:r>
              <a:rPr lang="en-US" sz="2400" spc="-60" dirty="0">
                <a:latin typeface="Lucida Sans" panose="020B0602030504020204" pitchFamily="34" charset="0"/>
                <a:cs typeface="Times New Roman" panose="02020603050405020304" pitchFamily="18" charset="0"/>
              </a:rPr>
              <a:t> </a:t>
            </a:r>
            <a:r>
              <a:rPr lang="en-US" sz="2400" spc="-30" dirty="0">
                <a:latin typeface="Lucida Sans" panose="020B0602030504020204" pitchFamily="34" charset="0"/>
                <a:cs typeface="Times New Roman" panose="02020603050405020304" pitchFamily="18" charset="0"/>
              </a:rPr>
              <a:t>auditors.</a:t>
            </a:r>
            <a:r>
              <a:rPr lang="en-US" sz="2400" spc="-65" dirty="0">
                <a:latin typeface="Lucida Sans" panose="020B0602030504020204" pitchFamily="34" charset="0"/>
                <a:cs typeface="Times New Roman" panose="02020603050405020304" pitchFamily="18" charset="0"/>
              </a:rPr>
              <a:t> </a:t>
            </a:r>
            <a:r>
              <a:rPr lang="en-US" sz="2400" spc="-45" dirty="0">
                <a:latin typeface="Lucida Sans" panose="020B0602030504020204" pitchFamily="34" charset="0"/>
                <a:cs typeface="Times New Roman" panose="02020603050405020304" pitchFamily="18" charset="0"/>
              </a:rPr>
              <a:t>Specifically,</a:t>
            </a:r>
            <a:r>
              <a:rPr lang="en-US" sz="2400" spc="-6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they</a:t>
            </a:r>
            <a:r>
              <a:rPr lang="en-US" sz="2400" spc="-60" dirty="0">
                <a:latin typeface="Lucida Sans" panose="020B0602030504020204" pitchFamily="34" charset="0"/>
                <a:cs typeface="Times New Roman" panose="02020603050405020304" pitchFamily="18" charset="0"/>
              </a:rPr>
              <a:t> </a:t>
            </a:r>
            <a:r>
              <a:rPr lang="en-US" sz="2400" spc="-30" dirty="0">
                <a:latin typeface="Lucida Sans" panose="020B0602030504020204" pitchFamily="34" charset="0"/>
                <a:cs typeface="Times New Roman" panose="02020603050405020304" pitchFamily="18" charset="0"/>
              </a:rPr>
              <a:t>identified</a:t>
            </a:r>
            <a:r>
              <a:rPr lang="en-US" sz="2400" spc="-60"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crises</a:t>
            </a:r>
            <a:r>
              <a:rPr lang="en-US" sz="2400" spc="-6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in</a:t>
            </a:r>
            <a:r>
              <a:rPr lang="en-US" sz="2400" spc="-6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terms</a:t>
            </a:r>
            <a:r>
              <a:rPr lang="en-US" sz="2400" spc="-6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of</a:t>
            </a:r>
            <a:r>
              <a:rPr lang="en-US" sz="2400" spc="-6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operational </a:t>
            </a:r>
            <a:r>
              <a:rPr lang="en-US" sz="2400" spc="-30" dirty="0">
                <a:latin typeface="Lucida Sans" panose="020B0602030504020204" pitchFamily="34" charset="0"/>
                <a:cs typeface="Times New Roman" panose="02020603050405020304" pitchFamily="18" charset="0"/>
              </a:rPr>
              <a:t>problems,</a:t>
            </a:r>
            <a:r>
              <a:rPr lang="en-US" sz="2400" spc="-10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negative</a:t>
            </a:r>
            <a:r>
              <a:rPr lang="en-US" sz="2400" spc="-75" dirty="0">
                <a:latin typeface="Lucida Sans" panose="020B0602030504020204" pitchFamily="34" charset="0"/>
                <a:cs typeface="Times New Roman" panose="02020603050405020304" pitchFamily="18" charset="0"/>
              </a:rPr>
              <a:t> </a:t>
            </a:r>
            <a:r>
              <a:rPr lang="en-US" sz="2400" spc="-40" dirty="0">
                <a:latin typeface="Lucida Sans" panose="020B0602030504020204" pitchFamily="34" charset="0"/>
                <a:cs typeface="Times New Roman" panose="02020603050405020304" pitchFamily="18" charset="0"/>
              </a:rPr>
              <a:t>publicity</a:t>
            </a:r>
            <a:r>
              <a:rPr lang="en-US" sz="2400" spc="-8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events,</a:t>
            </a:r>
            <a:r>
              <a:rPr lang="en-US" sz="2400" spc="-7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fraudulent</a:t>
            </a:r>
            <a:r>
              <a:rPr lang="en-US" sz="2400" spc="-80" dirty="0">
                <a:latin typeface="Lucida Sans" panose="020B0602030504020204" pitchFamily="34" charset="0"/>
                <a:cs typeface="Times New Roman" panose="02020603050405020304" pitchFamily="18" charset="0"/>
              </a:rPr>
              <a:t> </a:t>
            </a:r>
            <a:r>
              <a:rPr lang="en-US" sz="2400" spc="-35" dirty="0">
                <a:latin typeface="Lucida Sans" panose="020B0602030504020204" pitchFamily="34" charset="0"/>
                <a:cs typeface="Times New Roman" panose="02020603050405020304" pitchFamily="18" charset="0"/>
              </a:rPr>
              <a:t>crises,</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natural</a:t>
            </a:r>
            <a:r>
              <a:rPr lang="en-US" sz="2400" spc="-80" dirty="0">
                <a:latin typeface="Lucida Sans" panose="020B0602030504020204" pitchFamily="34" charset="0"/>
                <a:cs typeface="Times New Roman" panose="02020603050405020304" pitchFamily="18" charset="0"/>
              </a:rPr>
              <a:t> </a:t>
            </a:r>
            <a:r>
              <a:rPr lang="en-US" sz="2400" spc="-35" dirty="0">
                <a:latin typeface="Lucida Sans" panose="020B0602030504020204" pitchFamily="34" charset="0"/>
                <a:cs typeface="Times New Roman" panose="02020603050405020304" pitchFamily="18" charset="0"/>
              </a:rPr>
              <a:t>disasters,</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and</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legal</a:t>
            </a:r>
            <a:r>
              <a:rPr lang="en-US" sz="2400" spc="-80" dirty="0">
                <a:latin typeface="Lucida Sans" panose="020B0602030504020204" pitchFamily="34" charset="0"/>
                <a:cs typeface="Times New Roman" panose="02020603050405020304" pitchFamily="18" charset="0"/>
              </a:rPr>
              <a:t> </a:t>
            </a:r>
            <a:r>
              <a:rPr lang="en-US" sz="2400" spc="-35" dirty="0">
                <a:latin typeface="Lucida Sans" panose="020B0602030504020204" pitchFamily="34" charset="0"/>
                <a:cs typeface="Times New Roman" panose="02020603050405020304" pitchFamily="18" charset="0"/>
              </a:rPr>
              <a:t>issues.</a:t>
            </a:r>
            <a:r>
              <a:rPr lang="en-US" sz="2400" spc="-75" dirty="0">
                <a:latin typeface="Lucida Sans" panose="020B0602030504020204" pitchFamily="34" charset="0"/>
                <a:cs typeface="Times New Roman" panose="02020603050405020304" pitchFamily="18" charset="0"/>
              </a:rPr>
              <a:t> </a:t>
            </a:r>
          </a:p>
          <a:p>
            <a:endParaRPr lang="en-US" dirty="0"/>
          </a:p>
        </p:txBody>
      </p:sp>
      <p:sp>
        <p:nvSpPr>
          <p:cNvPr id="6" name="object 4">
            <a:extLst>
              <a:ext uri="{FF2B5EF4-FFF2-40B4-BE49-F238E27FC236}">
                <a16:creationId xmlns:a16="http://schemas.microsoft.com/office/drawing/2014/main" id="{82D9FE6F-3CB2-531B-3F5F-ACDEFA8A9FF7}"/>
              </a:ext>
            </a:extLst>
          </p:cNvPr>
          <p:cNvSpPr txBox="1">
            <a:spLocks/>
          </p:cNvSpPr>
          <p:nvPr/>
        </p:nvSpPr>
        <p:spPr>
          <a:xfrm>
            <a:off x="2780578" y="298292"/>
            <a:ext cx="11316421" cy="1797800"/>
          </a:xfrm>
          <a:prstGeom prst="rect">
            <a:avLst/>
          </a:prstGeom>
        </p:spPr>
        <p:txBody>
          <a:bodyPr vert="horz" wrap="square" lIns="0" tIns="11430" rIns="0" bIns="0" rtlCol="0">
            <a:spAutoFit/>
          </a:bodyPr>
          <a:lstStyle>
            <a:lvl1pPr>
              <a:defRPr sz="5500" b="0" i="0">
                <a:solidFill>
                  <a:srgbClr val="C2D5EC"/>
                </a:solidFill>
                <a:latin typeface="Arial Black"/>
                <a:ea typeface="+mj-ea"/>
                <a:cs typeface="Arial Black"/>
              </a:defRPr>
            </a:lvl1pPr>
          </a:lstStyle>
          <a:p>
            <a:pPr marL="12700" marR="41275" algn="ctr">
              <a:lnSpc>
                <a:spcPct val="114599"/>
              </a:lnSpc>
              <a:spcBef>
                <a:spcPts val="100"/>
              </a:spcBef>
              <a:tabLst>
                <a:tab pos="215265" algn="l"/>
              </a:tabLst>
            </a:pPr>
            <a:br>
              <a:rPr lang="en-US" sz="2800" b="1" dirty="0">
                <a:solidFill>
                  <a:schemeClr val="tx1"/>
                </a:solidFill>
                <a:latin typeface="Times New Roman" panose="02020603050405020304" pitchFamily="18" charset="0"/>
                <a:cs typeface="Times New Roman" panose="02020603050405020304" pitchFamily="18" charset="0"/>
              </a:rPr>
            </a:br>
            <a:r>
              <a:rPr lang="en-US" sz="2800" b="1" dirty="0">
                <a:solidFill>
                  <a:schemeClr val="tx1"/>
                </a:solidFill>
                <a:latin typeface="Arial Black" panose="020B0A04020102020204" pitchFamily="34" charset="0"/>
                <a:cs typeface="Times New Roman" panose="02020603050405020304" pitchFamily="18" charset="0"/>
              </a:rPr>
              <a:t>Previous</a:t>
            </a:r>
            <a:r>
              <a:rPr lang="en-US" sz="2800" b="1" spc="-70" dirty="0">
                <a:solidFill>
                  <a:schemeClr val="tx1"/>
                </a:solidFill>
                <a:latin typeface="Arial Black" panose="020B0A04020102020204" pitchFamily="34" charset="0"/>
                <a:cs typeface="Times New Roman" panose="02020603050405020304" pitchFamily="18" charset="0"/>
              </a:rPr>
              <a:t> </a:t>
            </a:r>
            <a:r>
              <a:rPr lang="en-US" sz="2800" b="1" spc="-50" dirty="0">
                <a:solidFill>
                  <a:schemeClr val="tx1"/>
                </a:solidFill>
                <a:latin typeface="Arial Black" panose="020B0A04020102020204" pitchFamily="34" charset="0"/>
                <a:cs typeface="Times New Roman" panose="02020603050405020304" pitchFamily="18" charset="0"/>
              </a:rPr>
              <a:t>Crisis</a:t>
            </a:r>
            <a:r>
              <a:rPr lang="en-US" sz="2800" b="1" spc="-70" dirty="0">
                <a:solidFill>
                  <a:schemeClr val="tx1"/>
                </a:solidFill>
                <a:latin typeface="Arial Black" panose="020B0A04020102020204" pitchFamily="34" charset="0"/>
                <a:cs typeface="Times New Roman" panose="02020603050405020304" pitchFamily="18" charset="0"/>
              </a:rPr>
              <a:t> </a:t>
            </a:r>
            <a:r>
              <a:rPr lang="en-US" sz="2800" b="1" spc="-10" dirty="0">
                <a:solidFill>
                  <a:schemeClr val="tx1"/>
                </a:solidFill>
                <a:latin typeface="Arial Black" panose="020B0A04020102020204" pitchFamily="34" charset="0"/>
                <a:cs typeface="Times New Roman" panose="02020603050405020304" pitchFamily="18" charset="0"/>
              </a:rPr>
              <a:t>Management </a:t>
            </a:r>
            <a:r>
              <a:rPr lang="en-US" sz="2800" b="1" spc="-20" dirty="0">
                <a:solidFill>
                  <a:schemeClr val="tx1"/>
                </a:solidFill>
                <a:latin typeface="Arial Black" panose="020B0A04020102020204" pitchFamily="34" charset="0"/>
                <a:cs typeface="Times New Roman" panose="02020603050405020304" pitchFamily="18" charset="0"/>
              </a:rPr>
              <a:t>Frameworks:</a:t>
            </a:r>
            <a:r>
              <a:rPr lang="en-US" sz="2800" b="1" spc="-45" dirty="0">
                <a:solidFill>
                  <a:schemeClr val="tx1"/>
                </a:solidFill>
                <a:latin typeface="Arial Black" panose="020B0A04020102020204" pitchFamily="34" charset="0"/>
                <a:cs typeface="Times New Roman" panose="02020603050405020304" pitchFamily="18" charset="0"/>
              </a:rPr>
              <a:t> </a:t>
            </a:r>
            <a:r>
              <a:rPr lang="en-US" sz="2800" b="1" spc="-50" dirty="0">
                <a:solidFill>
                  <a:schemeClr val="tx1"/>
                </a:solidFill>
                <a:latin typeface="Arial Black" panose="020B0A04020102020204" pitchFamily="34" charset="0"/>
                <a:cs typeface="Times New Roman" panose="02020603050405020304" pitchFamily="18" charset="0"/>
              </a:rPr>
              <a:t>Classifications</a:t>
            </a:r>
            <a:r>
              <a:rPr lang="en-US" sz="2800" b="1" spc="-40" dirty="0">
                <a:solidFill>
                  <a:schemeClr val="tx1"/>
                </a:solidFill>
                <a:latin typeface="Arial Black" panose="020B0A04020102020204" pitchFamily="34" charset="0"/>
                <a:cs typeface="Times New Roman" panose="02020603050405020304" pitchFamily="18" charset="0"/>
              </a:rPr>
              <a:t> </a:t>
            </a:r>
            <a:r>
              <a:rPr lang="en-US" sz="2800" b="1" dirty="0">
                <a:solidFill>
                  <a:schemeClr val="tx1"/>
                </a:solidFill>
                <a:latin typeface="Arial Black" panose="020B0A04020102020204" pitchFamily="34" charset="0"/>
                <a:cs typeface="Times New Roman" panose="02020603050405020304" pitchFamily="18" charset="0"/>
              </a:rPr>
              <a:t>of</a:t>
            </a:r>
            <a:r>
              <a:rPr lang="en-US" sz="2800" b="1" spc="-40" dirty="0">
                <a:solidFill>
                  <a:schemeClr val="tx1"/>
                </a:solidFill>
                <a:latin typeface="Arial Black" panose="020B0A04020102020204" pitchFamily="34" charset="0"/>
                <a:cs typeface="Times New Roman" panose="02020603050405020304" pitchFamily="18" charset="0"/>
              </a:rPr>
              <a:t> </a:t>
            </a:r>
            <a:r>
              <a:rPr lang="en-US" sz="2800" b="1" spc="-25" dirty="0">
                <a:solidFill>
                  <a:schemeClr val="tx1"/>
                </a:solidFill>
                <a:latin typeface="Arial Black" panose="020B0A04020102020204" pitchFamily="34" charset="0"/>
                <a:cs typeface="Times New Roman" panose="02020603050405020304" pitchFamily="18" charset="0"/>
              </a:rPr>
              <a:t>Crises</a:t>
            </a:r>
            <a:br>
              <a:rPr lang="en-US" sz="1800" dirty="0">
                <a:latin typeface="Arial Black" panose="020B0A04020102020204" pitchFamily="34" charset="0"/>
                <a:cs typeface="Lucida Sans Unicode"/>
              </a:rPr>
            </a:br>
            <a:endParaRPr lang="en-US" sz="1800" dirty="0">
              <a:latin typeface="Arial Black" panose="020B0A04020102020204" pitchFamily="34" charset="0"/>
            </a:endParaRPr>
          </a:p>
        </p:txBody>
      </p:sp>
    </p:spTree>
    <p:extLst>
      <p:ext uri="{BB962C8B-B14F-4D97-AF65-F5344CB8AC3E}">
        <p14:creationId xmlns:p14="http://schemas.microsoft.com/office/powerpoint/2010/main" val="441111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2286000" y="955174"/>
            <a:ext cx="10591800" cy="445634"/>
          </a:xfrm>
          <a:prstGeom prst="rect">
            <a:avLst/>
          </a:prstGeom>
        </p:spPr>
        <p:txBody>
          <a:bodyPr vert="horz" wrap="square" lIns="0" tIns="14604" rIns="0" bIns="0" rtlCol="0">
            <a:spAutoFit/>
          </a:bodyPr>
          <a:lstStyle/>
          <a:p>
            <a:pPr marL="12700" algn="ctr">
              <a:lnSpc>
                <a:spcPct val="100000"/>
              </a:lnSpc>
              <a:spcBef>
                <a:spcPts val="114"/>
              </a:spcBef>
              <a:tabLst>
                <a:tab pos="433070" algn="l"/>
              </a:tabLst>
            </a:pPr>
            <a:r>
              <a:rPr lang="en-US" sz="2800" dirty="0">
                <a:solidFill>
                  <a:schemeClr val="tx1"/>
                </a:solidFill>
                <a:latin typeface="Arial Black"/>
                <a:cs typeface="Arial Black"/>
              </a:rPr>
              <a:t>A</a:t>
            </a:r>
            <a:r>
              <a:rPr lang="en-US" sz="2800" spc="-100" dirty="0">
                <a:solidFill>
                  <a:schemeClr val="tx1"/>
                </a:solidFill>
                <a:latin typeface="Arial Black"/>
                <a:cs typeface="Arial Black"/>
              </a:rPr>
              <a:t> </a:t>
            </a:r>
            <a:r>
              <a:rPr lang="en-US" sz="2800" spc="-75" dirty="0">
                <a:solidFill>
                  <a:schemeClr val="tx1"/>
                </a:solidFill>
                <a:latin typeface="Arial Black"/>
                <a:cs typeface="Arial Black"/>
              </a:rPr>
              <a:t>Framework</a:t>
            </a:r>
            <a:r>
              <a:rPr lang="en-US" sz="2800" spc="-65" dirty="0">
                <a:solidFill>
                  <a:schemeClr val="tx1"/>
                </a:solidFill>
                <a:latin typeface="Arial Black"/>
                <a:cs typeface="Arial Black"/>
              </a:rPr>
              <a:t> </a:t>
            </a:r>
            <a:r>
              <a:rPr lang="en-US" sz="2800" dirty="0">
                <a:solidFill>
                  <a:schemeClr val="tx1"/>
                </a:solidFill>
                <a:latin typeface="Arial Black"/>
                <a:cs typeface="Arial Black"/>
              </a:rPr>
              <a:t>for</a:t>
            </a:r>
            <a:r>
              <a:rPr lang="en-US" sz="2800" spc="-65" dirty="0">
                <a:solidFill>
                  <a:schemeClr val="tx1"/>
                </a:solidFill>
                <a:latin typeface="Arial Black"/>
                <a:cs typeface="Arial Black"/>
              </a:rPr>
              <a:t> </a:t>
            </a:r>
            <a:r>
              <a:rPr lang="en-US" sz="2800" spc="-110" dirty="0">
                <a:solidFill>
                  <a:schemeClr val="tx1"/>
                </a:solidFill>
                <a:latin typeface="Arial Black"/>
                <a:cs typeface="Arial Black"/>
              </a:rPr>
              <a:t>Crisis</a:t>
            </a:r>
            <a:r>
              <a:rPr lang="en-US" sz="2800" spc="-30" dirty="0">
                <a:solidFill>
                  <a:schemeClr val="tx1"/>
                </a:solidFill>
                <a:latin typeface="Arial Black"/>
                <a:cs typeface="Arial Black"/>
              </a:rPr>
              <a:t> </a:t>
            </a:r>
            <a:r>
              <a:rPr lang="en-US" sz="2800" spc="-10" dirty="0">
                <a:solidFill>
                  <a:schemeClr val="tx1"/>
                </a:solidFill>
                <a:latin typeface="Arial Black"/>
                <a:cs typeface="Arial Black"/>
              </a:rPr>
              <a:t>Management used in this book</a:t>
            </a:r>
            <a:endParaRPr sz="2800" dirty="0">
              <a:solidFill>
                <a:schemeClr val="tx1"/>
              </a:solidFill>
            </a:endParaRPr>
          </a:p>
        </p:txBody>
      </p:sp>
      <p:sp>
        <p:nvSpPr>
          <p:cNvPr id="4" name="object 4"/>
          <p:cNvSpPr txBox="1"/>
          <p:nvPr/>
        </p:nvSpPr>
        <p:spPr>
          <a:xfrm>
            <a:off x="754203" y="1339252"/>
            <a:ext cx="16720185" cy="2240100"/>
          </a:xfrm>
          <a:prstGeom prst="rect">
            <a:avLst/>
          </a:prstGeom>
        </p:spPr>
        <p:txBody>
          <a:bodyPr vert="horz" wrap="square" lIns="0" tIns="12065" rIns="0" bIns="0" rtlCol="0">
            <a:spAutoFit/>
          </a:bodyPr>
          <a:lstStyle/>
          <a:p>
            <a:pPr marL="12700">
              <a:lnSpc>
                <a:spcPct val="100000"/>
              </a:lnSpc>
              <a:spcBef>
                <a:spcPts val="305"/>
              </a:spcBef>
            </a:pPr>
            <a:endParaRPr sz="1700" dirty="0">
              <a:latin typeface="Arial Black"/>
              <a:cs typeface="Arial Black"/>
            </a:endParaRPr>
          </a:p>
          <a:p>
            <a:pPr>
              <a:lnSpc>
                <a:spcPct val="100000"/>
              </a:lnSpc>
              <a:spcBef>
                <a:spcPts val="55"/>
              </a:spcBef>
            </a:pPr>
            <a:endParaRPr sz="1700" dirty="0">
              <a:latin typeface="Arial Black"/>
              <a:cs typeface="Arial Black"/>
            </a:endParaRPr>
          </a:p>
          <a:p>
            <a:pPr marL="12700" marR="285750" algn="just">
              <a:lnSpc>
                <a:spcPct val="117200"/>
              </a:lnSpc>
            </a:pPr>
            <a:r>
              <a:rPr lang="en-US" sz="2400" spc="-10" dirty="0">
                <a:latin typeface="Lucida Sans" panose="020B0602030504020204" pitchFamily="34" charset="0"/>
                <a:cs typeface="Times New Roman" panose="02020603050405020304" pitchFamily="18" charset="0"/>
              </a:rPr>
              <a:t>Next Table </a:t>
            </a:r>
            <a:r>
              <a:rPr sz="2400" dirty="0">
                <a:latin typeface="Lucida Sans" panose="020B0602030504020204" pitchFamily="34" charset="0"/>
                <a:cs typeface="Times New Roman" panose="02020603050405020304" pitchFamily="18" charset="0"/>
              </a:rPr>
              <a:t>presents</a:t>
            </a:r>
            <a:r>
              <a:rPr sz="2400" spc="-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another</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framework</a:t>
            </a:r>
            <a:r>
              <a:rPr sz="2400" spc="-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for</a:t>
            </a:r>
            <a:r>
              <a:rPr sz="2400" spc="-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crisis</a:t>
            </a:r>
            <a:r>
              <a:rPr sz="2400" spc="-5" dirty="0">
                <a:latin typeface="Lucida Sans" panose="020B0602030504020204" pitchFamily="34" charset="0"/>
                <a:cs typeface="Times New Roman" panose="02020603050405020304" pitchFamily="18" charset="0"/>
              </a:rPr>
              <a:t> </a:t>
            </a:r>
            <a:r>
              <a:rPr sz="2400" spc="-45" dirty="0">
                <a:latin typeface="Lucida Sans" panose="020B0602030504020204" pitchFamily="34" charset="0"/>
                <a:cs typeface="Times New Roman" panose="02020603050405020304" pitchFamily="18" charset="0"/>
              </a:rPr>
              <a:t>management-</a:t>
            </a:r>
            <a:r>
              <a:rPr sz="2400" dirty="0">
                <a:latin typeface="Lucida Sans" panose="020B0602030504020204" pitchFamily="34" charset="0"/>
                <a:cs typeface="Times New Roman" panose="02020603050405020304" pitchFamily="18" charset="0"/>
              </a:rPr>
              <a:t>the</a:t>
            </a:r>
            <a:r>
              <a:rPr sz="2400" spc="-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one</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we</a:t>
            </a:r>
            <a:r>
              <a:rPr sz="2400" spc="-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have</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adopted</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in</a:t>
            </a:r>
            <a:r>
              <a:rPr sz="2400" spc="-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this</a:t>
            </a:r>
            <a:r>
              <a:rPr sz="2400" spc="-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book.</a:t>
            </a:r>
            <a:r>
              <a:rPr sz="2400" spc="-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With</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this</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framework,</a:t>
            </a:r>
            <a:r>
              <a:rPr sz="2400" spc="-1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 author</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draw</a:t>
            </a:r>
            <a:r>
              <a:rPr sz="2400" spc="-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from</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work</a:t>
            </a:r>
            <a:r>
              <a:rPr sz="2400" spc="-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of</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previous</a:t>
            </a:r>
            <a:r>
              <a:rPr sz="2400" spc="-10" dirty="0">
                <a:latin typeface="Lucida Sans" panose="020B0602030504020204" pitchFamily="34" charset="0"/>
                <a:cs typeface="Times New Roman" panose="02020603050405020304" pitchFamily="18" charset="0"/>
              </a:rPr>
              <a:t> crisis </a:t>
            </a:r>
            <a:r>
              <a:rPr sz="2400" dirty="0">
                <a:latin typeface="Lucida Sans" panose="020B0602030504020204" pitchFamily="34" charset="0"/>
                <a:cs typeface="Times New Roman" panose="02020603050405020304" pitchFamily="18" charset="0"/>
              </a:rPr>
              <a:t>management</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researchers</a:t>
            </a:r>
            <a:r>
              <a:rPr sz="2400" spc="-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and</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add</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another</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dimension</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to</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analysis,</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existence</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of</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internal</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and</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external</a:t>
            </a:r>
            <a:r>
              <a:rPr sz="2400" spc="-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landscapes</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that</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engulf</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and</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surround</a:t>
            </a:r>
            <a:r>
              <a:rPr sz="2400" spc="-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organization. </a:t>
            </a:r>
            <a:endParaRPr sz="2400" dirty="0">
              <a:latin typeface="Lucida Sans" panose="020B0602030504020204" pitchFamily="34" charset="0"/>
              <a:cs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535500" y="893007"/>
            <a:ext cx="14869160" cy="1752600"/>
          </a:xfrm>
          <a:prstGeom prst="rect">
            <a:avLst/>
          </a:prstGeom>
          <a:ln w="38099">
            <a:solidFill>
              <a:srgbClr val="3F4D80"/>
            </a:solidFill>
          </a:ln>
        </p:spPr>
        <p:txBody>
          <a:bodyPr vert="horz" wrap="square" lIns="0" tIns="352425" rIns="0" bIns="0" rtlCol="0">
            <a:spAutoFit/>
          </a:bodyPr>
          <a:lstStyle/>
          <a:p>
            <a:pPr algn="ctr">
              <a:lnSpc>
                <a:spcPct val="100000"/>
              </a:lnSpc>
              <a:spcBef>
                <a:spcPts val="2775"/>
              </a:spcBef>
            </a:pPr>
            <a:r>
              <a:rPr sz="3000" spc="-375" dirty="0">
                <a:solidFill>
                  <a:srgbClr val="3F4D80"/>
                </a:solidFill>
                <a:latin typeface="Arial Black"/>
                <a:cs typeface="Arial Black"/>
              </a:rPr>
              <a:t>TABLE</a:t>
            </a:r>
            <a:r>
              <a:rPr sz="3000" spc="15" dirty="0">
                <a:solidFill>
                  <a:srgbClr val="3F4D80"/>
                </a:solidFill>
                <a:latin typeface="Arial Black"/>
                <a:cs typeface="Arial Black"/>
              </a:rPr>
              <a:t> </a:t>
            </a:r>
            <a:r>
              <a:rPr sz="3000" spc="-250" dirty="0">
                <a:solidFill>
                  <a:srgbClr val="3F4D80"/>
                </a:solidFill>
                <a:latin typeface="Arial Black"/>
                <a:cs typeface="Arial Black"/>
              </a:rPr>
              <a:t>1.1</a:t>
            </a:r>
            <a:r>
              <a:rPr sz="3000" dirty="0">
                <a:solidFill>
                  <a:srgbClr val="3F4D80"/>
                </a:solidFill>
                <a:latin typeface="Arial Black"/>
                <a:cs typeface="Arial Black"/>
              </a:rPr>
              <a:t> </a:t>
            </a:r>
            <a:r>
              <a:rPr sz="3000" spc="-175" dirty="0">
                <a:solidFill>
                  <a:srgbClr val="3F4D80"/>
                </a:solidFill>
                <a:latin typeface="Arial Black"/>
                <a:cs typeface="Arial Black"/>
              </a:rPr>
              <a:t>Frameworks</a:t>
            </a:r>
            <a:r>
              <a:rPr sz="3000" spc="-75" dirty="0">
                <a:solidFill>
                  <a:srgbClr val="3F4D80"/>
                </a:solidFill>
                <a:latin typeface="Arial Black"/>
                <a:cs typeface="Arial Black"/>
              </a:rPr>
              <a:t> </a:t>
            </a:r>
            <a:r>
              <a:rPr sz="3000" dirty="0">
                <a:solidFill>
                  <a:srgbClr val="3F4D80"/>
                </a:solidFill>
                <a:latin typeface="Arial Black"/>
                <a:cs typeface="Arial Black"/>
              </a:rPr>
              <a:t>for</a:t>
            </a:r>
            <a:r>
              <a:rPr sz="3000" spc="-45" dirty="0">
                <a:solidFill>
                  <a:srgbClr val="3F4D80"/>
                </a:solidFill>
                <a:latin typeface="Arial Black"/>
                <a:cs typeface="Arial Black"/>
              </a:rPr>
              <a:t> </a:t>
            </a:r>
            <a:r>
              <a:rPr sz="3000" spc="-210" dirty="0">
                <a:solidFill>
                  <a:srgbClr val="3F4D80"/>
                </a:solidFill>
                <a:latin typeface="Arial Black"/>
                <a:cs typeface="Arial Black"/>
              </a:rPr>
              <a:t>Crisis</a:t>
            </a:r>
            <a:r>
              <a:rPr sz="3000" spc="-30" dirty="0">
                <a:solidFill>
                  <a:srgbClr val="3F4D80"/>
                </a:solidFill>
                <a:latin typeface="Arial Black"/>
                <a:cs typeface="Arial Black"/>
              </a:rPr>
              <a:t> </a:t>
            </a:r>
            <a:r>
              <a:rPr sz="3000" spc="-10" dirty="0">
                <a:solidFill>
                  <a:srgbClr val="3F4D80"/>
                </a:solidFill>
                <a:latin typeface="Arial Black"/>
                <a:cs typeface="Arial Black"/>
              </a:rPr>
              <a:t>Management</a:t>
            </a:r>
            <a:endParaRPr sz="3000">
              <a:latin typeface="Arial Black"/>
              <a:cs typeface="Arial Black"/>
            </a:endParaRPr>
          </a:p>
        </p:txBody>
      </p:sp>
      <p:pic>
        <p:nvPicPr>
          <p:cNvPr id="3" name="object 3"/>
          <p:cNvPicPr/>
          <p:nvPr/>
        </p:nvPicPr>
        <p:blipFill>
          <a:blip r:embed="rId2" cstate="print"/>
          <a:stretch>
            <a:fillRect/>
          </a:stretch>
        </p:blipFill>
        <p:spPr>
          <a:xfrm>
            <a:off x="1344360" y="2664657"/>
            <a:ext cx="13667040" cy="5222043"/>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150051" y="2961312"/>
            <a:ext cx="1647189" cy="2634054"/>
          </a:xfrm>
          <a:prstGeom prst="rect">
            <a:avLst/>
          </a:prstGeom>
        </p:spPr>
        <p:txBody>
          <a:bodyPr vert="horz" wrap="square" lIns="0" tIns="10160" rIns="0" bIns="0" rtlCol="0">
            <a:spAutoFit/>
          </a:bodyPr>
          <a:lstStyle/>
          <a:p>
            <a:pPr algn="ctr">
              <a:lnSpc>
                <a:spcPct val="100000"/>
              </a:lnSpc>
              <a:spcBef>
                <a:spcPts val="80"/>
              </a:spcBef>
            </a:pPr>
            <a:r>
              <a:rPr sz="1400" dirty="0">
                <a:latin typeface="Lucida Sans Unicode"/>
                <a:cs typeface="Lucida Sans Unicode"/>
              </a:rPr>
              <a:t>The</a:t>
            </a:r>
            <a:r>
              <a:rPr sz="1400" spc="-65" dirty="0">
                <a:latin typeface="Lucida Sans Unicode"/>
                <a:cs typeface="Lucida Sans Unicode"/>
              </a:rPr>
              <a:t> </a:t>
            </a:r>
            <a:r>
              <a:rPr sz="1400" spc="-10" dirty="0">
                <a:latin typeface="Lucida Sans Unicode"/>
                <a:cs typeface="Lucida Sans Unicode"/>
              </a:rPr>
              <a:t>internal</a:t>
            </a:r>
            <a:r>
              <a:rPr sz="1400" spc="-60" dirty="0">
                <a:latin typeface="Lucida Sans Unicode"/>
                <a:cs typeface="Lucida Sans Unicode"/>
              </a:rPr>
              <a:t> </a:t>
            </a:r>
            <a:r>
              <a:rPr sz="1400" spc="-10" dirty="0">
                <a:latin typeface="Lucida Sans Unicode"/>
                <a:cs typeface="Lucida Sans Unicode"/>
              </a:rPr>
              <a:t>landscape</a:t>
            </a:r>
            <a:endParaRPr sz="1400" dirty="0">
              <a:latin typeface="Lucida Sans Unicode"/>
              <a:cs typeface="Lucida Sans Unicode"/>
            </a:endParaRPr>
          </a:p>
          <a:p>
            <a:pPr>
              <a:lnSpc>
                <a:spcPct val="100000"/>
              </a:lnSpc>
            </a:pPr>
            <a:endParaRPr sz="1400" dirty="0">
              <a:latin typeface="Lucida Sans Unicode"/>
              <a:cs typeface="Lucida Sans Unicode"/>
            </a:endParaRPr>
          </a:p>
          <a:p>
            <a:pPr>
              <a:lnSpc>
                <a:spcPct val="100000"/>
              </a:lnSpc>
            </a:pPr>
            <a:endParaRPr sz="1400" dirty="0">
              <a:latin typeface="Lucida Sans Unicode"/>
              <a:cs typeface="Lucida Sans Unicode"/>
            </a:endParaRPr>
          </a:p>
          <a:p>
            <a:pPr>
              <a:lnSpc>
                <a:spcPct val="100000"/>
              </a:lnSpc>
            </a:pPr>
            <a:endParaRPr sz="1400" dirty="0">
              <a:latin typeface="Lucida Sans Unicode"/>
              <a:cs typeface="Lucida Sans Unicode"/>
            </a:endParaRPr>
          </a:p>
          <a:p>
            <a:pPr>
              <a:lnSpc>
                <a:spcPct val="100000"/>
              </a:lnSpc>
            </a:pPr>
            <a:endParaRPr sz="1400" dirty="0">
              <a:latin typeface="Lucida Sans Unicode"/>
              <a:cs typeface="Lucida Sans Unicode"/>
            </a:endParaRPr>
          </a:p>
          <a:p>
            <a:pPr>
              <a:lnSpc>
                <a:spcPct val="100000"/>
              </a:lnSpc>
            </a:pPr>
            <a:endParaRPr sz="1400" dirty="0">
              <a:latin typeface="Lucida Sans Unicode"/>
              <a:cs typeface="Lucida Sans Unicode"/>
            </a:endParaRPr>
          </a:p>
          <a:p>
            <a:pPr>
              <a:lnSpc>
                <a:spcPct val="100000"/>
              </a:lnSpc>
            </a:pPr>
            <a:endParaRPr sz="1400" dirty="0">
              <a:latin typeface="Lucida Sans Unicode"/>
              <a:cs typeface="Lucida Sans Unicode"/>
            </a:endParaRPr>
          </a:p>
          <a:p>
            <a:pPr>
              <a:lnSpc>
                <a:spcPct val="100000"/>
              </a:lnSpc>
            </a:pPr>
            <a:endParaRPr sz="1400" dirty="0">
              <a:latin typeface="Lucida Sans Unicode"/>
              <a:cs typeface="Lucida Sans Unicode"/>
            </a:endParaRPr>
          </a:p>
          <a:p>
            <a:pPr>
              <a:lnSpc>
                <a:spcPct val="100000"/>
              </a:lnSpc>
              <a:spcBef>
                <a:spcPts val="325"/>
              </a:spcBef>
            </a:pPr>
            <a:endParaRPr sz="1400" dirty="0">
              <a:latin typeface="Lucida Sans Unicode"/>
              <a:cs typeface="Lucida Sans Unicode"/>
            </a:endParaRPr>
          </a:p>
          <a:p>
            <a:pPr algn="ctr">
              <a:lnSpc>
                <a:spcPct val="100000"/>
              </a:lnSpc>
            </a:pPr>
            <a:r>
              <a:rPr sz="1400" dirty="0">
                <a:latin typeface="Lucida Sans Unicode"/>
                <a:cs typeface="Lucida Sans Unicode"/>
              </a:rPr>
              <a:t>The</a:t>
            </a:r>
            <a:r>
              <a:rPr sz="1400" spc="-60" dirty="0">
                <a:latin typeface="Lucida Sans Unicode"/>
                <a:cs typeface="Lucida Sans Unicode"/>
              </a:rPr>
              <a:t> </a:t>
            </a:r>
            <a:r>
              <a:rPr sz="1400" spc="-10" dirty="0">
                <a:latin typeface="Lucida Sans Unicode"/>
                <a:cs typeface="Lucida Sans Unicode"/>
              </a:rPr>
              <a:t>External</a:t>
            </a:r>
            <a:r>
              <a:rPr sz="1400" spc="-60" dirty="0">
                <a:latin typeface="Lucida Sans Unicode"/>
                <a:cs typeface="Lucida Sans Unicode"/>
              </a:rPr>
              <a:t> </a:t>
            </a:r>
            <a:r>
              <a:rPr sz="1400" spc="-10" dirty="0">
                <a:latin typeface="Lucida Sans Unicode"/>
                <a:cs typeface="Lucida Sans Unicode"/>
              </a:rPr>
              <a:t>Landscape</a:t>
            </a:r>
            <a:endParaRPr sz="1400" dirty="0">
              <a:latin typeface="Lucida Sans Unicode"/>
              <a:cs typeface="Lucida Sans Unicode"/>
            </a:endParaRPr>
          </a:p>
        </p:txBody>
      </p:sp>
      <p:sp>
        <p:nvSpPr>
          <p:cNvPr id="3" name="object 3"/>
          <p:cNvSpPr txBox="1"/>
          <p:nvPr/>
        </p:nvSpPr>
        <p:spPr>
          <a:xfrm>
            <a:off x="3297546" y="973582"/>
            <a:ext cx="3354704" cy="6169189"/>
          </a:xfrm>
          <a:prstGeom prst="rect">
            <a:avLst/>
          </a:prstGeom>
        </p:spPr>
        <p:txBody>
          <a:bodyPr vert="horz" wrap="square" lIns="0" tIns="19685" rIns="0" bIns="0" rtlCol="0">
            <a:spAutoFit/>
          </a:bodyPr>
          <a:lstStyle/>
          <a:p>
            <a:pPr algn="ctr">
              <a:lnSpc>
                <a:spcPct val="100000"/>
              </a:lnSpc>
              <a:spcBef>
                <a:spcPts val="155"/>
              </a:spcBef>
            </a:pPr>
            <a:r>
              <a:rPr sz="1400" spc="-185" dirty="0">
                <a:solidFill>
                  <a:srgbClr val="3F4D80"/>
                </a:solidFill>
                <a:latin typeface="Arial Black"/>
                <a:cs typeface="Arial Black"/>
              </a:rPr>
              <a:t>Landscape</a:t>
            </a:r>
            <a:r>
              <a:rPr sz="1400" spc="45" dirty="0">
                <a:solidFill>
                  <a:srgbClr val="3F4D80"/>
                </a:solidFill>
                <a:latin typeface="Arial Black"/>
                <a:cs typeface="Arial Black"/>
              </a:rPr>
              <a:t> </a:t>
            </a:r>
            <a:r>
              <a:rPr sz="1400" spc="-10" dirty="0">
                <a:solidFill>
                  <a:srgbClr val="3F4D80"/>
                </a:solidFill>
                <a:latin typeface="Arial Black"/>
                <a:cs typeface="Arial Black"/>
              </a:rPr>
              <a:t>Survey</a:t>
            </a:r>
            <a:endParaRPr sz="1400" dirty="0">
              <a:latin typeface="Arial Black"/>
              <a:cs typeface="Arial Black"/>
            </a:endParaRPr>
          </a:p>
          <a:p>
            <a:pPr>
              <a:lnSpc>
                <a:spcPct val="100000"/>
              </a:lnSpc>
            </a:pPr>
            <a:endParaRPr sz="1400" dirty="0">
              <a:latin typeface="Arial Black"/>
              <a:cs typeface="Arial Black"/>
            </a:endParaRPr>
          </a:p>
          <a:p>
            <a:pPr>
              <a:lnSpc>
                <a:spcPct val="100000"/>
              </a:lnSpc>
              <a:spcBef>
                <a:spcPts val="420"/>
              </a:spcBef>
            </a:pPr>
            <a:endParaRPr sz="1400" dirty="0">
              <a:latin typeface="Arial Black"/>
              <a:cs typeface="Arial Black"/>
            </a:endParaRPr>
          </a:p>
          <a:p>
            <a:pPr marL="579120" marR="265430" indent="-306705">
              <a:lnSpc>
                <a:spcPct val="113399"/>
              </a:lnSpc>
            </a:pPr>
            <a:r>
              <a:rPr sz="1400" dirty="0">
                <a:latin typeface="Lucida Sans Unicode"/>
                <a:cs typeface="Lucida Sans Unicode"/>
              </a:rPr>
              <a:t>Identify</a:t>
            </a:r>
            <a:r>
              <a:rPr sz="1400" spc="-35" dirty="0">
                <a:latin typeface="Lucida Sans Unicode"/>
                <a:cs typeface="Lucida Sans Unicode"/>
              </a:rPr>
              <a:t> </a:t>
            </a:r>
            <a:r>
              <a:rPr sz="1400" dirty="0">
                <a:latin typeface="Lucida Sans Unicode"/>
                <a:cs typeface="Lucida Sans Unicode"/>
              </a:rPr>
              <a:t>the</a:t>
            </a:r>
            <a:r>
              <a:rPr sz="1400" spc="-35" dirty="0">
                <a:latin typeface="Lucida Sans Unicode"/>
                <a:cs typeface="Lucida Sans Unicode"/>
              </a:rPr>
              <a:t> </a:t>
            </a:r>
            <a:r>
              <a:rPr sz="1400" spc="-25" dirty="0">
                <a:latin typeface="Lucida Sans Unicode"/>
                <a:cs typeface="Lucida Sans Unicode"/>
              </a:rPr>
              <a:t>organization's</a:t>
            </a:r>
            <a:r>
              <a:rPr sz="1400" spc="-35" dirty="0">
                <a:latin typeface="Lucida Sans Unicode"/>
                <a:cs typeface="Lucida Sans Unicode"/>
              </a:rPr>
              <a:t> </a:t>
            </a:r>
            <a:r>
              <a:rPr sz="1400" spc="-10" dirty="0">
                <a:latin typeface="Lucida Sans Unicode"/>
                <a:cs typeface="Lucida Sans Unicode"/>
              </a:rPr>
              <a:t>weaknesses </a:t>
            </a:r>
            <a:r>
              <a:rPr sz="1400" dirty="0">
                <a:latin typeface="Lucida Sans Unicode"/>
                <a:cs typeface="Lucida Sans Unicode"/>
              </a:rPr>
              <a:t>Determine</a:t>
            </a:r>
            <a:r>
              <a:rPr sz="1400" spc="-35" dirty="0">
                <a:latin typeface="Lucida Sans Unicode"/>
                <a:cs typeface="Lucida Sans Unicode"/>
              </a:rPr>
              <a:t> </a:t>
            </a:r>
            <a:r>
              <a:rPr sz="1400" dirty="0">
                <a:latin typeface="Lucida Sans Unicode"/>
                <a:cs typeface="Lucida Sans Unicode"/>
              </a:rPr>
              <a:t>the</a:t>
            </a:r>
            <a:r>
              <a:rPr sz="1400" spc="-30" dirty="0">
                <a:latin typeface="Lucida Sans Unicode"/>
                <a:cs typeface="Lucida Sans Unicode"/>
              </a:rPr>
              <a:t> </a:t>
            </a:r>
            <a:r>
              <a:rPr sz="1400" spc="-20" dirty="0">
                <a:latin typeface="Lucida Sans Unicode"/>
                <a:cs typeface="Lucida Sans Unicode"/>
              </a:rPr>
              <a:t>enthusiasm</a:t>
            </a:r>
            <a:r>
              <a:rPr sz="1400" spc="-30" dirty="0">
                <a:latin typeface="Lucida Sans Unicode"/>
                <a:cs typeface="Lucida Sans Unicode"/>
              </a:rPr>
              <a:t> </a:t>
            </a:r>
            <a:r>
              <a:rPr sz="1400" spc="-25" dirty="0">
                <a:latin typeface="Lucida Sans Unicode"/>
                <a:cs typeface="Lucida Sans Unicode"/>
              </a:rPr>
              <a:t>for</a:t>
            </a:r>
            <a:endParaRPr sz="1400" dirty="0">
              <a:latin typeface="Lucida Sans Unicode"/>
              <a:cs typeface="Lucida Sans Unicode"/>
            </a:endParaRPr>
          </a:p>
          <a:p>
            <a:pPr marL="381635" marR="374015" indent="607060">
              <a:lnSpc>
                <a:spcPct val="113399"/>
              </a:lnSpc>
            </a:pPr>
            <a:r>
              <a:rPr sz="1400" spc="-25" dirty="0">
                <a:latin typeface="Lucida Sans Unicode"/>
                <a:cs typeface="Lucida Sans Unicode"/>
              </a:rPr>
              <a:t>crisis</a:t>
            </a:r>
            <a:r>
              <a:rPr sz="1400" spc="-55" dirty="0">
                <a:latin typeface="Lucida Sans Unicode"/>
                <a:cs typeface="Lucida Sans Unicode"/>
              </a:rPr>
              <a:t> </a:t>
            </a:r>
            <a:r>
              <a:rPr sz="1400" spc="-10" dirty="0">
                <a:latin typeface="Lucida Sans Unicode"/>
                <a:cs typeface="Lucida Sans Unicode"/>
              </a:rPr>
              <a:t>management </a:t>
            </a:r>
            <a:r>
              <a:rPr sz="1400" dirty="0">
                <a:latin typeface="Lucida Sans Unicode"/>
                <a:cs typeface="Lucida Sans Unicode"/>
              </a:rPr>
              <a:t>Overview</a:t>
            </a:r>
            <a:r>
              <a:rPr sz="1400" spc="-25" dirty="0">
                <a:latin typeface="Lucida Sans Unicode"/>
                <a:cs typeface="Lucida Sans Unicode"/>
              </a:rPr>
              <a:t> </a:t>
            </a:r>
            <a:r>
              <a:rPr sz="1400" dirty="0">
                <a:latin typeface="Lucida Sans Unicode"/>
                <a:cs typeface="Lucida Sans Unicode"/>
              </a:rPr>
              <a:t>the</a:t>
            </a:r>
            <a:r>
              <a:rPr sz="1400" spc="-25" dirty="0">
                <a:latin typeface="Lucida Sans Unicode"/>
                <a:cs typeface="Lucida Sans Unicode"/>
              </a:rPr>
              <a:t> organizational </a:t>
            </a:r>
            <a:r>
              <a:rPr sz="1400" spc="-10" dirty="0">
                <a:latin typeface="Lucida Sans Unicode"/>
                <a:cs typeface="Lucida Sans Unicode"/>
              </a:rPr>
              <a:t>culture</a:t>
            </a:r>
            <a:endParaRPr sz="1400" dirty="0">
              <a:latin typeface="Lucida Sans Unicode"/>
              <a:cs typeface="Lucida Sans Unicode"/>
            </a:endParaRPr>
          </a:p>
          <a:p>
            <a:pPr marL="1034415" marR="984885" indent="-41910" algn="ctr">
              <a:lnSpc>
                <a:spcPct val="113399"/>
              </a:lnSpc>
            </a:pPr>
            <a:r>
              <a:rPr sz="1400" spc="-30" dirty="0">
                <a:latin typeface="Lucida Sans Unicode"/>
                <a:cs typeface="Lucida Sans Unicode"/>
              </a:rPr>
              <a:t>Assess</a:t>
            </a:r>
            <a:r>
              <a:rPr sz="1400" spc="-25" dirty="0">
                <a:latin typeface="Lucida Sans Unicode"/>
                <a:cs typeface="Lucida Sans Unicode"/>
              </a:rPr>
              <a:t> </a:t>
            </a:r>
            <a:r>
              <a:rPr sz="1400" dirty="0">
                <a:latin typeface="Lucida Sans Unicode"/>
                <a:cs typeface="Lucida Sans Unicode"/>
              </a:rPr>
              <a:t>the</a:t>
            </a:r>
            <a:r>
              <a:rPr sz="1400" spc="-25" dirty="0">
                <a:latin typeface="Lucida Sans Unicode"/>
                <a:cs typeface="Lucida Sans Unicode"/>
              </a:rPr>
              <a:t> </a:t>
            </a:r>
            <a:r>
              <a:rPr sz="1400" spc="-10" dirty="0">
                <a:latin typeface="Lucida Sans Unicode"/>
                <a:cs typeface="Lucida Sans Unicode"/>
              </a:rPr>
              <a:t>ethical environment </a:t>
            </a:r>
            <a:r>
              <a:rPr sz="1400" dirty="0">
                <a:latin typeface="Lucida Sans Unicode"/>
                <a:cs typeface="Lucida Sans Unicode"/>
              </a:rPr>
              <a:t>Evaluate</a:t>
            </a:r>
            <a:r>
              <a:rPr sz="1400" spc="-65" dirty="0">
                <a:latin typeface="Lucida Sans Unicode"/>
                <a:cs typeface="Lucida Sans Unicode"/>
              </a:rPr>
              <a:t> </a:t>
            </a:r>
            <a:r>
              <a:rPr sz="1400" spc="-10" dirty="0">
                <a:latin typeface="Lucida Sans Unicode"/>
                <a:cs typeface="Lucida Sans Unicode"/>
              </a:rPr>
              <a:t>company </a:t>
            </a:r>
            <a:r>
              <a:rPr sz="1400" dirty="0">
                <a:latin typeface="Lucida Sans Unicode"/>
                <a:cs typeface="Lucida Sans Unicode"/>
              </a:rPr>
              <a:t>safety</a:t>
            </a:r>
            <a:r>
              <a:rPr sz="1400" spc="-90" dirty="0">
                <a:latin typeface="Lucida Sans Unicode"/>
                <a:cs typeface="Lucida Sans Unicode"/>
              </a:rPr>
              <a:t> </a:t>
            </a:r>
            <a:r>
              <a:rPr sz="1400" spc="-10" dirty="0">
                <a:latin typeface="Lucida Sans Unicode"/>
                <a:cs typeface="Lucida Sans Unicode"/>
              </a:rPr>
              <a:t>policies</a:t>
            </a:r>
            <a:endParaRPr sz="1400" dirty="0">
              <a:latin typeface="Lucida Sans Unicode"/>
              <a:cs typeface="Lucida Sans Unicode"/>
            </a:endParaRPr>
          </a:p>
          <a:p>
            <a:pPr>
              <a:lnSpc>
                <a:spcPct val="100000"/>
              </a:lnSpc>
            </a:pPr>
            <a:endParaRPr sz="1400" dirty="0">
              <a:latin typeface="Lucida Sans Unicode"/>
              <a:cs typeface="Lucida Sans Unicode"/>
            </a:endParaRPr>
          </a:p>
          <a:p>
            <a:pPr>
              <a:lnSpc>
                <a:spcPct val="100000"/>
              </a:lnSpc>
              <a:spcBef>
                <a:spcPts val="1210"/>
              </a:spcBef>
            </a:pPr>
            <a:endParaRPr sz="1400" dirty="0">
              <a:latin typeface="Lucida Sans Unicode"/>
              <a:cs typeface="Lucida Sans Unicode"/>
            </a:endParaRPr>
          </a:p>
          <a:p>
            <a:pPr indent="-635" algn="ctr">
              <a:lnSpc>
                <a:spcPct val="113399"/>
              </a:lnSpc>
              <a:spcBef>
                <a:spcPts val="5"/>
              </a:spcBef>
            </a:pPr>
            <a:r>
              <a:rPr sz="1400" dirty="0">
                <a:latin typeface="Lucida Sans Unicode"/>
                <a:cs typeface="Lucida Sans Unicode"/>
              </a:rPr>
              <a:t>Determine</a:t>
            </a:r>
            <a:r>
              <a:rPr sz="1400" spc="-25" dirty="0">
                <a:latin typeface="Lucida Sans Unicode"/>
                <a:cs typeface="Lucida Sans Unicode"/>
              </a:rPr>
              <a:t> </a:t>
            </a:r>
            <a:r>
              <a:rPr sz="1400" dirty="0">
                <a:latin typeface="Lucida Sans Unicode"/>
                <a:cs typeface="Lucida Sans Unicode"/>
              </a:rPr>
              <a:t>the</a:t>
            </a:r>
            <a:r>
              <a:rPr sz="1400" spc="-25" dirty="0">
                <a:latin typeface="Lucida Sans Unicode"/>
                <a:cs typeface="Lucida Sans Unicode"/>
              </a:rPr>
              <a:t> </a:t>
            </a:r>
            <a:r>
              <a:rPr sz="1400" dirty="0">
                <a:latin typeface="Lucida Sans Unicode"/>
                <a:cs typeface="Lucida Sans Unicode"/>
              </a:rPr>
              <a:t>degree</a:t>
            </a:r>
            <a:r>
              <a:rPr sz="1400" spc="-25" dirty="0">
                <a:latin typeface="Lucida Sans Unicode"/>
                <a:cs typeface="Lucida Sans Unicode"/>
              </a:rPr>
              <a:t> </a:t>
            </a:r>
            <a:r>
              <a:rPr sz="1400" dirty="0">
                <a:latin typeface="Lucida Sans Unicode"/>
                <a:cs typeface="Lucida Sans Unicode"/>
              </a:rPr>
              <a:t>of</a:t>
            </a:r>
            <a:r>
              <a:rPr sz="1400" spc="-20" dirty="0">
                <a:latin typeface="Lucida Sans Unicode"/>
                <a:cs typeface="Lucida Sans Unicode"/>
              </a:rPr>
              <a:t> </a:t>
            </a:r>
            <a:r>
              <a:rPr sz="1400" spc="-10" dirty="0">
                <a:latin typeface="Lucida Sans Unicode"/>
                <a:cs typeface="Lucida Sans Unicode"/>
              </a:rPr>
              <a:t>industry</a:t>
            </a:r>
            <a:r>
              <a:rPr sz="1400" spc="500" dirty="0">
                <a:latin typeface="Lucida Sans Unicode"/>
                <a:cs typeface="Lucida Sans Unicode"/>
              </a:rPr>
              <a:t> </a:t>
            </a:r>
            <a:r>
              <a:rPr sz="1400" spc="-20" dirty="0">
                <a:latin typeface="Lucida Sans Unicode"/>
                <a:cs typeface="Lucida Sans Unicode"/>
              </a:rPr>
              <a:t>vulnerability</a:t>
            </a:r>
            <a:r>
              <a:rPr sz="1400" spc="-40" dirty="0">
                <a:latin typeface="Lucida Sans Unicode"/>
                <a:cs typeface="Lucida Sans Unicode"/>
              </a:rPr>
              <a:t> </a:t>
            </a:r>
            <a:r>
              <a:rPr sz="1400" dirty="0">
                <a:latin typeface="Lucida Sans Unicode"/>
                <a:cs typeface="Lucida Sans Unicode"/>
              </a:rPr>
              <a:t>quan</a:t>
            </a:r>
            <a:r>
              <a:rPr sz="1400" spc="-40" dirty="0">
                <a:latin typeface="Lucida Sans Unicode"/>
                <a:cs typeface="Lucida Sans Unicode"/>
              </a:rPr>
              <a:t> </a:t>
            </a:r>
            <a:r>
              <a:rPr sz="1400" dirty="0">
                <a:latin typeface="Lucida Sans Unicode"/>
                <a:cs typeface="Lucida Sans Unicode"/>
              </a:rPr>
              <a:t>Determine</a:t>
            </a:r>
            <a:r>
              <a:rPr sz="1400" spc="-35" dirty="0">
                <a:latin typeface="Lucida Sans Unicode"/>
                <a:cs typeface="Lucida Sans Unicode"/>
              </a:rPr>
              <a:t> </a:t>
            </a:r>
            <a:r>
              <a:rPr sz="1400" dirty="0">
                <a:latin typeface="Lucida Sans Unicode"/>
                <a:cs typeface="Lucida Sans Unicode"/>
              </a:rPr>
              <a:t>the</a:t>
            </a:r>
            <a:r>
              <a:rPr sz="1400" spc="-40" dirty="0">
                <a:latin typeface="Lucida Sans Unicode"/>
                <a:cs typeface="Lucida Sans Unicode"/>
              </a:rPr>
              <a:t> </a:t>
            </a:r>
            <a:r>
              <a:rPr sz="1400" dirty="0">
                <a:latin typeface="Lucida Sans Unicode"/>
                <a:cs typeface="Lucida Sans Unicode"/>
              </a:rPr>
              <a:t>ruldegree</a:t>
            </a:r>
            <a:r>
              <a:rPr sz="1400" spc="-35" dirty="0">
                <a:latin typeface="Lucida Sans Unicode"/>
                <a:cs typeface="Lucida Sans Unicode"/>
              </a:rPr>
              <a:t> </a:t>
            </a:r>
            <a:r>
              <a:rPr sz="1400" spc="-25" dirty="0">
                <a:latin typeface="Lucida Sans Unicode"/>
                <a:cs typeface="Lucida Sans Unicode"/>
              </a:rPr>
              <a:t>of political</a:t>
            </a:r>
            <a:r>
              <a:rPr sz="1400" spc="-35" dirty="0">
                <a:latin typeface="Lucida Sans Unicode"/>
                <a:cs typeface="Lucida Sans Unicode"/>
              </a:rPr>
              <a:t> </a:t>
            </a:r>
            <a:r>
              <a:rPr sz="1400" spc="-25" dirty="0">
                <a:latin typeface="Lucida Sans Unicode"/>
                <a:cs typeface="Lucida Sans Unicode"/>
              </a:rPr>
              <a:t>stability</a:t>
            </a:r>
            <a:r>
              <a:rPr sz="1400" spc="-35" dirty="0">
                <a:latin typeface="Lucida Sans Unicode"/>
                <a:cs typeface="Lucida Sans Unicode"/>
              </a:rPr>
              <a:t> </a:t>
            </a:r>
            <a:r>
              <a:rPr sz="1400" spc="-30" dirty="0">
                <a:latin typeface="Lucida Sans Unicode"/>
                <a:cs typeface="Lucida Sans Unicode"/>
              </a:rPr>
              <a:t>Assess</a:t>
            </a:r>
            <a:r>
              <a:rPr sz="1400" spc="-35" dirty="0">
                <a:latin typeface="Lucida Sans Unicode"/>
                <a:cs typeface="Lucida Sans Unicode"/>
              </a:rPr>
              <a:t> </a:t>
            </a:r>
            <a:r>
              <a:rPr sz="1400" spc="-25" dirty="0">
                <a:latin typeface="Lucida Sans Unicode"/>
                <a:cs typeface="Lucida Sans Unicode"/>
              </a:rPr>
              <a:t>the</a:t>
            </a:r>
            <a:endParaRPr sz="1400" dirty="0">
              <a:latin typeface="Lucida Sans Unicode"/>
              <a:cs typeface="Lucida Sans Unicode"/>
            </a:endParaRPr>
          </a:p>
          <a:p>
            <a:pPr marL="243840" marR="236220" algn="ctr">
              <a:lnSpc>
                <a:spcPct val="113399"/>
              </a:lnSpc>
            </a:pPr>
            <a:r>
              <a:rPr sz="1400" spc="-25" dirty="0">
                <a:latin typeface="Lucida Sans Unicode"/>
                <a:cs typeface="Lucida Sans Unicode"/>
              </a:rPr>
              <a:t>organization </a:t>
            </a:r>
            <a:r>
              <a:rPr sz="1400" dirty="0">
                <a:latin typeface="Lucida Sans Unicode"/>
                <a:cs typeface="Lucida Sans Unicode"/>
              </a:rPr>
              <a:t>in</a:t>
            </a:r>
            <a:r>
              <a:rPr sz="1400" spc="-25" dirty="0">
                <a:latin typeface="Lucida Sans Unicode"/>
                <a:cs typeface="Lucida Sans Unicode"/>
              </a:rPr>
              <a:t> </a:t>
            </a:r>
            <a:r>
              <a:rPr sz="1400" spc="-10" dirty="0">
                <a:latin typeface="Lucida Sans Unicode"/>
                <a:cs typeface="Lucida Sans Unicode"/>
              </a:rPr>
              <a:t>relation</a:t>
            </a:r>
            <a:r>
              <a:rPr sz="1400" spc="-25" dirty="0">
                <a:latin typeface="Lucida Sans Unicode"/>
                <a:cs typeface="Lucida Sans Unicode"/>
              </a:rPr>
              <a:t> </a:t>
            </a:r>
            <a:r>
              <a:rPr sz="1400" dirty="0">
                <a:latin typeface="Lucida Sans Unicode"/>
                <a:cs typeface="Lucida Sans Unicode"/>
              </a:rPr>
              <a:t>to</a:t>
            </a:r>
            <a:r>
              <a:rPr sz="1400" spc="-25" dirty="0">
                <a:latin typeface="Lucida Sans Unicode"/>
                <a:cs typeface="Lucida Sans Unicode"/>
              </a:rPr>
              <a:t> </a:t>
            </a:r>
            <a:r>
              <a:rPr sz="1400" spc="-20" dirty="0">
                <a:latin typeface="Lucida Sans Unicode"/>
                <a:cs typeface="Lucida Sans Unicode"/>
              </a:rPr>
              <a:t>globalization </a:t>
            </a:r>
            <a:r>
              <a:rPr sz="1400" spc="-30" dirty="0">
                <a:latin typeface="Lucida Sans Unicode"/>
                <a:cs typeface="Lucida Sans Unicode"/>
              </a:rPr>
              <a:t>implications</a:t>
            </a:r>
            <a:r>
              <a:rPr sz="1400" spc="-15" dirty="0">
                <a:latin typeface="Lucida Sans Unicode"/>
                <a:cs typeface="Lucida Sans Unicode"/>
              </a:rPr>
              <a:t> </a:t>
            </a:r>
            <a:r>
              <a:rPr sz="1400" spc="-30" dirty="0">
                <a:latin typeface="Lucida Sans Unicode"/>
                <a:cs typeface="Lucida Sans Unicode"/>
              </a:rPr>
              <a:t>Assess</a:t>
            </a:r>
            <a:r>
              <a:rPr sz="1400" spc="-15" dirty="0">
                <a:latin typeface="Lucida Sans Unicode"/>
                <a:cs typeface="Lucida Sans Unicode"/>
              </a:rPr>
              <a:t> </a:t>
            </a:r>
            <a:r>
              <a:rPr sz="1400" spc="-25" dirty="0">
                <a:latin typeface="Lucida Sans Unicode"/>
                <a:cs typeface="Lucida Sans Unicode"/>
              </a:rPr>
              <a:t>the</a:t>
            </a:r>
            <a:endParaRPr sz="1400" dirty="0">
              <a:latin typeface="Lucida Sans Unicode"/>
              <a:cs typeface="Lucida Sans Unicode"/>
            </a:endParaRPr>
          </a:p>
          <a:p>
            <a:pPr algn="ctr">
              <a:lnSpc>
                <a:spcPct val="100000"/>
              </a:lnSpc>
              <a:spcBef>
                <a:spcPts val="190"/>
              </a:spcBef>
            </a:pPr>
            <a:r>
              <a:rPr sz="1400" spc="-25" dirty="0">
                <a:latin typeface="Lucida Sans Unicode"/>
                <a:cs typeface="Lucida Sans Unicode"/>
              </a:rPr>
              <a:t>technological</a:t>
            </a:r>
            <a:r>
              <a:rPr sz="1400" spc="15" dirty="0">
                <a:latin typeface="Lucida Sans Unicode"/>
                <a:cs typeface="Lucida Sans Unicode"/>
              </a:rPr>
              <a:t> </a:t>
            </a:r>
            <a:r>
              <a:rPr sz="1400" spc="-10" dirty="0">
                <a:latin typeface="Lucida Sans Unicode"/>
                <a:cs typeface="Lucida Sans Unicode"/>
              </a:rPr>
              <a:t>implications</a:t>
            </a:r>
            <a:endParaRPr sz="1400" dirty="0">
              <a:latin typeface="Lucida Sans Unicode"/>
              <a:cs typeface="Lucida Sans Unicode"/>
            </a:endParaRPr>
          </a:p>
        </p:txBody>
      </p:sp>
      <p:sp>
        <p:nvSpPr>
          <p:cNvPr id="4" name="object 4"/>
          <p:cNvSpPr txBox="1"/>
          <p:nvPr/>
        </p:nvSpPr>
        <p:spPr>
          <a:xfrm>
            <a:off x="7469364" y="773542"/>
            <a:ext cx="1865630" cy="8613063"/>
          </a:xfrm>
          <a:prstGeom prst="rect">
            <a:avLst/>
          </a:prstGeom>
        </p:spPr>
        <p:txBody>
          <a:bodyPr vert="horz" wrap="square" lIns="0" tIns="19685" rIns="0" bIns="0" rtlCol="0">
            <a:spAutoFit/>
          </a:bodyPr>
          <a:lstStyle/>
          <a:p>
            <a:pPr algn="ctr">
              <a:lnSpc>
                <a:spcPct val="100000"/>
              </a:lnSpc>
              <a:spcBef>
                <a:spcPts val="155"/>
              </a:spcBef>
            </a:pPr>
            <a:r>
              <a:rPr sz="1400" spc="-45" dirty="0">
                <a:solidFill>
                  <a:srgbClr val="3F4D80"/>
                </a:solidFill>
                <a:latin typeface="Arial Black"/>
                <a:cs typeface="Arial Black"/>
              </a:rPr>
              <a:t>Strategic</a:t>
            </a:r>
            <a:endParaRPr sz="1400">
              <a:latin typeface="Arial Black"/>
              <a:cs typeface="Arial Black"/>
            </a:endParaRPr>
          </a:p>
          <a:p>
            <a:pPr algn="ctr">
              <a:lnSpc>
                <a:spcPct val="100000"/>
              </a:lnSpc>
              <a:spcBef>
                <a:spcPts val="450"/>
              </a:spcBef>
            </a:pPr>
            <a:r>
              <a:rPr sz="1400" spc="-10" dirty="0">
                <a:solidFill>
                  <a:srgbClr val="3F4D80"/>
                </a:solidFill>
                <a:latin typeface="Arial Black"/>
                <a:cs typeface="Arial Black"/>
              </a:rPr>
              <a:t>Planning</a:t>
            </a:r>
            <a:endParaRPr sz="1400">
              <a:latin typeface="Arial Black"/>
              <a:cs typeface="Arial Black"/>
            </a:endParaRPr>
          </a:p>
          <a:p>
            <a:pPr>
              <a:lnSpc>
                <a:spcPct val="100000"/>
              </a:lnSpc>
              <a:spcBef>
                <a:spcPts val="2495"/>
              </a:spcBef>
            </a:pPr>
            <a:endParaRPr sz="1400">
              <a:latin typeface="Arial Black"/>
              <a:cs typeface="Arial Black"/>
            </a:endParaRPr>
          </a:p>
          <a:p>
            <a:pPr algn="ctr">
              <a:lnSpc>
                <a:spcPct val="113399"/>
              </a:lnSpc>
            </a:pPr>
            <a:r>
              <a:rPr sz="1400" dirty="0">
                <a:latin typeface="Arial MT"/>
                <a:cs typeface="Arial MT"/>
              </a:rPr>
              <a:t>Form</a:t>
            </a:r>
            <a:r>
              <a:rPr sz="1400" spc="-15" dirty="0">
                <a:latin typeface="Arial MT"/>
                <a:cs typeface="Arial MT"/>
              </a:rPr>
              <a:t> </a:t>
            </a:r>
            <a:r>
              <a:rPr sz="1400" dirty="0">
                <a:latin typeface="Arial MT"/>
                <a:cs typeface="Arial MT"/>
              </a:rPr>
              <a:t>the</a:t>
            </a:r>
            <a:r>
              <a:rPr sz="1400" spc="-15" dirty="0">
                <a:latin typeface="Arial MT"/>
                <a:cs typeface="Arial MT"/>
              </a:rPr>
              <a:t> </a:t>
            </a:r>
            <a:r>
              <a:rPr sz="1400" dirty="0">
                <a:latin typeface="Arial MT"/>
                <a:cs typeface="Arial MT"/>
              </a:rPr>
              <a:t>crisis</a:t>
            </a:r>
            <a:r>
              <a:rPr sz="1400" spc="-10" dirty="0">
                <a:latin typeface="Arial MT"/>
                <a:cs typeface="Arial MT"/>
              </a:rPr>
              <a:t> management</a:t>
            </a:r>
            <a:r>
              <a:rPr sz="1400" spc="-15" dirty="0">
                <a:latin typeface="Arial MT"/>
                <a:cs typeface="Arial MT"/>
              </a:rPr>
              <a:t> </a:t>
            </a:r>
            <a:r>
              <a:rPr sz="1400" spc="-20" dirty="0">
                <a:latin typeface="Arial MT"/>
                <a:cs typeface="Arial MT"/>
              </a:rPr>
              <a:t>team </a:t>
            </a:r>
            <a:r>
              <a:rPr sz="1400" dirty="0">
                <a:latin typeface="Arial MT"/>
                <a:cs typeface="Arial MT"/>
              </a:rPr>
              <a:t>Develop</a:t>
            </a:r>
            <a:r>
              <a:rPr sz="1400" spc="-35" dirty="0">
                <a:latin typeface="Arial MT"/>
                <a:cs typeface="Arial MT"/>
              </a:rPr>
              <a:t> </a:t>
            </a:r>
            <a:r>
              <a:rPr sz="1400" dirty="0">
                <a:latin typeface="Arial MT"/>
                <a:cs typeface="Arial MT"/>
              </a:rPr>
              <a:t>worst-</a:t>
            </a:r>
            <a:r>
              <a:rPr sz="1400" spc="-30" dirty="0">
                <a:latin typeface="Arial MT"/>
                <a:cs typeface="Arial MT"/>
              </a:rPr>
              <a:t> </a:t>
            </a:r>
            <a:r>
              <a:rPr sz="1400" dirty="0">
                <a:latin typeface="Arial MT"/>
                <a:cs typeface="Arial MT"/>
              </a:rPr>
              <a:t>Return</a:t>
            </a:r>
            <a:r>
              <a:rPr sz="1400" spc="-30" dirty="0">
                <a:latin typeface="Arial MT"/>
                <a:cs typeface="Arial MT"/>
              </a:rPr>
              <a:t> </a:t>
            </a:r>
            <a:r>
              <a:rPr sz="1400" dirty="0">
                <a:latin typeface="Arial MT"/>
                <a:cs typeface="Arial MT"/>
              </a:rPr>
              <a:t>organi</a:t>
            </a:r>
            <a:r>
              <a:rPr sz="1400" spc="-35" dirty="0">
                <a:latin typeface="Arial MT"/>
                <a:cs typeface="Arial MT"/>
              </a:rPr>
              <a:t> </a:t>
            </a:r>
            <a:r>
              <a:rPr sz="1400" dirty="0">
                <a:latin typeface="Arial MT"/>
                <a:cs typeface="Arial MT"/>
              </a:rPr>
              <a:t>an</a:t>
            </a:r>
            <a:r>
              <a:rPr sz="1400" spc="-30" dirty="0">
                <a:latin typeface="Arial MT"/>
                <a:cs typeface="Arial MT"/>
              </a:rPr>
              <a:t> </a:t>
            </a:r>
            <a:r>
              <a:rPr sz="1400" spc="-25" dirty="0">
                <a:latin typeface="Arial MT"/>
                <a:cs typeface="Arial MT"/>
              </a:rPr>
              <a:t>ope </a:t>
            </a:r>
            <a:r>
              <a:rPr sz="1400" dirty="0">
                <a:latin typeface="Arial MT"/>
                <a:cs typeface="Arial MT"/>
              </a:rPr>
              <a:t>status</a:t>
            </a:r>
            <a:r>
              <a:rPr sz="1400" spc="-30" dirty="0">
                <a:latin typeface="Arial MT"/>
                <a:cs typeface="Arial MT"/>
              </a:rPr>
              <a:t> </a:t>
            </a:r>
            <a:r>
              <a:rPr sz="1400" dirty="0">
                <a:latin typeface="Arial MT"/>
                <a:cs typeface="Arial MT"/>
              </a:rPr>
              <a:t>m</a:t>
            </a:r>
            <a:r>
              <a:rPr sz="1400" spc="-25" dirty="0">
                <a:latin typeface="Arial MT"/>
                <a:cs typeface="Arial MT"/>
              </a:rPr>
              <a:t> </a:t>
            </a:r>
            <a:r>
              <a:rPr sz="1400" dirty="0">
                <a:latin typeface="Arial MT"/>
                <a:cs typeface="Arial MT"/>
              </a:rPr>
              <a:t>for</a:t>
            </a:r>
            <a:r>
              <a:rPr sz="1400" spc="-25" dirty="0">
                <a:latin typeface="Arial MT"/>
                <a:cs typeface="Arial MT"/>
              </a:rPr>
              <a:t> </a:t>
            </a:r>
            <a:r>
              <a:rPr sz="1400" dirty="0">
                <a:latin typeface="Arial MT"/>
                <a:cs typeface="Arial MT"/>
              </a:rPr>
              <a:t>case</a:t>
            </a:r>
            <a:r>
              <a:rPr sz="1400" spc="-25" dirty="0">
                <a:latin typeface="Arial MT"/>
                <a:cs typeface="Arial MT"/>
              </a:rPr>
              <a:t> </a:t>
            </a:r>
            <a:r>
              <a:rPr sz="1400" dirty="0">
                <a:latin typeface="Arial MT"/>
                <a:cs typeface="Arial MT"/>
              </a:rPr>
              <a:t>scenarios</a:t>
            </a:r>
            <a:r>
              <a:rPr sz="1400" spc="-30" dirty="0">
                <a:latin typeface="Arial MT"/>
                <a:cs typeface="Arial MT"/>
              </a:rPr>
              <a:t> </a:t>
            </a:r>
            <a:r>
              <a:rPr sz="1400" spc="-10" dirty="0">
                <a:latin typeface="Arial MT"/>
                <a:cs typeface="Arial MT"/>
              </a:rPr>
              <a:t>Manag </a:t>
            </a:r>
            <a:r>
              <a:rPr sz="1400" dirty="0">
                <a:latin typeface="Arial MT"/>
                <a:cs typeface="Arial MT"/>
              </a:rPr>
              <a:t>agement</a:t>
            </a:r>
            <a:r>
              <a:rPr sz="1400" spc="-10" dirty="0">
                <a:latin typeface="Arial MT"/>
                <a:cs typeface="Arial MT"/>
              </a:rPr>
              <a:t> Formulate crisis</a:t>
            </a:r>
            <a:endParaRPr sz="1400">
              <a:latin typeface="Arial MT"/>
              <a:cs typeface="Arial MT"/>
            </a:endParaRPr>
          </a:p>
          <a:p>
            <a:pPr marL="19050" marR="10795" algn="ctr">
              <a:lnSpc>
                <a:spcPct val="113399"/>
              </a:lnSpc>
            </a:pPr>
            <a:r>
              <a:rPr sz="1400" dirty="0">
                <a:latin typeface="Arial MT"/>
                <a:cs typeface="Arial MT"/>
              </a:rPr>
              <a:t>primar</a:t>
            </a:r>
            <a:r>
              <a:rPr sz="1400" spc="-15" dirty="0">
                <a:latin typeface="Arial MT"/>
                <a:cs typeface="Arial MT"/>
              </a:rPr>
              <a:t> </a:t>
            </a:r>
            <a:r>
              <a:rPr sz="1400" dirty="0">
                <a:latin typeface="Arial MT"/>
                <a:cs typeface="Arial MT"/>
              </a:rPr>
              <a:t>the</a:t>
            </a:r>
            <a:r>
              <a:rPr sz="1400" spc="-10" dirty="0">
                <a:latin typeface="Arial MT"/>
                <a:cs typeface="Arial MT"/>
              </a:rPr>
              <a:t> management</a:t>
            </a:r>
            <a:r>
              <a:rPr sz="1400" spc="-15" dirty="0">
                <a:latin typeface="Arial MT"/>
                <a:cs typeface="Arial MT"/>
              </a:rPr>
              <a:t> </a:t>
            </a:r>
            <a:r>
              <a:rPr sz="1400" dirty="0">
                <a:latin typeface="Arial MT"/>
                <a:cs typeface="Arial MT"/>
              </a:rPr>
              <a:t>plan</a:t>
            </a:r>
            <a:r>
              <a:rPr sz="1400" spc="-10" dirty="0">
                <a:latin typeface="Arial MT"/>
                <a:cs typeface="Arial MT"/>
              </a:rPr>
              <a:t> stakeh ional</a:t>
            </a:r>
            <a:endParaRPr sz="1400">
              <a:latin typeface="Arial MT"/>
              <a:cs typeface="Arial MT"/>
            </a:endParaRPr>
          </a:p>
          <a:p>
            <a:pPr marL="31115" marR="24130" algn="ctr">
              <a:lnSpc>
                <a:spcPct val="113399"/>
              </a:lnSpc>
            </a:pPr>
            <a:r>
              <a:rPr sz="1400" dirty="0">
                <a:latin typeface="Arial MT"/>
                <a:cs typeface="Arial MT"/>
              </a:rPr>
              <a:t>Conduct</a:t>
            </a:r>
            <a:r>
              <a:rPr sz="1400" spc="-5" dirty="0">
                <a:latin typeface="Arial MT"/>
                <a:cs typeface="Arial MT"/>
              </a:rPr>
              <a:t> </a:t>
            </a:r>
            <a:r>
              <a:rPr sz="1400" spc="-10" dirty="0">
                <a:latin typeface="Arial MT"/>
                <a:cs typeface="Arial MT"/>
              </a:rPr>
              <a:t>mockdisasters</a:t>
            </a:r>
            <a:r>
              <a:rPr sz="1400" dirty="0">
                <a:latin typeface="Arial MT"/>
                <a:cs typeface="Arial MT"/>
              </a:rPr>
              <a:t> and</a:t>
            </a:r>
            <a:r>
              <a:rPr sz="1400" spc="250" dirty="0">
                <a:latin typeface="Arial MT"/>
                <a:cs typeface="Arial MT"/>
              </a:rPr>
              <a:t> </a:t>
            </a:r>
            <a:r>
              <a:rPr sz="1400" spc="-10" dirty="0">
                <a:latin typeface="Arial MT"/>
                <a:cs typeface="Arial MT"/>
              </a:rPr>
              <a:t>ethical training</a:t>
            </a:r>
            <a:endParaRPr sz="1400">
              <a:latin typeface="Arial MT"/>
              <a:cs typeface="Arial MT"/>
            </a:endParaRPr>
          </a:p>
          <a:p>
            <a:pPr marL="694690" marR="687070" algn="ctr">
              <a:lnSpc>
                <a:spcPct val="113399"/>
              </a:lnSpc>
            </a:pPr>
            <a:r>
              <a:rPr sz="1400" dirty="0">
                <a:latin typeface="Arial MT"/>
                <a:cs typeface="Arial MT"/>
              </a:rPr>
              <a:t>ent</a:t>
            </a:r>
            <a:r>
              <a:rPr sz="1400" spc="-25" dirty="0">
                <a:latin typeface="Arial MT"/>
                <a:cs typeface="Arial MT"/>
              </a:rPr>
              <a:t> </a:t>
            </a:r>
            <a:r>
              <a:rPr sz="1400" spc="-10" dirty="0">
                <a:latin typeface="Arial MT"/>
                <a:cs typeface="Arial MT"/>
              </a:rPr>
              <a:t>Crisis company ficies</a:t>
            </a:r>
            <a:endParaRPr sz="1400">
              <a:latin typeface="Arial MT"/>
              <a:cs typeface="Arial MT"/>
            </a:endParaRPr>
          </a:p>
          <a:p>
            <a:pPr>
              <a:lnSpc>
                <a:spcPct val="100000"/>
              </a:lnSpc>
            </a:pPr>
            <a:endParaRPr sz="1400">
              <a:latin typeface="Arial MT"/>
              <a:cs typeface="Arial MT"/>
            </a:endParaRPr>
          </a:p>
          <a:p>
            <a:pPr>
              <a:lnSpc>
                <a:spcPct val="100000"/>
              </a:lnSpc>
            </a:pPr>
            <a:endParaRPr sz="1400">
              <a:latin typeface="Arial MT"/>
              <a:cs typeface="Arial MT"/>
            </a:endParaRPr>
          </a:p>
          <a:p>
            <a:pPr>
              <a:lnSpc>
                <a:spcPct val="100000"/>
              </a:lnSpc>
              <a:spcBef>
                <a:spcPts val="550"/>
              </a:spcBef>
            </a:pPr>
            <a:endParaRPr sz="1400">
              <a:latin typeface="Arial MT"/>
              <a:cs typeface="Arial MT"/>
            </a:endParaRPr>
          </a:p>
          <a:p>
            <a:pPr marL="307975" marR="299720" indent="344805">
              <a:lnSpc>
                <a:spcPct val="114900"/>
              </a:lnSpc>
            </a:pPr>
            <a:r>
              <a:rPr sz="1400" spc="-10" dirty="0">
                <a:latin typeface="Arial MT"/>
                <a:cs typeface="Arial MT"/>
              </a:rPr>
              <a:t>Consider </a:t>
            </a:r>
            <a:r>
              <a:rPr sz="1400" dirty="0">
                <a:latin typeface="Arial MT"/>
                <a:cs typeface="Arial MT"/>
              </a:rPr>
              <a:t>existing</a:t>
            </a:r>
            <a:r>
              <a:rPr sz="1400" spc="-75" dirty="0">
                <a:latin typeface="Arial MT"/>
                <a:cs typeface="Arial MT"/>
              </a:rPr>
              <a:t> </a:t>
            </a:r>
            <a:r>
              <a:rPr sz="1400" spc="-10" dirty="0">
                <a:latin typeface="Arial MT"/>
                <a:cs typeface="Arial MT"/>
              </a:rPr>
              <a:t>government</a:t>
            </a:r>
            <a:endParaRPr sz="1400">
              <a:latin typeface="Arial MT"/>
              <a:cs typeface="Arial MT"/>
            </a:endParaRPr>
          </a:p>
          <a:p>
            <a:pPr marL="361950" marR="47625" indent="-306705">
              <a:lnSpc>
                <a:spcPct val="114900"/>
              </a:lnSpc>
            </a:pPr>
            <a:r>
              <a:rPr sz="1400" spc="-10" dirty="0">
                <a:latin typeface="Arial MT"/>
                <a:cs typeface="Arial MT"/>
              </a:rPr>
              <a:t>regulations</a:t>
            </a:r>
            <a:r>
              <a:rPr sz="1400" spc="5" dirty="0">
                <a:latin typeface="Arial MT"/>
                <a:cs typeface="Arial MT"/>
              </a:rPr>
              <a:t> </a:t>
            </a:r>
            <a:r>
              <a:rPr sz="1400" spc="-10" dirty="0">
                <a:latin typeface="Arial MT"/>
                <a:cs typeface="Arial MT"/>
              </a:rPr>
              <a:t>Consider</a:t>
            </a:r>
            <a:r>
              <a:rPr sz="1400" spc="5" dirty="0">
                <a:latin typeface="Arial MT"/>
                <a:cs typeface="Arial MT"/>
              </a:rPr>
              <a:t> </a:t>
            </a:r>
            <a:r>
              <a:rPr sz="1400" spc="-10" dirty="0">
                <a:latin typeface="Arial MT"/>
                <a:cs typeface="Arial MT"/>
              </a:rPr>
              <a:t>current </a:t>
            </a:r>
            <a:r>
              <a:rPr sz="1400" dirty="0">
                <a:latin typeface="Arial MT"/>
                <a:cs typeface="Arial MT"/>
              </a:rPr>
              <a:t>industry</a:t>
            </a:r>
            <a:r>
              <a:rPr sz="1400" spc="-60" dirty="0">
                <a:latin typeface="Arial MT"/>
                <a:cs typeface="Arial MT"/>
              </a:rPr>
              <a:t> </a:t>
            </a:r>
            <a:r>
              <a:rPr sz="1400" spc="-10" dirty="0">
                <a:latin typeface="Arial MT"/>
                <a:cs typeface="Arial MT"/>
              </a:rPr>
              <a:t>standards </a:t>
            </a:r>
            <a:r>
              <a:rPr sz="1400" dirty="0">
                <a:latin typeface="Arial MT"/>
                <a:cs typeface="Arial MT"/>
              </a:rPr>
              <a:t>Develop</a:t>
            </a:r>
            <a:r>
              <a:rPr sz="1400" spc="-75" dirty="0">
                <a:latin typeface="Arial MT"/>
                <a:cs typeface="Arial MT"/>
              </a:rPr>
              <a:t> </a:t>
            </a:r>
            <a:r>
              <a:rPr sz="1400" spc="-10" dirty="0">
                <a:latin typeface="Arial MT"/>
                <a:cs typeface="Arial MT"/>
              </a:rPr>
              <a:t>working</a:t>
            </a:r>
            <a:endParaRPr sz="1400">
              <a:latin typeface="Arial MT"/>
              <a:cs typeface="Arial MT"/>
            </a:endParaRPr>
          </a:p>
          <a:p>
            <a:pPr marL="482600" marR="475615" indent="57785">
              <a:lnSpc>
                <a:spcPct val="114900"/>
              </a:lnSpc>
            </a:pPr>
            <a:r>
              <a:rPr sz="1400" spc="-10" dirty="0">
                <a:latin typeface="Arial MT"/>
                <a:cs typeface="Arial MT"/>
              </a:rPr>
              <a:t>relationships </a:t>
            </a:r>
            <a:r>
              <a:rPr sz="1400" dirty="0">
                <a:latin typeface="Arial MT"/>
                <a:cs typeface="Arial MT"/>
              </a:rPr>
              <a:t>with</a:t>
            </a:r>
            <a:r>
              <a:rPr sz="1400" spc="-35" dirty="0">
                <a:latin typeface="Arial MT"/>
                <a:cs typeface="Arial MT"/>
              </a:rPr>
              <a:t> </a:t>
            </a:r>
            <a:r>
              <a:rPr sz="1400" dirty="0">
                <a:latin typeface="Arial MT"/>
                <a:cs typeface="Arial MT"/>
              </a:rPr>
              <a:t>the</a:t>
            </a:r>
            <a:r>
              <a:rPr sz="1400" spc="-30" dirty="0">
                <a:latin typeface="Arial MT"/>
                <a:cs typeface="Arial MT"/>
              </a:rPr>
              <a:t> </a:t>
            </a:r>
            <a:r>
              <a:rPr sz="1400" spc="-10" dirty="0">
                <a:latin typeface="Arial MT"/>
                <a:cs typeface="Arial MT"/>
              </a:rPr>
              <a:t>media</a:t>
            </a:r>
            <a:endParaRPr sz="1400">
              <a:latin typeface="Arial MT"/>
              <a:cs typeface="Arial MT"/>
            </a:endParaRPr>
          </a:p>
        </p:txBody>
      </p:sp>
      <p:sp>
        <p:nvSpPr>
          <p:cNvPr id="5" name="object 5"/>
          <p:cNvSpPr txBox="1"/>
          <p:nvPr/>
        </p:nvSpPr>
        <p:spPr>
          <a:xfrm>
            <a:off x="10242167" y="773542"/>
            <a:ext cx="3036570" cy="5907451"/>
          </a:xfrm>
          <a:prstGeom prst="rect">
            <a:avLst/>
          </a:prstGeom>
        </p:spPr>
        <p:txBody>
          <a:bodyPr vert="horz" wrap="square" lIns="0" tIns="19685" rIns="0" bIns="0" rtlCol="0">
            <a:spAutoFit/>
          </a:bodyPr>
          <a:lstStyle/>
          <a:p>
            <a:pPr algn="ctr">
              <a:lnSpc>
                <a:spcPct val="100000"/>
              </a:lnSpc>
              <a:spcBef>
                <a:spcPts val="155"/>
              </a:spcBef>
            </a:pPr>
            <a:r>
              <a:rPr sz="1400" spc="-165" dirty="0">
                <a:solidFill>
                  <a:srgbClr val="3F4D80"/>
                </a:solidFill>
                <a:latin typeface="Arial Black"/>
                <a:cs typeface="Arial Black"/>
              </a:rPr>
              <a:t>Crisis</a:t>
            </a:r>
            <a:r>
              <a:rPr sz="1400" spc="-10" dirty="0">
                <a:solidFill>
                  <a:srgbClr val="3F4D80"/>
                </a:solidFill>
                <a:latin typeface="Arial Black"/>
                <a:cs typeface="Arial Black"/>
              </a:rPr>
              <a:t> Management</a:t>
            </a:r>
            <a:endParaRPr sz="1400">
              <a:latin typeface="Arial Black"/>
              <a:cs typeface="Arial Black"/>
            </a:endParaRPr>
          </a:p>
          <a:p>
            <a:pPr>
              <a:lnSpc>
                <a:spcPct val="100000"/>
              </a:lnSpc>
            </a:pPr>
            <a:endParaRPr sz="1400">
              <a:latin typeface="Arial Black"/>
              <a:cs typeface="Arial Black"/>
            </a:endParaRPr>
          </a:p>
          <a:p>
            <a:pPr>
              <a:lnSpc>
                <a:spcPct val="100000"/>
              </a:lnSpc>
            </a:pPr>
            <a:endParaRPr sz="1400">
              <a:latin typeface="Arial Black"/>
              <a:cs typeface="Arial Black"/>
            </a:endParaRPr>
          </a:p>
          <a:p>
            <a:pPr>
              <a:lnSpc>
                <a:spcPct val="100000"/>
              </a:lnSpc>
              <a:spcBef>
                <a:spcPts val="2020"/>
              </a:spcBef>
            </a:pPr>
            <a:endParaRPr sz="1400">
              <a:latin typeface="Arial Black"/>
              <a:cs typeface="Arial Black"/>
            </a:endParaRPr>
          </a:p>
          <a:p>
            <a:pPr algn="ctr">
              <a:lnSpc>
                <a:spcPct val="113399"/>
              </a:lnSpc>
            </a:pPr>
            <a:r>
              <a:rPr sz="1400" dirty="0">
                <a:latin typeface="Lucida Sans Unicode"/>
                <a:cs typeface="Lucida Sans Unicode"/>
              </a:rPr>
              <a:t>Return</a:t>
            </a:r>
            <a:r>
              <a:rPr sz="1400" spc="-15" dirty="0">
                <a:latin typeface="Lucida Sans Unicode"/>
                <a:cs typeface="Lucida Sans Unicode"/>
              </a:rPr>
              <a:t> </a:t>
            </a:r>
            <a:r>
              <a:rPr sz="1400" dirty="0">
                <a:latin typeface="Lucida Sans Unicode"/>
                <a:cs typeface="Lucida Sans Unicode"/>
              </a:rPr>
              <a:t>the</a:t>
            </a:r>
            <a:r>
              <a:rPr sz="1400" spc="-15" dirty="0">
                <a:latin typeface="Lucida Sans Unicode"/>
                <a:cs typeface="Lucida Sans Unicode"/>
              </a:rPr>
              <a:t> </a:t>
            </a:r>
            <a:r>
              <a:rPr sz="1400" spc="-25" dirty="0">
                <a:latin typeface="Lucida Sans Unicode"/>
                <a:cs typeface="Lucida Sans Unicode"/>
              </a:rPr>
              <a:t>organization</a:t>
            </a:r>
            <a:r>
              <a:rPr sz="1400" spc="-15" dirty="0">
                <a:latin typeface="Lucida Sans Unicode"/>
                <a:cs typeface="Lucida Sans Unicode"/>
              </a:rPr>
              <a:t> </a:t>
            </a:r>
            <a:r>
              <a:rPr sz="1400" dirty="0">
                <a:latin typeface="Lucida Sans Unicode"/>
                <a:cs typeface="Lucida Sans Unicode"/>
              </a:rPr>
              <a:t>to</a:t>
            </a:r>
            <a:r>
              <a:rPr sz="1400" spc="-15" dirty="0">
                <a:latin typeface="Lucida Sans Unicode"/>
                <a:cs typeface="Lucida Sans Unicode"/>
              </a:rPr>
              <a:t> </a:t>
            </a:r>
            <a:r>
              <a:rPr sz="1400" dirty="0">
                <a:latin typeface="Lucida Sans Unicode"/>
                <a:cs typeface="Lucida Sans Unicode"/>
              </a:rPr>
              <a:t>an</a:t>
            </a:r>
            <a:r>
              <a:rPr sz="1400" spc="-15" dirty="0">
                <a:latin typeface="Lucida Sans Unicode"/>
                <a:cs typeface="Lucida Sans Unicode"/>
              </a:rPr>
              <a:t> </a:t>
            </a:r>
            <a:r>
              <a:rPr sz="1400" spc="-10" dirty="0">
                <a:latin typeface="Lucida Sans Unicode"/>
                <a:cs typeface="Lucida Sans Unicode"/>
              </a:rPr>
              <a:t>operational status</a:t>
            </a:r>
            <a:r>
              <a:rPr sz="1400" spc="-30" dirty="0">
                <a:latin typeface="Lucida Sans Unicode"/>
                <a:cs typeface="Lucida Sans Unicode"/>
              </a:rPr>
              <a:t> </a:t>
            </a:r>
            <a:r>
              <a:rPr sz="1400" dirty="0">
                <a:latin typeface="Lucida Sans Unicode"/>
                <a:cs typeface="Lucida Sans Unicode"/>
              </a:rPr>
              <a:t>Manage</a:t>
            </a:r>
            <a:r>
              <a:rPr sz="1400" spc="-30" dirty="0">
                <a:latin typeface="Lucida Sans Unicode"/>
                <a:cs typeface="Lucida Sans Unicode"/>
              </a:rPr>
              <a:t> </a:t>
            </a:r>
            <a:r>
              <a:rPr sz="1400" dirty="0">
                <a:latin typeface="Lucida Sans Unicode"/>
                <a:cs typeface="Lucida Sans Unicode"/>
              </a:rPr>
              <a:t>the</a:t>
            </a:r>
            <a:r>
              <a:rPr sz="1400" spc="-25" dirty="0">
                <a:latin typeface="Lucida Sans Unicode"/>
                <a:cs typeface="Lucida Sans Unicode"/>
              </a:rPr>
              <a:t> </a:t>
            </a:r>
            <a:r>
              <a:rPr sz="1400" dirty="0">
                <a:latin typeface="Lucida Sans Unicode"/>
                <a:cs typeface="Lucida Sans Unicode"/>
              </a:rPr>
              <a:t>primary</a:t>
            </a:r>
            <a:r>
              <a:rPr sz="1400" spc="-30" dirty="0">
                <a:latin typeface="Lucida Sans Unicode"/>
                <a:cs typeface="Lucida Sans Unicode"/>
              </a:rPr>
              <a:t> </a:t>
            </a:r>
            <a:r>
              <a:rPr sz="1400" spc="-10" dirty="0">
                <a:latin typeface="Lucida Sans Unicode"/>
                <a:cs typeface="Lucida Sans Unicode"/>
              </a:rPr>
              <a:t>stakeholders </a:t>
            </a:r>
            <a:r>
              <a:rPr sz="1400" dirty="0">
                <a:latin typeface="Lucida Sans Unicode"/>
                <a:cs typeface="Lucida Sans Unicode"/>
              </a:rPr>
              <a:t>Manage</a:t>
            </a:r>
            <a:r>
              <a:rPr sz="1400" spc="-20" dirty="0">
                <a:latin typeface="Lucida Sans Unicode"/>
                <a:cs typeface="Lucida Sans Unicode"/>
              </a:rPr>
              <a:t> </a:t>
            </a:r>
            <a:r>
              <a:rPr sz="1400" spc="-10" dirty="0">
                <a:latin typeface="Lucida Sans Unicode"/>
                <a:cs typeface="Lucida Sans Unicode"/>
              </a:rPr>
              <a:t>reactions</a:t>
            </a:r>
            <a:r>
              <a:rPr sz="1400" spc="-20" dirty="0">
                <a:latin typeface="Lucida Sans Unicode"/>
                <a:cs typeface="Lucida Sans Unicode"/>
              </a:rPr>
              <a:t> </a:t>
            </a:r>
            <a:r>
              <a:rPr sz="1400" dirty="0">
                <a:latin typeface="Lucida Sans Unicode"/>
                <a:cs typeface="Lucida Sans Unicode"/>
              </a:rPr>
              <a:t>of</a:t>
            </a:r>
            <a:r>
              <a:rPr sz="1400" spc="-15" dirty="0">
                <a:latin typeface="Lucida Sans Unicode"/>
                <a:cs typeface="Lucida Sans Unicode"/>
              </a:rPr>
              <a:t> </a:t>
            </a:r>
            <a:r>
              <a:rPr sz="1400" spc="-10" dirty="0">
                <a:latin typeface="Lucida Sans Unicode"/>
                <a:cs typeface="Lucida Sans Unicode"/>
              </a:rPr>
              <a:t>external stakeholders</a:t>
            </a:r>
            <a:endParaRPr sz="1400">
              <a:latin typeface="Lucida Sans Unicode"/>
              <a:cs typeface="Lucida Sans Unicode"/>
            </a:endParaRPr>
          </a:p>
          <a:p>
            <a:pPr>
              <a:lnSpc>
                <a:spcPct val="100000"/>
              </a:lnSpc>
            </a:pPr>
            <a:endParaRPr sz="1400">
              <a:latin typeface="Lucida Sans Unicode"/>
              <a:cs typeface="Lucida Sans Unicode"/>
            </a:endParaRPr>
          </a:p>
          <a:p>
            <a:pPr>
              <a:lnSpc>
                <a:spcPct val="100000"/>
              </a:lnSpc>
            </a:pPr>
            <a:endParaRPr sz="1400">
              <a:latin typeface="Lucida Sans Unicode"/>
              <a:cs typeface="Lucida Sans Unicode"/>
            </a:endParaRPr>
          </a:p>
          <a:p>
            <a:pPr>
              <a:lnSpc>
                <a:spcPct val="100000"/>
              </a:lnSpc>
            </a:pPr>
            <a:endParaRPr sz="1400">
              <a:latin typeface="Lucida Sans Unicode"/>
              <a:cs typeface="Lucida Sans Unicode"/>
            </a:endParaRPr>
          </a:p>
          <a:p>
            <a:pPr>
              <a:lnSpc>
                <a:spcPct val="100000"/>
              </a:lnSpc>
              <a:spcBef>
                <a:spcPts val="400"/>
              </a:spcBef>
            </a:pPr>
            <a:endParaRPr sz="1400">
              <a:latin typeface="Lucida Sans Unicode"/>
              <a:cs typeface="Lucida Sans Unicode"/>
            </a:endParaRPr>
          </a:p>
          <a:p>
            <a:pPr marL="822960" marR="815340" indent="34925" algn="ctr">
              <a:lnSpc>
                <a:spcPct val="111800"/>
              </a:lnSpc>
            </a:pPr>
            <a:r>
              <a:rPr sz="1400" dirty="0">
                <a:latin typeface="Arial MT"/>
                <a:cs typeface="Arial MT"/>
              </a:rPr>
              <a:t>Negative</a:t>
            </a:r>
            <a:r>
              <a:rPr sz="1400" spc="-30" dirty="0">
                <a:latin typeface="Arial MT"/>
                <a:cs typeface="Arial MT"/>
              </a:rPr>
              <a:t> </a:t>
            </a:r>
            <a:r>
              <a:rPr sz="1400" spc="-10" dirty="0">
                <a:latin typeface="Arial MT"/>
                <a:cs typeface="Arial MT"/>
              </a:rPr>
              <a:t>media </a:t>
            </a:r>
            <a:r>
              <a:rPr sz="1400" dirty="0">
                <a:latin typeface="Arial MT"/>
                <a:cs typeface="Arial MT"/>
              </a:rPr>
              <a:t>coverage</a:t>
            </a:r>
            <a:r>
              <a:rPr sz="1400" spc="-20" dirty="0">
                <a:latin typeface="Arial MT"/>
                <a:cs typeface="Arial MT"/>
              </a:rPr>
              <a:t> </a:t>
            </a:r>
            <a:r>
              <a:rPr sz="1400" dirty="0">
                <a:latin typeface="Arial MT"/>
                <a:cs typeface="Arial MT"/>
              </a:rPr>
              <a:t>o</a:t>
            </a:r>
            <a:r>
              <a:rPr sz="1400" spc="-15" dirty="0">
                <a:latin typeface="Arial MT"/>
                <a:cs typeface="Arial MT"/>
              </a:rPr>
              <a:t> </a:t>
            </a:r>
            <a:r>
              <a:rPr sz="1400" dirty="0">
                <a:latin typeface="Arial MT"/>
                <a:cs typeface="Arial MT"/>
              </a:rPr>
              <a:t>Public</a:t>
            </a:r>
            <a:r>
              <a:rPr sz="1400" spc="-15" dirty="0">
                <a:latin typeface="Arial MT"/>
                <a:cs typeface="Arial MT"/>
              </a:rPr>
              <a:t> </a:t>
            </a:r>
            <a:r>
              <a:rPr sz="1400" spc="-10" dirty="0">
                <a:latin typeface="Arial MT"/>
                <a:cs typeface="Arial MT"/>
              </a:rPr>
              <a:t>outcry </a:t>
            </a:r>
            <a:r>
              <a:rPr sz="1400" dirty="0">
                <a:latin typeface="Arial MT"/>
                <a:cs typeface="Arial MT"/>
              </a:rPr>
              <a:t>Pro</a:t>
            </a:r>
            <a:r>
              <a:rPr sz="1400" spc="-5" dirty="0">
                <a:latin typeface="Arial MT"/>
                <a:cs typeface="Arial MT"/>
              </a:rPr>
              <a:t> </a:t>
            </a:r>
            <a:r>
              <a:rPr sz="1400" spc="-10" dirty="0">
                <a:latin typeface="Arial MT"/>
                <a:cs typeface="Arial MT"/>
              </a:rPr>
              <a:t>Web-based</a:t>
            </a:r>
            <a:endParaRPr sz="1400">
              <a:latin typeface="Arial MT"/>
              <a:cs typeface="Arial MT"/>
            </a:endParaRPr>
          </a:p>
          <a:p>
            <a:pPr marL="1119505" marR="1111885" indent="-635" algn="ctr">
              <a:lnSpc>
                <a:spcPct val="111800"/>
              </a:lnSpc>
            </a:pPr>
            <a:r>
              <a:rPr sz="1400" spc="-10" dirty="0">
                <a:latin typeface="Arial MT"/>
                <a:cs typeface="Arial MT"/>
              </a:rPr>
              <a:t>criticism</a:t>
            </a:r>
            <a:r>
              <a:rPr sz="1400" spc="15" dirty="0">
                <a:latin typeface="Arial MT"/>
                <a:cs typeface="Arial MT"/>
              </a:rPr>
              <a:t> </a:t>
            </a:r>
            <a:r>
              <a:rPr sz="1400" spc="-25" dirty="0">
                <a:latin typeface="Arial MT"/>
                <a:cs typeface="Arial MT"/>
              </a:rPr>
              <a:t>and </a:t>
            </a:r>
            <a:r>
              <a:rPr sz="1400" dirty="0">
                <a:latin typeface="Arial MT"/>
                <a:cs typeface="Arial MT"/>
              </a:rPr>
              <a:t>company</a:t>
            </a:r>
            <a:r>
              <a:rPr sz="1400" spc="-25" dirty="0">
                <a:latin typeface="Arial MT"/>
                <a:cs typeface="Arial MT"/>
              </a:rPr>
              <a:t> </a:t>
            </a:r>
            <a:r>
              <a:rPr sz="1400" spc="-20" dirty="0">
                <a:latin typeface="Arial MT"/>
                <a:cs typeface="Arial MT"/>
              </a:rPr>
              <a:t>hate </a:t>
            </a:r>
            <a:r>
              <a:rPr sz="1400" dirty="0">
                <a:latin typeface="Arial MT"/>
                <a:cs typeface="Arial MT"/>
              </a:rPr>
              <a:t>Web</a:t>
            </a:r>
            <a:r>
              <a:rPr sz="1400" spc="-15" dirty="0">
                <a:latin typeface="Arial MT"/>
                <a:cs typeface="Arial MT"/>
              </a:rPr>
              <a:t> </a:t>
            </a:r>
            <a:r>
              <a:rPr sz="1400" spc="-10" dirty="0">
                <a:latin typeface="Arial MT"/>
                <a:cs typeface="Arial MT"/>
              </a:rPr>
              <a:t>sites Impending</a:t>
            </a:r>
            <a:endParaRPr sz="1400">
              <a:latin typeface="Arial MT"/>
              <a:cs typeface="Arial MT"/>
            </a:endParaRPr>
          </a:p>
          <a:p>
            <a:pPr algn="ctr">
              <a:lnSpc>
                <a:spcPct val="100000"/>
              </a:lnSpc>
              <a:spcBef>
                <a:spcPts val="140"/>
              </a:spcBef>
            </a:pPr>
            <a:r>
              <a:rPr sz="1400" dirty="0">
                <a:latin typeface="Arial MT"/>
                <a:cs typeface="Arial MT"/>
              </a:rPr>
              <a:t>government</a:t>
            </a:r>
            <a:r>
              <a:rPr sz="1400" spc="-30" dirty="0">
                <a:latin typeface="Arial MT"/>
                <a:cs typeface="Arial MT"/>
              </a:rPr>
              <a:t> </a:t>
            </a:r>
            <a:r>
              <a:rPr sz="1400" spc="-10" dirty="0">
                <a:latin typeface="Arial MT"/>
                <a:cs typeface="Arial MT"/>
              </a:rPr>
              <a:t>regulations</a:t>
            </a:r>
            <a:endParaRPr sz="1400">
              <a:latin typeface="Arial MT"/>
              <a:cs typeface="Arial MT"/>
            </a:endParaRPr>
          </a:p>
        </p:txBody>
      </p:sp>
      <p:sp>
        <p:nvSpPr>
          <p:cNvPr id="6" name="object 6"/>
          <p:cNvSpPr txBox="1"/>
          <p:nvPr/>
        </p:nvSpPr>
        <p:spPr>
          <a:xfrm>
            <a:off x="13794437" y="773542"/>
            <a:ext cx="2179955" cy="6018827"/>
          </a:xfrm>
          <a:prstGeom prst="rect">
            <a:avLst/>
          </a:prstGeom>
        </p:spPr>
        <p:txBody>
          <a:bodyPr vert="horz" wrap="square" lIns="0" tIns="19685" rIns="0" bIns="0" rtlCol="0">
            <a:spAutoFit/>
          </a:bodyPr>
          <a:lstStyle/>
          <a:p>
            <a:pPr algn="ctr">
              <a:lnSpc>
                <a:spcPct val="100000"/>
              </a:lnSpc>
              <a:spcBef>
                <a:spcPts val="155"/>
              </a:spcBef>
            </a:pPr>
            <a:r>
              <a:rPr sz="1400" spc="-90" dirty="0">
                <a:solidFill>
                  <a:srgbClr val="3F4D80"/>
                </a:solidFill>
                <a:latin typeface="Arial Black"/>
                <a:cs typeface="Arial Black"/>
              </a:rPr>
              <a:t>Organizational</a:t>
            </a:r>
            <a:endParaRPr sz="1400">
              <a:latin typeface="Arial Black"/>
              <a:cs typeface="Arial Black"/>
            </a:endParaRPr>
          </a:p>
          <a:p>
            <a:pPr algn="ctr">
              <a:lnSpc>
                <a:spcPct val="100000"/>
              </a:lnSpc>
              <a:spcBef>
                <a:spcPts val="450"/>
              </a:spcBef>
            </a:pPr>
            <a:r>
              <a:rPr sz="1400" spc="-10" dirty="0">
                <a:solidFill>
                  <a:srgbClr val="3F4D80"/>
                </a:solidFill>
                <a:latin typeface="Arial Black"/>
                <a:cs typeface="Arial Black"/>
              </a:rPr>
              <a:t>Learning</a:t>
            </a:r>
            <a:endParaRPr sz="1400">
              <a:latin typeface="Arial Black"/>
              <a:cs typeface="Arial Black"/>
            </a:endParaRPr>
          </a:p>
          <a:p>
            <a:pPr>
              <a:lnSpc>
                <a:spcPct val="100000"/>
              </a:lnSpc>
              <a:spcBef>
                <a:spcPts val="1430"/>
              </a:spcBef>
            </a:pPr>
            <a:endParaRPr sz="1400">
              <a:latin typeface="Arial Black"/>
              <a:cs typeface="Arial Black"/>
            </a:endParaRPr>
          </a:p>
          <a:p>
            <a:pPr marL="399415" marR="392430" indent="-635" algn="ctr">
              <a:lnSpc>
                <a:spcPct val="113399"/>
              </a:lnSpc>
            </a:pPr>
            <a:r>
              <a:rPr sz="1400" dirty="0">
                <a:latin typeface="Lucida Sans Unicode"/>
                <a:cs typeface="Lucida Sans Unicode"/>
              </a:rPr>
              <a:t>Evaluate</a:t>
            </a:r>
            <a:r>
              <a:rPr sz="1400" spc="-65" dirty="0">
                <a:latin typeface="Lucida Sans Unicode"/>
                <a:cs typeface="Lucida Sans Unicode"/>
              </a:rPr>
              <a:t> </a:t>
            </a:r>
            <a:r>
              <a:rPr sz="1400" spc="-25" dirty="0">
                <a:latin typeface="Lucida Sans Unicode"/>
                <a:cs typeface="Lucida Sans Unicode"/>
              </a:rPr>
              <a:t>the success </a:t>
            </a:r>
            <a:r>
              <a:rPr sz="1400" dirty="0">
                <a:latin typeface="Lucida Sans Unicode"/>
                <a:cs typeface="Lucida Sans Unicode"/>
              </a:rPr>
              <a:t>and</a:t>
            </a:r>
            <a:r>
              <a:rPr sz="1400" spc="-20" dirty="0">
                <a:latin typeface="Lucida Sans Unicode"/>
                <a:cs typeface="Lucida Sans Unicode"/>
              </a:rPr>
              <a:t> </a:t>
            </a:r>
            <a:r>
              <a:rPr sz="1400" spc="-10" dirty="0">
                <a:latin typeface="Lucida Sans Unicode"/>
                <a:cs typeface="Lucida Sans Unicode"/>
              </a:rPr>
              <a:t>failure outcomes</a:t>
            </a:r>
            <a:r>
              <a:rPr sz="1400" spc="-50" dirty="0">
                <a:latin typeface="Lucida Sans Unicode"/>
                <a:cs typeface="Lucida Sans Unicode"/>
              </a:rPr>
              <a:t> </a:t>
            </a:r>
            <a:r>
              <a:rPr sz="1400" dirty="0">
                <a:latin typeface="Lucida Sans Unicode"/>
                <a:cs typeface="Lucida Sans Unicode"/>
              </a:rPr>
              <a:t>of</a:t>
            </a:r>
            <a:r>
              <a:rPr sz="1400" spc="-45" dirty="0">
                <a:latin typeface="Lucida Sans Unicode"/>
                <a:cs typeface="Lucida Sans Unicode"/>
              </a:rPr>
              <a:t> </a:t>
            </a:r>
            <a:r>
              <a:rPr sz="1400" spc="-25" dirty="0">
                <a:latin typeface="Lucida Sans Unicode"/>
                <a:cs typeface="Lucida Sans Unicode"/>
              </a:rPr>
              <a:t>the </a:t>
            </a:r>
            <a:r>
              <a:rPr sz="1400" spc="-10" dirty="0">
                <a:latin typeface="Lucida Sans Unicode"/>
                <a:cs typeface="Lucida Sans Unicode"/>
              </a:rPr>
              <a:t>crisis</a:t>
            </a:r>
            <a:endParaRPr sz="1400">
              <a:latin typeface="Lucida Sans Unicode"/>
              <a:cs typeface="Lucida Sans Unicode"/>
            </a:endParaRPr>
          </a:p>
          <a:p>
            <a:pPr marL="382270" marR="374650" algn="ctr">
              <a:lnSpc>
                <a:spcPct val="113399"/>
              </a:lnSpc>
            </a:pPr>
            <a:r>
              <a:rPr sz="1400" spc="-10" dirty="0">
                <a:latin typeface="Lucida Sans Unicode"/>
                <a:cs typeface="Lucida Sans Unicode"/>
              </a:rPr>
              <a:t>management process</a:t>
            </a:r>
            <a:r>
              <a:rPr sz="1400" spc="-50" dirty="0">
                <a:latin typeface="Lucida Sans Unicode"/>
                <a:cs typeface="Lucida Sans Unicode"/>
              </a:rPr>
              <a:t> </a:t>
            </a:r>
            <a:r>
              <a:rPr sz="1400" dirty="0">
                <a:latin typeface="Lucida Sans Unicode"/>
                <a:cs typeface="Lucida Sans Unicode"/>
              </a:rPr>
              <a:t>Strive</a:t>
            </a:r>
            <a:r>
              <a:rPr sz="1400" spc="-50" dirty="0">
                <a:latin typeface="Lucida Sans Unicode"/>
                <a:cs typeface="Lucida Sans Unicode"/>
              </a:rPr>
              <a:t> </a:t>
            </a:r>
            <a:r>
              <a:rPr sz="1400" dirty="0">
                <a:latin typeface="Lucida Sans Unicode"/>
                <a:cs typeface="Lucida Sans Unicode"/>
              </a:rPr>
              <a:t>for</a:t>
            </a:r>
            <a:r>
              <a:rPr sz="1400" spc="-45" dirty="0">
                <a:latin typeface="Lucida Sans Unicode"/>
                <a:cs typeface="Lucida Sans Unicode"/>
              </a:rPr>
              <a:t> </a:t>
            </a:r>
            <a:r>
              <a:rPr sz="1400" spc="-25" dirty="0">
                <a:latin typeface="Lucida Sans Unicode"/>
                <a:cs typeface="Lucida Sans Unicode"/>
              </a:rPr>
              <a:t>it</a:t>
            </a:r>
            <a:endParaRPr sz="1400">
              <a:latin typeface="Lucida Sans Unicode"/>
              <a:cs typeface="Lucida Sans Unicode"/>
            </a:endParaRPr>
          </a:p>
          <a:p>
            <a:pPr marL="24130" marR="15875" algn="ctr">
              <a:lnSpc>
                <a:spcPct val="113399"/>
              </a:lnSpc>
            </a:pPr>
            <a:r>
              <a:rPr sz="1400" spc="-25" dirty="0">
                <a:latin typeface="Lucida Sans Unicode"/>
                <a:cs typeface="Lucida Sans Unicode"/>
              </a:rPr>
              <a:t>organizational </a:t>
            </a:r>
            <a:r>
              <a:rPr sz="1400" spc="-10" dirty="0">
                <a:latin typeface="Lucida Sans Unicode"/>
                <a:cs typeface="Lucida Sans Unicode"/>
              </a:rPr>
              <a:t>learning</a:t>
            </a:r>
            <a:r>
              <a:rPr sz="1400" spc="-20" dirty="0">
                <a:latin typeface="Lucida Sans Unicode"/>
                <a:cs typeface="Lucida Sans Unicode"/>
              </a:rPr>
              <a:t> </a:t>
            </a:r>
            <a:r>
              <a:rPr sz="1400" spc="-10" dirty="0">
                <a:latin typeface="Lucida Sans Unicode"/>
                <a:cs typeface="Lucida Sans Unicode"/>
              </a:rPr>
              <a:t>Strive </a:t>
            </a:r>
            <a:r>
              <a:rPr sz="1400" dirty="0">
                <a:latin typeface="Lucida Sans Unicode"/>
                <a:cs typeface="Lucida Sans Unicode"/>
              </a:rPr>
              <a:t>for</a:t>
            </a:r>
            <a:r>
              <a:rPr sz="1400" spc="-15" dirty="0">
                <a:latin typeface="Lucida Sans Unicode"/>
                <a:cs typeface="Lucida Sans Unicode"/>
              </a:rPr>
              <a:t> </a:t>
            </a:r>
            <a:r>
              <a:rPr sz="1400" spc="-25" dirty="0">
                <a:latin typeface="Lucida Sans Unicode"/>
                <a:cs typeface="Lucida Sans Unicode"/>
              </a:rPr>
              <a:t>organizational</a:t>
            </a:r>
            <a:r>
              <a:rPr sz="1400" spc="-15" dirty="0">
                <a:latin typeface="Lucida Sans Unicode"/>
                <a:cs typeface="Lucida Sans Unicode"/>
              </a:rPr>
              <a:t> </a:t>
            </a:r>
            <a:r>
              <a:rPr sz="1400" spc="-10" dirty="0">
                <a:latin typeface="Lucida Sans Unicode"/>
                <a:cs typeface="Lucida Sans Unicode"/>
              </a:rPr>
              <a:t>renewal</a:t>
            </a:r>
            <a:endParaRPr sz="1400">
              <a:latin typeface="Lucida Sans Unicode"/>
              <a:cs typeface="Lucida Sans Unicode"/>
            </a:endParaRPr>
          </a:p>
          <a:p>
            <a:pPr algn="ctr">
              <a:lnSpc>
                <a:spcPct val="100000"/>
              </a:lnSpc>
              <a:spcBef>
                <a:spcPts val="204"/>
              </a:spcBef>
            </a:pPr>
            <a:r>
              <a:rPr sz="1400" dirty="0">
                <a:latin typeface="Lucida Sans Unicode"/>
                <a:cs typeface="Lucida Sans Unicode"/>
              </a:rPr>
              <a:t>Reap</a:t>
            </a:r>
            <a:r>
              <a:rPr sz="1400" spc="-30" dirty="0">
                <a:latin typeface="Lucida Sans Unicode"/>
                <a:cs typeface="Lucida Sans Unicode"/>
              </a:rPr>
              <a:t> </a:t>
            </a:r>
            <a:r>
              <a:rPr sz="1400" dirty="0">
                <a:latin typeface="Lucida Sans Unicode"/>
                <a:cs typeface="Lucida Sans Unicode"/>
              </a:rPr>
              <a:t>the</a:t>
            </a:r>
            <a:r>
              <a:rPr sz="1400" spc="-25" dirty="0">
                <a:latin typeface="Lucida Sans Unicode"/>
                <a:cs typeface="Lucida Sans Unicode"/>
              </a:rPr>
              <a:t> </a:t>
            </a:r>
            <a:r>
              <a:rPr sz="1400" spc="-10" dirty="0">
                <a:latin typeface="Lucida Sans Unicode"/>
                <a:cs typeface="Lucida Sans Unicode"/>
              </a:rPr>
              <a:t>benefits</a:t>
            </a:r>
            <a:r>
              <a:rPr sz="1400" spc="-30" dirty="0">
                <a:latin typeface="Lucida Sans Unicode"/>
                <a:cs typeface="Lucida Sans Unicode"/>
              </a:rPr>
              <a:t> </a:t>
            </a:r>
            <a:r>
              <a:rPr sz="1400" dirty="0">
                <a:latin typeface="Lucida Sans Unicode"/>
                <a:cs typeface="Lucida Sans Unicode"/>
              </a:rPr>
              <a:t>of</a:t>
            </a:r>
            <a:r>
              <a:rPr sz="1400" spc="-25" dirty="0">
                <a:latin typeface="Lucida Sans Unicode"/>
                <a:cs typeface="Lucida Sans Unicode"/>
              </a:rPr>
              <a:t> </a:t>
            </a:r>
            <a:r>
              <a:rPr sz="1400" spc="-10" dirty="0">
                <a:latin typeface="Lucida Sans Unicode"/>
                <a:cs typeface="Lucida Sans Unicode"/>
              </a:rPr>
              <a:t>industry</a:t>
            </a:r>
            <a:r>
              <a:rPr sz="1400" spc="-25" dirty="0">
                <a:latin typeface="Lucida Sans Unicode"/>
                <a:cs typeface="Lucida Sans Unicode"/>
              </a:rPr>
              <a:t> </a:t>
            </a:r>
            <a:r>
              <a:rPr sz="1400" spc="-10" dirty="0">
                <a:latin typeface="Lucida Sans Unicode"/>
                <a:cs typeface="Lucida Sans Unicode"/>
              </a:rPr>
              <a:t>renewal</a:t>
            </a:r>
            <a:endParaRPr sz="1400">
              <a:latin typeface="Lucida Sans Unicode"/>
              <a:cs typeface="Lucida Sans Unicode"/>
            </a:endParaRPr>
          </a:p>
          <a:p>
            <a:pPr>
              <a:lnSpc>
                <a:spcPct val="100000"/>
              </a:lnSpc>
            </a:pPr>
            <a:endParaRPr sz="1400">
              <a:latin typeface="Lucida Sans Unicode"/>
              <a:cs typeface="Lucida Sans Unicode"/>
            </a:endParaRPr>
          </a:p>
          <a:p>
            <a:pPr>
              <a:lnSpc>
                <a:spcPct val="100000"/>
              </a:lnSpc>
            </a:pPr>
            <a:endParaRPr sz="1400">
              <a:latin typeface="Lucida Sans Unicode"/>
              <a:cs typeface="Lucida Sans Unicode"/>
            </a:endParaRPr>
          </a:p>
          <a:p>
            <a:pPr>
              <a:lnSpc>
                <a:spcPct val="100000"/>
              </a:lnSpc>
              <a:spcBef>
                <a:spcPts val="1075"/>
              </a:spcBef>
            </a:pPr>
            <a:endParaRPr sz="1400">
              <a:latin typeface="Lucida Sans Unicode"/>
              <a:cs typeface="Lucida Sans Unicode"/>
            </a:endParaRPr>
          </a:p>
          <a:p>
            <a:pPr algn="ctr">
              <a:lnSpc>
                <a:spcPct val="100000"/>
              </a:lnSpc>
            </a:pPr>
            <a:r>
              <a:rPr sz="1400" dirty="0">
                <a:latin typeface="Lucida Sans Unicode"/>
                <a:cs typeface="Lucida Sans Unicode"/>
              </a:rPr>
              <a:t>Be</a:t>
            </a:r>
            <a:r>
              <a:rPr sz="1400" spc="55" dirty="0">
                <a:latin typeface="Lucida Sans Unicode"/>
                <a:cs typeface="Lucida Sans Unicode"/>
              </a:rPr>
              <a:t> </a:t>
            </a:r>
            <a:r>
              <a:rPr sz="1400" dirty="0">
                <a:latin typeface="Lucida Sans Unicode"/>
                <a:cs typeface="Lucida Sans Unicode"/>
              </a:rPr>
              <a:t>ready</a:t>
            </a:r>
            <a:r>
              <a:rPr sz="1400" spc="60" dirty="0">
                <a:latin typeface="Lucida Sans Unicode"/>
                <a:cs typeface="Lucida Sans Unicode"/>
              </a:rPr>
              <a:t> </a:t>
            </a:r>
            <a:r>
              <a:rPr sz="1400" spc="-25" dirty="0">
                <a:latin typeface="Lucida Sans Unicode"/>
                <a:cs typeface="Lucida Sans Unicode"/>
              </a:rPr>
              <a:t>for</a:t>
            </a:r>
            <a:endParaRPr sz="1400">
              <a:latin typeface="Lucida Sans Unicode"/>
              <a:cs typeface="Lucida Sans Unicode"/>
            </a:endParaRPr>
          </a:p>
          <a:p>
            <a:pPr marL="39370" marR="31750" algn="ctr">
              <a:lnSpc>
                <a:spcPct val="113399"/>
              </a:lnSpc>
            </a:pPr>
            <a:r>
              <a:rPr sz="1400" dirty="0">
                <a:latin typeface="Lucida Sans Unicode"/>
                <a:cs typeface="Lucida Sans Unicode"/>
              </a:rPr>
              <a:t>new</a:t>
            </a:r>
            <a:r>
              <a:rPr sz="1400" spc="10" dirty="0">
                <a:latin typeface="Lucida Sans Unicode"/>
                <a:cs typeface="Lucida Sans Unicode"/>
              </a:rPr>
              <a:t> </a:t>
            </a:r>
            <a:r>
              <a:rPr sz="1400" spc="-10" dirty="0">
                <a:latin typeface="Lucida Sans Unicode"/>
                <a:cs typeface="Lucida Sans Unicode"/>
              </a:rPr>
              <a:t>government</a:t>
            </a:r>
            <a:r>
              <a:rPr sz="1400" spc="15" dirty="0">
                <a:latin typeface="Lucida Sans Unicode"/>
                <a:cs typeface="Lucida Sans Unicode"/>
              </a:rPr>
              <a:t> </a:t>
            </a:r>
            <a:r>
              <a:rPr sz="1400" spc="-10" dirty="0">
                <a:latin typeface="Lucida Sans Unicode"/>
                <a:cs typeface="Lucida Sans Unicode"/>
              </a:rPr>
              <a:t>regulations </a:t>
            </a:r>
            <a:r>
              <a:rPr sz="1400" dirty="0">
                <a:latin typeface="Lucida Sans Unicode"/>
                <a:cs typeface="Lucida Sans Unicode"/>
              </a:rPr>
              <a:t>Be</a:t>
            </a:r>
            <a:r>
              <a:rPr sz="1400" spc="45" dirty="0">
                <a:latin typeface="Lucida Sans Unicode"/>
                <a:cs typeface="Lucida Sans Unicode"/>
              </a:rPr>
              <a:t> </a:t>
            </a:r>
            <a:r>
              <a:rPr sz="1400" dirty="0">
                <a:latin typeface="Lucida Sans Unicode"/>
                <a:cs typeface="Lucida Sans Unicode"/>
              </a:rPr>
              <a:t>aware</a:t>
            </a:r>
            <a:r>
              <a:rPr sz="1400" spc="50" dirty="0">
                <a:latin typeface="Lucida Sans Unicode"/>
                <a:cs typeface="Lucida Sans Unicode"/>
              </a:rPr>
              <a:t> </a:t>
            </a:r>
            <a:r>
              <a:rPr sz="1400" dirty="0">
                <a:latin typeface="Lucida Sans Unicode"/>
                <a:cs typeface="Lucida Sans Unicode"/>
              </a:rPr>
              <a:t>of</a:t>
            </a:r>
            <a:r>
              <a:rPr sz="1400" spc="50" dirty="0">
                <a:latin typeface="Lucida Sans Unicode"/>
                <a:cs typeface="Lucida Sans Unicode"/>
              </a:rPr>
              <a:t> </a:t>
            </a:r>
            <a:r>
              <a:rPr sz="1400" spc="-25" dirty="0">
                <a:latin typeface="Lucida Sans Unicode"/>
                <a:cs typeface="Lucida Sans Unicode"/>
              </a:rPr>
              <a:t>new</a:t>
            </a:r>
            <a:r>
              <a:rPr sz="1400" spc="500" dirty="0">
                <a:latin typeface="Lucida Sans Unicode"/>
                <a:cs typeface="Lucida Sans Unicode"/>
              </a:rPr>
              <a:t> </a:t>
            </a:r>
            <a:r>
              <a:rPr sz="1400" spc="-10" dirty="0">
                <a:latin typeface="Lucida Sans Unicode"/>
                <a:cs typeface="Lucida Sans Unicode"/>
              </a:rPr>
              <a:t>stakeholder</a:t>
            </a:r>
            <a:endParaRPr sz="1400">
              <a:latin typeface="Lucida Sans Unicode"/>
              <a:cs typeface="Lucida Sans Unicode"/>
            </a:endParaRPr>
          </a:p>
          <a:p>
            <a:pPr algn="ctr">
              <a:lnSpc>
                <a:spcPct val="100000"/>
              </a:lnSpc>
              <a:spcBef>
                <a:spcPts val="195"/>
              </a:spcBef>
            </a:pPr>
            <a:r>
              <a:rPr sz="1400" spc="-10" dirty="0">
                <a:latin typeface="Lucida Sans Unicode"/>
                <a:cs typeface="Lucida Sans Unicode"/>
              </a:rPr>
              <a:t>outlooks</a:t>
            </a:r>
            <a:endParaRPr sz="1400">
              <a:latin typeface="Lucida Sans Unicode"/>
              <a:cs typeface="Lucida Sans Unicode"/>
            </a:endParaRPr>
          </a:p>
        </p:txBody>
      </p:sp>
      <p:sp>
        <p:nvSpPr>
          <p:cNvPr id="8" name="object 8"/>
          <p:cNvSpPr txBox="1">
            <a:spLocks noGrp="1"/>
          </p:cNvSpPr>
          <p:nvPr>
            <p:ph type="title"/>
          </p:nvPr>
        </p:nvSpPr>
        <p:spPr>
          <a:xfrm>
            <a:off x="17075012" y="301566"/>
            <a:ext cx="867191" cy="232115"/>
          </a:xfrm>
          <a:prstGeom prst="rect">
            <a:avLst/>
          </a:prstGeom>
        </p:spPr>
        <p:txBody>
          <a:bodyPr vert="horz" wrap="square" lIns="0" tIns="16510" rIns="0" bIns="0" rtlCol="0">
            <a:spAutoFit/>
          </a:bodyPr>
          <a:lstStyle/>
          <a:p>
            <a:pPr marL="12700">
              <a:lnSpc>
                <a:spcPct val="100000"/>
              </a:lnSpc>
              <a:spcBef>
                <a:spcPts val="130"/>
              </a:spcBef>
            </a:pPr>
            <a:r>
              <a:rPr sz="1400" spc="-545" dirty="0"/>
              <a:t>11</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4267200" y="944853"/>
            <a:ext cx="6241415" cy="447558"/>
          </a:xfrm>
          <a:prstGeom prst="rect">
            <a:avLst/>
          </a:prstGeom>
        </p:spPr>
        <p:txBody>
          <a:bodyPr vert="horz" wrap="square" lIns="0" tIns="16510" rIns="0" bIns="0" rtlCol="0">
            <a:spAutoFit/>
          </a:bodyPr>
          <a:lstStyle/>
          <a:p>
            <a:pPr algn="ctr">
              <a:lnSpc>
                <a:spcPct val="100000"/>
              </a:lnSpc>
              <a:spcBef>
                <a:spcPts val="155"/>
              </a:spcBef>
            </a:pPr>
            <a:r>
              <a:rPr lang="en-US" sz="2800" b="1" spc="-185" dirty="0">
                <a:solidFill>
                  <a:schemeClr val="tx1"/>
                </a:solidFill>
                <a:latin typeface="Arial Black" panose="020B0A04020102020204" pitchFamily="34" charset="0"/>
                <a:cs typeface="Times New Roman" panose="02020603050405020304" pitchFamily="18" charset="0"/>
              </a:rPr>
              <a:t>Landscape</a:t>
            </a:r>
            <a:r>
              <a:rPr lang="en-US" sz="2800" b="1" spc="45" dirty="0">
                <a:solidFill>
                  <a:schemeClr val="tx1"/>
                </a:solidFill>
                <a:latin typeface="Arial Black" panose="020B0A04020102020204" pitchFamily="34" charset="0"/>
                <a:cs typeface="Times New Roman" panose="02020603050405020304" pitchFamily="18" charset="0"/>
              </a:rPr>
              <a:t> </a:t>
            </a:r>
            <a:r>
              <a:rPr lang="en-US" sz="2800" b="1" spc="-10" dirty="0">
                <a:solidFill>
                  <a:schemeClr val="tx1"/>
                </a:solidFill>
                <a:latin typeface="Arial Black" panose="020B0A04020102020204" pitchFamily="34" charset="0"/>
                <a:cs typeface="Times New Roman" panose="02020603050405020304" pitchFamily="18" charset="0"/>
              </a:rPr>
              <a:t>Survey</a:t>
            </a:r>
            <a:endParaRPr lang="en-US" sz="2800" b="1" dirty="0">
              <a:solidFill>
                <a:schemeClr val="tx1"/>
              </a:solidFill>
              <a:latin typeface="Arial Black" panose="020B0A04020102020204" pitchFamily="34" charset="0"/>
              <a:cs typeface="Times New Roman" panose="02020603050405020304" pitchFamily="18" charset="0"/>
            </a:endParaRPr>
          </a:p>
        </p:txBody>
      </p:sp>
      <p:sp>
        <p:nvSpPr>
          <p:cNvPr id="4" name="object 4"/>
          <p:cNvSpPr txBox="1"/>
          <p:nvPr/>
        </p:nvSpPr>
        <p:spPr>
          <a:xfrm>
            <a:off x="634092" y="1503445"/>
            <a:ext cx="16891635" cy="5010795"/>
          </a:xfrm>
          <a:prstGeom prst="rect">
            <a:avLst/>
          </a:prstGeom>
        </p:spPr>
        <p:txBody>
          <a:bodyPr vert="horz" wrap="square" lIns="0" tIns="11430" rIns="0" bIns="0" rtlCol="0">
            <a:spAutoFit/>
          </a:bodyPr>
          <a:lstStyle/>
          <a:p>
            <a:pPr marL="469900" marR="285750" indent="-457200" algn="just">
              <a:lnSpc>
                <a:spcPct val="1172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internal</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landscape</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lies</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within</a:t>
            </a:r>
            <a:r>
              <a:rPr lang="en-US" sz="2800" spc="-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a:t>
            </a:r>
            <a:r>
              <a:rPr lang="en-US" sz="2800" spc="-10" dirty="0">
                <a:latin typeface="Times New Roman" panose="02020603050405020304" pitchFamily="18" charset="0"/>
                <a:cs typeface="Times New Roman" panose="02020603050405020304" pitchFamily="18" charset="0"/>
              </a:rPr>
              <a:t> </a:t>
            </a:r>
            <a:r>
              <a:rPr lang="en-US" sz="2800" spc="-25" dirty="0">
                <a:latin typeface="Times New Roman" panose="02020603050405020304" pitchFamily="18" charset="0"/>
                <a:cs typeface="Times New Roman" panose="02020603050405020304" pitchFamily="18" charset="0"/>
              </a:rPr>
              <a:t>organization.</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It</a:t>
            </a:r>
            <a:r>
              <a:rPr lang="en-US" sz="2800" spc="-10" dirty="0">
                <a:latin typeface="Times New Roman" panose="02020603050405020304" pitchFamily="18" charset="0"/>
                <a:cs typeface="Times New Roman" panose="02020603050405020304" pitchFamily="18" charset="0"/>
              </a:rPr>
              <a:t> </a:t>
            </a:r>
            <a:r>
              <a:rPr lang="en-US" sz="2800" spc="-20" dirty="0">
                <a:latin typeface="Times New Roman" panose="02020603050405020304" pitchFamily="18" charset="0"/>
                <a:cs typeface="Times New Roman" panose="02020603050405020304" pitchFamily="18" charset="0"/>
              </a:rPr>
              <a:t>consists</a:t>
            </a:r>
            <a:r>
              <a:rPr lang="en-US" sz="2800" spc="-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of</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a:t>
            </a:r>
            <a:r>
              <a:rPr lang="en-US" sz="2800" spc="-10" dirty="0">
                <a:latin typeface="Times New Roman" panose="02020603050405020304" pitchFamily="18" charset="0"/>
                <a:cs typeface="Times New Roman" panose="02020603050405020304" pitchFamily="18" charset="0"/>
              </a:rPr>
              <a:t> employees, </a:t>
            </a:r>
            <a:r>
              <a:rPr lang="en-US" sz="2800" dirty="0">
                <a:latin typeface="Times New Roman" panose="02020603050405020304" pitchFamily="18" charset="0"/>
                <a:cs typeface="Times New Roman" panose="02020603050405020304" pitchFamily="18" charset="0"/>
              </a:rPr>
              <a:t>as</a:t>
            </a:r>
            <a:r>
              <a:rPr lang="en-US" sz="2800" spc="-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well</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as</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a:t>
            </a:r>
            <a:r>
              <a:rPr lang="en-US" sz="2800" spc="-10" dirty="0">
                <a:latin typeface="Times New Roman" panose="02020603050405020304" pitchFamily="18" charset="0"/>
                <a:cs typeface="Times New Roman" panose="02020603050405020304" pitchFamily="18" charset="0"/>
              </a:rPr>
              <a:t> </a:t>
            </a:r>
            <a:r>
              <a:rPr lang="en-US" sz="2800" spc="-20" dirty="0">
                <a:latin typeface="Times New Roman" panose="02020603050405020304" pitchFamily="18" charset="0"/>
                <a:cs typeface="Times New Roman" panose="02020603050405020304" pitchFamily="18" charset="0"/>
              </a:rPr>
              <a:t>organizational</a:t>
            </a:r>
            <a:r>
              <a:rPr lang="en-US" sz="2800" spc="-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culture</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of</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a:t>
            </a:r>
            <a:r>
              <a:rPr lang="en-US" sz="2800" spc="-10" dirty="0">
                <a:latin typeface="Times New Roman" panose="02020603050405020304" pitchFamily="18" charset="0"/>
                <a:cs typeface="Times New Roman" panose="02020603050405020304" pitchFamily="18" charset="0"/>
              </a:rPr>
              <a:t> </a:t>
            </a:r>
            <a:r>
              <a:rPr lang="en-US" sz="2800" spc="-25" dirty="0">
                <a:latin typeface="Times New Roman" panose="02020603050405020304" pitchFamily="18" charset="0"/>
                <a:cs typeface="Times New Roman" panose="02020603050405020304" pitchFamily="18" charset="0"/>
              </a:rPr>
              <a:t>organization.</a:t>
            </a:r>
            <a:r>
              <a:rPr lang="en-US" sz="2800" spc="-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It</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is</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human</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side</a:t>
            </a:r>
            <a:r>
              <a:rPr lang="en-US" sz="2800" spc="-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of</a:t>
            </a:r>
            <a:r>
              <a:rPr lang="en-US" sz="2800" spc="-10" dirty="0">
                <a:latin typeface="Times New Roman" panose="02020603050405020304" pitchFamily="18" charset="0"/>
                <a:cs typeface="Times New Roman" panose="02020603050405020304" pitchFamily="18" charset="0"/>
              </a:rPr>
              <a:t> </a:t>
            </a:r>
            <a:r>
              <a:rPr lang="en-US" sz="2800" spc="-25" dirty="0">
                <a:latin typeface="Times New Roman" panose="02020603050405020304" pitchFamily="18" charset="0"/>
                <a:cs typeface="Times New Roman" panose="02020603050405020304" pitchFamily="18" charset="0"/>
              </a:rPr>
              <a:t>the </a:t>
            </a:r>
            <a:r>
              <a:rPr lang="en-US" sz="2800" dirty="0">
                <a:latin typeface="Times New Roman" panose="02020603050405020304" pitchFamily="18" charset="0"/>
                <a:cs typeface="Times New Roman" panose="02020603050405020304" pitchFamily="18" charset="0"/>
              </a:rPr>
              <a:t>company</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that</a:t>
            </a:r>
            <a:r>
              <a:rPr lang="en-US" sz="2800" spc="-15" dirty="0">
                <a:latin typeface="Times New Roman" panose="02020603050405020304" pitchFamily="18" charset="0"/>
                <a:cs typeface="Times New Roman" panose="02020603050405020304" pitchFamily="18" charset="0"/>
              </a:rPr>
              <a:t> </a:t>
            </a:r>
            <a:r>
              <a:rPr lang="en-US" sz="2800" spc="-20" dirty="0">
                <a:latin typeface="Times New Roman" panose="02020603050405020304" pitchFamily="18" charset="0"/>
                <a:cs typeface="Times New Roman" panose="02020603050405020304" pitchFamily="18" charset="0"/>
              </a:rPr>
              <a:t>displays </a:t>
            </a:r>
            <a:r>
              <a:rPr lang="en-US" sz="2800" dirty="0">
                <a:latin typeface="Times New Roman" panose="02020603050405020304" pitchFamily="18" charset="0"/>
                <a:cs typeface="Times New Roman" panose="02020603050405020304" pitchFamily="18" charset="0"/>
              </a:rPr>
              <a:t>the</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strengths</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and</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weaknesses</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of</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a:t>
            </a:r>
            <a:r>
              <a:rPr lang="en-US" sz="2800" spc="-20" dirty="0">
                <a:latin typeface="Times New Roman" panose="02020603050405020304" pitchFamily="18" charset="0"/>
                <a:cs typeface="Times New Roman" panose="02020603050405020304" pitchFamily="18" charset="0"/>
              </a:rPr>
              <a:t> </a:t>
            </a:r>
            <a:r>
              <a:rPr lang="en-US" sz="2800" spc="-10" dirty="0">
                <a:latin typeface="Times New Roman" panose="02020603050405020304" pitchFamily="18" charset="0"/>
                <a:cs typeface="Times New Roman" panose="02020603050405020304" pitchFamily="18" charset="0"/>
              </a:rPr>
              <a:t>organization.</a:t>
            </a:r>
          </a:p>
          <a:p>
            <a:pPr marL="469900" marR="285750" indent="-457200" algn="just">
              <a:lnSpc>
                <a:spcPct val="117200"/>
              </a:lnSpc>
              <a:buFont typeface="Arial" panose="020B0604020202020204" pitchFamily="34" charset="0"/>
              <a:buChar char="•"/>
            </a:pPr>
            <a:endParaRPr lang="en-US" sz="2800" dirty="0">
              <a:latin typeface="Times New Roman" panose="02020603050405020304" pitchFamily="18" charset="0"/>
              <a:cs typeface="Times New Roman" panose="02020603050405020304" pitchFamily="18" charset="0"/>
            </a:endParaRPr>
          </a:p>
          <a:p>
            <a:pPr marL="469900" marR="5080" indent="-457200" algn="just">
              <a:lnSpc>
                <a:spcPct val="1172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external</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landscape</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resides</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outside</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of</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a:t>
            </a:r>
            <a:r>
              <a:rPr lang="en-US" sz="2800" spc="-15" dirty="0">
                <a:latin typeface="Times New Roman" panose="02020603050405020304" pitchFamily="18" charset="0"/>
                <a:cs typeface="Times New Roman" panose="02020603050405020304" pitchFamily="18" charset="0"/>
              </a:rPr>
              <a:t> </a:t>
            </a:r>
            <a:r>
              <a:rPr lang="en-US" sz="2800" spc="-25" dirty="0">
                <a:latin typeface="Times New Roman" panose="02020603050405020304" pitchFamily="18" charset="0"/>
                <a:cs typeface="Times New Roman" panose="02020603050405020304" pitchFamily="18" charset="0"/>
              </a:rPr>
              <a:t>organization.</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It</a:t>
            </a:r>
            <a:r>
              <a:rPr lang="en-US" sz="2800" spc="-20" dirty="0">
                <a:latin typeface="Times New Roman" panose="02020603050405020304" pitchFamily="18" charset="0"/>
                <a:cs typeface="Times New Roman" panose="02020603050405020304" pitchFamily="18" charset="0"/>
              </a:rPr>
              <a:t> consists</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of</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all</a:t>
            </a:r>
            <a:r>
              <a:rPr lang="en-US" sz="2800" spc="-20" dirty="0">
                <a:latin typeface="Times New Roman" panose="02020603050405020304" pitchFamily="18" charset="0"/>
                <a:cs typeface="Times New Roman" panose="02020603050405020304" pitchFamily="18" charset="0"/>
              </a:rPr>
              <a:t> </a:t>
            </a:r>
            <a:r>
              <a:rPr lang="en-US" sz="2800" spc="-10" dirty="0">
                <a:latin typeface="Times New Roman" panose="02020603050405020304" pitchFamily="18" charset="0"/>
                <a:cs typeface="Times New Roman" panose="02020603050405020304" pitchFamily="18" charset="0"/>
              </a:rPr>
              <a:t>stakeholders</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who</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have</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some</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vested</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interest</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a:t>
            </a:r>
            <a:r>
              <a:rPr lang="en-US" sz="2800" spc="-15" dirty="0">
                <a:latin typeface="Times New Roman" panose="02020603050405020304" pitchFamily="18" charset="0"/>
                <a:cs typeface="Times New Roman" panose="02020603050405020304" pitchFamily="18" charset="0"/>
              </a:rPr>
              <a:t> </a:t>
            </a:r>
            <a:r>
              <a:rPr lang="en-US" sz="2800" spc="-25" dirty="0">
                <a:latin typeface="Times New Roman" panose="02020603050405020304" pitchFamily="18" charset="0"/>
                <a:cs typeface="Times New Roman" panose="02020603050405020304" pitchFamily="18" charset="0"/>
              </a:rPr>
              <a:t>organization,</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but</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are</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not</a:t>
            </a:r>
            <a:r>
              <a:rPr lang="en-US" sz="2800" spc="-20" dirty="0">
                <a:latin typeface="Times New Roman" panose="02020603050405020304" pitchFamily="18" charset="0"/>
                <a:cs typeface="Times New Roman" panose="02020603050405020304" pitchFamily="18" charset="0"/>
              </a:rPr>
              <a:t> </a:t>
            </a:r>
            <a:r>
              <a:rPr lang="en-US" sz="2800" spc="-10" dirty="0">
                <a:latin typeface="Times New Roman" panose="02020603050405020304" pitchFamily="18" charset="0"/>
                <a:cs typeface="Times New Roman" panose="02020603050405020304" pitchFamily="18" charset="0"/>
              </a:rPr>
              <a:t>directly</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part</a:t>
            </a:r>
            <a:r>
              <a:rPr lang="en-US" sz="2800" spc="-15" dirty="0">
                <a:latin typeface="Times New Roman" panose="02020603050405020304" pitchFamily="18" charset="0"/>
                <a:cs typeface="Times New Roman" panose="02020603050405020304" pitchFamily="18" charset="0"/>
              </a:rPr>
              <a:t> </a:t>
            </a:r>
            <a:r>
              <a:rPr lang="en-US" sz="2800" spc="-25" dirty="0">
                <a:latin typeface="Times New Roman" panose="02020603050405020304" pitchFamily="18" charset="0"/>
                <a:cs typeface="Times New Roman" panose="02020603050405020304" pitchFamily="18" charset="0"/>
              </a:rPr>
              <a:t>of</a:t>
            </a:r>
            <a:r>
              <a:rPr lang="en-US" sz="2800" spc="5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it.</a:t>
            </a:r>
            <a:r>
              <a:rPr lang="en-US" sz="2800" spc="-3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These</a:t>
            </a:r>
            <a:r>
              <a:rPr lang="en-US" sz="2800" spc="-3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include</a:t>
            </a:r>
            <a:r>
              <a:rPr lang="en-US" sz="2800" spc="-3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government</a:t>
            </a:r>
            <a:r>
              <a:rPr lang="en-US" sz="2800" spc="-3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regulatory</a:t>
            </a:r>
            <a:r>
              <a:rPr lang="en-US" sz="2800" spc="-30" dirty="0">
                <a:latin typeface="Times New Roman" panose="02020603050405020304" pitchFamily="18" charset="0"/>
                <a:cs typeface="Times New Roman" panose="02020603050405020304" pitchFamily="18" charset="0"/>
              </a:rPr>
              <a:t> </a:t>
            </a:r>
            <a:r>
              <a:rPr lang="en-US" sz="2800" spc="-10" dirty="0">
                <a:latin typeface="Times New Roman" panose="02020603050405020304" pitchFamily="18" charset="0"/>
                <a:cs typeface="Times New Roman" panose="02020603050405020304" pitchFamily="18" charset="0"/>
              </a:rPr>
              <a:t>agencies,</a:t>
            </a:r>
            <a:r>
              <a:rPr lang="en-US" sz="2800" spc="-3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consumer</a:t>
            </a:r>
            <a:r>
              <a:rPr lang="en-US" sz="2800" spc="-30" dirty="0">
                <a:latin typeface="Times New Roman" panose="02020603050405020304" pitchFamily="18" charset="0"/>
                <a:cs typeface="Times New Roman" panose="02020603050405020304" pitchFamily="18" charset="0"/>
              </a:rPr>
              <a:t> </a:t>
            </a:r>
            <a:r>
              <a:rPr lang="en-US" sz="2800" spc="-10" dirty="0">
                <a:latin typeface="Times New Roman" panose="02020603050405020304" pitchFamily="18" charset="0"/>
                <a:cs typeface="Times New Roman" panose="02020603050405020304" pitchFamily="18" charset="0"/>
              </a:rPr>
              <a:t>groups,</a:t>
            </a:r>
            <a:r>
              <a:rPr lang="en-US" sz="2800" spc="-3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industry</a:t>
            </a:r>
            <a:r>
              <a:rPr lang="en-US" sz="2800" spc="-30" dirty="0">
                <a:latin typeface="Times New Roman" panose="02020603050405020304" pitchFamily="18" charset="0"/>
                <a:cs typeface="Times New Roman" panose="02020603050405020304" pitchFamily="18" charset="0"/>
              </a:rPr>
              <a:t> </a:t>
            </a:r>
            <a:r>
              <a:rPr lang="en-US" sz="2800" spc="-25" dirty="0">
                <a:latin typeface="Times New Roman" panose="02020603050405020304" pitchFamily="18" charset="0"/>
                <a:cs typeface="Times New Roman" panose="02020603050405020304" pitchFamily="18" charset="0"/>
              </a:rPr>
              <a:t>associations,</a:t>
            </a:r>
            <a:r>
              <a:rPr lang="en-US" sz="2800" spc="-3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and</a:t>
            </a:r>
            <a:r>
              <a:rPr lang="en-US" sz="2800" spc="-3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a:t>
            </a:r>
            <a:r>
              <a:rPr lang="en-US" sz="2800" spc="-3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media.</a:t>
            </a:r>
            <a:r>
              <a:rPr lang="en-US" sz="2800" spc="-3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It</a:t>
            </a:r>
            <a:r>
              <a:rPr lang="en-US" sz="2800" spc="-3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also</a:t>
            </a:r>
            <a:r>
              <a:rPr lang="en-US" sz="2800" spc="-30" dirty="0">
                <a:latin typeface="Times New Roman" panose="02020603050405020304" pitchFamily="18" charset="0"/>
                <a:cs typeface="Times New Roman" panose="02020603050405020304" pitchFamily="18" charset="0"/>
              </a:rPr>
              <a:t> </a:t>
            </a:r>
            <a:r>
              <a:rPr lang="en-US" sz="2800" spc="-20" dirty="0">
                <a:latin typeface="Times New Roman" panose="02020603050405020304" pitchFamily="18" charset="0"/>
                <a:cs typeface="Times New Roman" panose="02020603050405020304" pitchFamily="18" charset="0"/>
              </a:rPr>
              <a:t>consists</a:t>
            </a:r>
            <a:r>
              <a:rPr lang="en-US" sz="2800" spc="-3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of</a:t>
            </a:r>
            <a:r>
              <a:rPr lang="en-US" sz="2800" spc="-3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groups</a:t>
            </a:r>
            <a:r>
              <a:rPr lang="en-US" sz="2800" spc="-3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that</a:t>
            </a:r>
            <a:r>
              <a:rPr lang="en-US" sz="2800" spc="-3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are</a:t>
            </a:r>
            <a:r>
              <a:rPr lang="en-US" sz="2800" spc="-3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not</a:t>
            </a:r>
            <a:r>
              <a:rPr lang="en-US" sz="2800" spc="-30" dirty="0">
                <a:latin typeface="Times New Roman" panose="02020603050405020304" pitchFamily="18" charset="0"/>
                <a:cs typeface="Times New Roman" panose="02020603050405020304" pitchFamily="18" charset="0"/>
              </a:rPr>
              <a:t> </a:t>
            </a:r>
            <a:r>
              <a:rPr lang="en-US" sz="2800" spc="-10" dirty="0">
                <a:latin typeface="Times New Roman" panose="02020603050405020304" pitchFamily="18" charset="0"/>
                <a:cs typeface="Times New Roman" panose="02020603050405020304" pitchFamily="18" charset="0"/>
              </a:rPr>
              <a:t>necessarily</a:t>
            </a:r>
            <a:r>
              <a:rPr lang="en-US" sz="2800" spc="-35" dirty="0">
                <a:latin typeface="Times New Roman" panose="02020603050405020304" pitchFamily="18" charset="0"/>
                <a:cs typeface="Times New Roman" panose="02020603050405020304" pitchFamily="18" charset="0"/>
              </a:rPr>
              <a:t> </a:t>
            </a:r>
            <a:r>
              <a:rPr lang="en-US" sz="2800" spc="-10" dirty="0">
                <a:latin typeface="Times New Roman" panose="02020603050405020304" pitchFamily="18" charset="0"/>
                <a:cs typeface="Times New Roman" panose="02020603050405020304" pitchFamily="18" charset="0"/>
              </a:rPr>
              <a:t>stakeholders </a:t>
            </a:r>
            <a:r>
              <a:rPr lang="en-US" sz="2800" dirty="0">
                <a:latin typeface="Times New Roman" panose="02020603050405020304" pitchFamily="18" charset="0"/>
                <a:cs typeface="Times New Roman" panose="02020603050405020304" pitchFamily="18" charset="0"/>
              </a:rPr>
              <a:t>but</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can</a:t>
            </a:r>
            <a:r>
              <a:rPr lang="en-US" sz="2800" spc="-15" dirty="0">
                <a:latin typeface="Times New Roman" panose="02020603050405020304" pitchFamily="18" charset="0"/>
                <a:cs typeface="Times New Roman" panose="02020603050405020304" pitchFamily="18" charset="0"/>
              </a:rPr>
              <a:t> </a:t>
            </a:r>
            <a:r>
              <a:rPr lang="en-US" sz="2800" spc="-20" dirty="0">
                <a:latin typeface="Times New Roman" panose="02020603050405020304" pitchFamily="18" charset="0"/>
                <a:cs typeface="Times New Roman" panose="02020603050405020304" pitchFamily="18" charset="0"/>
              </a:rPr>
              <a:t>still</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have</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huge</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impact</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on</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operations</a:t>
            </a:r>
            <a:r>
              <a:rPr lang="en-US" sz="2800" spc="-2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of</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a:t>
            </a:r>
            <a:r>
              <a:rPr lang="en-US" sz="2800" spc="-15" dirty="0">
                <a:latin typeface="Times New Roman" panose="02020603050405020304" pitchFamily="18" charset="0"/>
                <a:cs typeface="Times New Roman" panose="02020603050405020304" pitchFamily="18" charset="0"/>
              </a:rPr>
              <a:t> </a:t>
            </a:r>
            <a:r>
              <a:rPr lang="en-US" sz="2800" spc="-10" dirty="0">
                <a:latin typeface="Times New Roman" panose="02020603050405020304" pitchFamily="18" charset="0"/>
                <a:cs typeface="Times New Roman" panose="02020603050405020304" pitchFamily="18" charset="0"/>
              </a:rPr>
              <a:t>company.</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external</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environment</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can</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also</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include</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vague</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types</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of</a:t>
            </a:r>
            <a:r>
              <a:rPr lang="en-US" sz="2800" spc="-15" dirty="0">
                <a:latin typeface="Times New Roman" panose="02020603050405020304" pitchFamily="18" charset="0"/>
                <a:cs typeface="Times New Roman" panose="02020603050405020304" pitchFamily="18" charset="0"/>
              </a:rPr>
              <a:t> </a:t>
            </a:r>
            <a:r>
              <a:rPr lang="en-US" sz="2800" spc="-10" dirty="0">
                <a:latin typeface="Times New Roman" panose="02020603050405020304" pitchFamily="18" charset="0"/>
                <a:cs typeface="Times New Roman" panose="02020603050405020304" pitchFamily="18" charset="0"/>
              </a:rPr>
              <a:t>forces, </a:t>
            </a:r>
            <a:r>
              <a:rPr lang="en-US" sz="2800" dirty="0">
                <a:latin typeface="Times New Roman" panose="02020603050405020304" pitchFamily="18" charset="0"/>
                <a:cs typeface="Times New Roman" panose="02020603050405020304" pitchFamily="18" charset="0"/>
              </a:rPr>
              <a:t>such</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as</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the</a:t>
            </a:r>
            <a:r>
              <a:rPr lang="en-US" sz="2800" spc="-15"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weather</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and</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other</a:t>
            </a:r>
            <a:r>
              <a:rPr lang="en-US" sz="2800" spc="-1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natural</a:t>
            </a:r>
            <a:r>
              <a:rPr lang="en-US" sz="2800" spc="-15" dirty="0">
                <a:latin typeface="Times New Roman" panose="02020603050405020304" pitchFamily="18" charset="0"/>
                <a:cs typeface="Times New Roman" panose="02020603050405020304" pitchFamily="18" charset="0"/>
              </a:rPr>
              <a:t> </a:t>
            </a:r>
            <a:r>
              <a:rPr lang="en-US" sz="2800" spc="-20" dirty="0">
                <a:latin typeface="Times New Roman" panose="02020603050405020304" pitchFamily="18" charset="0"/>
                <a:cs typeface="Times New Roman" panose="02020603050405020304" pitchFamily="18" charset="0"/>
              </a:rPr>
              <a:t>disaster.</a:t>
            </a:r>
            <a:endParaRPr lang="en-US" sz="2800" spc="-35" dirty="0">
              <a:latin typeface="Times New Roman" panose="02020603050405020304" pitchFamily="18" charset="0"/>
              <a:cs typeface="Times New Roman" panose="02020603050405020304" pitchFamily="18" charset="0"/>
            </a:endParaRPr>
          </a:p>
          <a:p>
            <a:pPr marL="12700" marR="63500">
              <a:lnSpc>
                <a:spcPct val="117200"/>
              </a:lnSpc>
            </a:pPr>
            <a:endParaRPr sz="28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32DD6-51B8-0A59-CE0B-B4036377CC3F}"/>
              </a:ext>
            </a:extLst>
          </p:cNvPr>
          <p:cNvSpPr>
            <a:spLocks noGrp="1"/>
          </p:cNvSpPr>
          <p:nvPr>
            <p:ph type="title"/>
          </p:nvPr>
        </p:nvSpPr>
        <p:spPr>
          <a:xfrm>
            <a:off x="5562600" y="751932"/>
            <a:ext cx="3886199" cy="1277273"/>
          </a:xfrm>
        </p:spPr>
        <p:txBody>
          <a:bodyPr/>
          <a:lstStyle/>
          <a:p>
            <a:pPr algn="ctr"/>
            <a:r>
              <a:rPr lang="en-US" sz="2800" b="1" spc="-185" dirty="0">
                <a:solidFill>
                  <a:schemeClr val="tx1"/>
                </a:solidFill>
                <a:latin typeface="Arial Black" panose="020B0A04020102020204" pitchFamily="34" charset="0"/>
                <a:cs typeface="Times New Roman" panose="02020603050405020304" pitchFamily="18" charset="0"/>
              </a:rPr>
              <a:t>Strategic Planning</a:t>
            </a:r>
            <a:br>
              <a:rPr lang="en-US" sz="6000" b="1" dirty="0">
                <a:latin typeface="Times New Roman" panose="02020603050405020304" pitchFamily="18" charset="0"/>
                <a:cs typeface="Times New Roman" panose="02020603050405020304" pitchFamily="18" charset="0"/>
              </a:rPr>
            </a:br>
            <a:endParaRPr lang="en-US" b="1" dirty="0"/>
          </a:p>
        </p:txBody>
      </p:sp>
      <p:sp>
        <p:nvSpPr>
          <p:cNvPr id="3" name="Text Placeholder 2">
            <a:extLst>
              <a:ext uri="{FF2B5EF4-FFF2-40B4-BE49-F238E27FC236}">
                <a16:creationId xmlns:a16="http://schemas.microsoft.com/office/drawing/2014/main" id="{ACBFBD96-F035-60DD-FBD5-B8CC73779F0E}"/>
              </a:ext>
            </a:extLst>
          </p:cNvPr>
          <p:cNvSpPr>
            <a:spLocks noGrp="1"/>
          </p:cNvSpPr>
          <p:nvPr>
            <p:ph type="body" idx="1"/>
          </p:nvPr>
        </p:nvSpPr>
        <p:spPr>
          <a:xfrm>
            <a:off x="310696" y="2090760"/>
            <a:ext cx="16513810" cy="6387198"/>
          </a:xfrm>
        </p:spPr>
        <p:txBody>
          <a:bodyPr/>
          <a:lstStyle/>
          <a:p>
            <a:pPr marL="355600" marR="5080" indent="-342900">
              <a:lnSpc>
                <a:spcPct val="117200"/>
              </a:lnSpc>
              <a:buFont typeface="Arial" panose="020B0604020202020204" pitchFamily="34" charset="0"/>
              <a:buChar char="•"/>
            </a:pPr>
            <a:r>
              <a:rPr lang="en-US" sz="2400" spc="-20" dirty="0">
                <a:latin typeface="Lucida Sans" panose="020B0602030504020204" pitchFamily="34" charset="0"/>
                <a:cs typeface="Times New Roman" panose="02020603050405020304" pitchFamily="18" charset="0"/>
              </a:rPr>
              <a:t>The</a:t>
            </a:r>
            <a:r>
              <a:rPr lang="en-US" sz="2400" spc="-7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strategic</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planning</a:t>
            </a:r>
            <a:r>
              <a:rPr lang="en-US" sz="2400" spc="-7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phase</a:t>
            </a:r>
            <a:r>
              <a:rPr lang="en-US" sz="2400" spc="-75"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focuses</a:t>
            </a:r>
            <a:r>
              <a:rPr lang="en-US" sz="2400" spc="-7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on</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preventing</a:t>
            </a:r>
            <a:r>
              <a:rPr lang="en-US" sz="2400" spc="-70"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crises</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when</a:t>
            </a:r>
            <a:r>
              <a:rPr lang="en-US" sz="2400" spc="-70" dirty="0">
                <a:latin typeface="Lucida Sans" panose="020B0602030504020204" pitchFamily="34" charset="0"/>
                <a:cs typeface="Times New Roman" panose="02020603050405020304" pitchFamily="18" charset="0"/>
              </a:rPr>
              <a:t> </a:t>
            </a:r>
            <a:r>
              <a:rPr lang="en-US" sz="2400" spc="-35" dirty="0">
                <a:latin typeface="Lucida Sans" panose="020B0602030504020204" pitchFamily="34" charset="0"/>
                <a:cs typeface="Times New Roman" panose="02020603050405020304" pitchFamily="18" charset="0"/>
              </a:rPr>
              <a:t>possible,</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and</a:t>
            </a:r>
            <a:r>
              <a:rPr lang="en-US" sz="2400" spc="-7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planning</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how</a:t>
            </a:r>
            <a:r>
              <a:rPr lang="en-US" sz="2400" spc="-7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to</a:t>
            </a:r>
            <a:r>
              <a:rPr lang="en-US" sz="2400" spc="-7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mitigate</a:t>
            </a:r>
            <a:r>
              <a:rPr lang="en-US" sz="2400" spc="-7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their</a:t>
            </a:r>
            <a:r>
              <a:rPr lang="en-US" sz="2400" spc="-75"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effects</a:t>
            </a:r>
            <a:r>
              <a:rPr lang="en-US" sz="2400" spc="-7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when</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prevention</a:t>
            </a:r>
            <a:r>
              <a:rPr lang="en-US" sz="2400" spc="-70" dirty="0">
                <a:latin typeface="Lucida Sans" panose="020B0602030504020204" pitchFamily="34" charset="0"/>
                <a:cs typeface="Times New Roman" panose="02020603050405020304" pitchFamily="18" charset="0"/>
              </a:rPr>
              <a:t> </a:t>
            </a:r>
            <a:r>
              <a:rPr lang="en-US" sz="2400" spc="-45" dirty="0">
                <a:latin typeface="Lucida Sans" panose="020B0602030504020204" pitchFamily="34" charset="0"/>
                <a:cs typeface="Times New Roman" panose="02020603050405020304" pitchFamily="18" charset="0"/>
              </a:rPr>
              <a:t>is</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not</a:t>
            </a:r>
            <a:r>
              <a:rPr lang="en-US" sz="2400" spc="-70" dirty="0">
                <a:latin typeface="Lucida Sans" panose="020B0602030504020204" pitchFamily="34" charset="0"/>
                <a:cs typeface="Times New Roman" panose="02020603050405020304" pitchFamily="18" charset="0"/>
              </a:rPr>
              <a:t> </a:t>
            </a:r>
            <a:r>
              <a:rPr lang="en-US" sz="2400" spc="-35" dirty="0">
                <a:latin typeface="Lucida Sans" panose="020B0602030504020204" pitchFamily="34" charset="0"/>
                <a:cs typeface="Times New Roman" panose="02020603050405020304" pitchFamily="18" charset="0"/>
              </a:rPr>
              <a:t>possible.</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Within</a:t>
            </a:r>
            <a:r>
              <a:rPr lang="en-US" sz="2400" spc="-7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7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internal landscape</a:t>
            </a:r>
            <a:r>
              <a:rPr lang="en-US" sz="2400" spc="-8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of</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75"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organization,</a:t>
            </a:r>
            <a:r>
              <a:rPr lang="en-US" sz="2400" spc="-75" dirty="0">
                <a:latin typeface="Lucida Sans" panose="020B0602030504020204" pitchFamily="34" charset="0"/>
                <a:cs typeface="Times New Roman" panose="02020603050405020304" pitchFamily="18" charset="0"/>
              </a:rPr>
              <a:t> </a:t>
            </a:r>
            <a:r>
              <a:rPr lang="en-US" sz="2400" spc="-35" dirty="0">
                <a:latin typeface="Lucida Sans" panose="020B0602030504020204" pitchFamily="34" charset="0"/>
                <a:cs typeface="Times New Roman" panose="02020603050405020304" pitchFamily="18" charset="0"/>
              </a:rPr>
              <a:t>crisis</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planning</a:t>
            </a:r>
            <a:r>
              <a:rPr lang="en-US" sz="2400" spc="-8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begins</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with</a:t>
            </a:r>
            <a:r>
              <a:rPr lang="en-US" sz="2400" spc="-7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forming</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75" dirty="0">
                <a:latin typeface="Lucida Sans" panose="020B0602030504020204" pitchFamily="34" charset="0"/>
                <a:cs typeface="Times New Roman" panose="02020603050405020304" pitchFamily="18" charset="0"/>
              </a:rPr>
              <a:t> </a:t>
            </a:r>
            <a:r>
              <a:rPr lang="en-US" sz="2400" spc="-35" dirty="0">
                <a:latin typeface="Lucida Sans" panose="020B0602030504020204" pitchFamily="34" charset="0"/>
                <a:cs typeface="Times New Roman" panose="02020603050405020304" pitchFamily="18" charset="0"/>
              </a:rPr>
              <a:t>crisis</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management</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team.</a:t>
            </a:r>
            <a:r>
              <a:rPr lang="en-US" sz="2400" spc="-75" dirty="0">
                <a:latin typeface="Lucida Sans" panose="020B0602030504020204" pitchFamily="34" charset="0"/>
                <a:cs typeface="Times New Roman" panose="02020603050405020304" pitchFamily="18" charset="0"/>
              </a:rPr>
              <a:t> </a:t>
            </a:r>
          </a:p>
          <a:p>
            <a:pPr marL="355600" marR="5080" indent="-342900">
              <a:lnSpc>
                <a:spcPct val="117200"/>
              </a:lnSpc>
              <a:buFont typeface="Arial" panose="020B0604020202020204" pitchFamily="34" charset="0"/>
              <a:buChar char="•"/>
            </a:pPr>
            <a:endParaRPr lang="en-US" sz="2400" spc="-75" dirty="0">
              <a:latin typeface="Lucida Sans" panose="020B0602030504020204" pitchFamily="34" charset="0"/>
              <a:cs typeface="Times New Roman" panose="02020603050405020304" pitchFamily="18" charset="0"/>
            </a:endParaRPr>
          </a:p>
          <a:p>
            <a:pPr marL="355600" marR="5080" indent="-342900">
              <a:lnSpc>
                <a:spcPct val="117200"/>
              </a:lnSpc>
              <a:buFont typeface="Arial" panose="020B0604020202020204" pitchFamily="34" charset="0"/>
              <a:buChar char="•"/>
            </a:pPr>
            <a:r>
              <a:rPr lang="en-US" sz="2400" spc="-20" dirty="0">
                <a:latin typeface="Lucida Sans" panose="020B0602030504020204" pitchFamily="34" charset="0"/>
                <a:cs typeface="Times New Roman" panose="02020603050405020304" pitchFamily="18" charset="0"/>
              </a:rPr>
              <a:t>The</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team</a:t>
            </a:r>
            <a:r>
              <a:rPr lang="en-US" sz="2400" spc="-75"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acts</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as</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7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body</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that</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prevents</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or</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manages</a:t>
            </a:r>
            <a:r>
              <a:rPr lang="en-US" sz="2400" spc="-75" dirty="0">
                <a:latin typeface="Lucida Sans" panose="020B0602030504020204" pitchFamily="34" charset="0"/>
                <a:cs typeface="Times New Roman" panose="02020603050405020304" pitchFamily="18" charset="0"/>
              </a:rPr>
              <a:t> </a:t>
            </a:r>
            <a:r>
              <a:rPr lang="en-US" sz="2400" spc="-35" dirty="0">
                <a:latin typeface="Lucida Sans" panose="020B0602030504020204" pitchFamily="34" charset="0"/>
                <a:cs typeface="Times New Roman" panose="02020603050405020304" pitchFamily="18" charset="0"/>
              </a:rPr>
              <a:t>crisis</a:t>
            </a:r>
            <a:r>
              <a:rPr lang="en-US" sz="2400" spc="-7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events.</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One</a:t>
            </a:r>
            <a:r>
              <a:rPr lang="en-US" sz="2400" spc="-8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of</a:t>
            </a:r>
            <a:r>
              <a:rPr lang="en-US" sz="2400" spc="-75"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the </a:t>
            </a:r>
            <a:r>
              <a:rPr lang="en-US" sz="2400" spc="-30" dirty="0">
                <a:latin typeface="Lucida Sans" panose="020B0602030504020204" pitchFamily="34" charset="0"/>
                <a:cs typeface="Times New Roman" panose="02020603050405020304" pitchFamily="18" charset="0"/>
              </a:rPr>
              <a:t>tasks</a:t>
            </a:r>
            <a:r>
              <a:rPr lang="en-US" sz="2400" spc="-8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of</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team</a:t>
            </a:r>
            <a:r>
              <a:rPr lang="en-US" sz="2400" spc="-80" dirty="0">
                <a:latin typeface="Lucida Sans" panose="020B0602030504020204" pitchFamily="34" charset="0"/>
                <a:cs typeface="Times New Roman" panose="02020603050405020304" pitchFamily="18" charset="0"/>
              </a:rPr>
              <a:t> </a:t>
            </a:r>
            <a:r>
              <a:rPr lang="en-US" sz="2400" spc="-45" dirty="0">
                <a:latin typeface="Lucida Sans" panose="020B0602030504020204" pitchFamily="34" charset="0"/>
                <a:cs typeface="Times New Roman" panose="02020603050405020304" pitchFamily="18" charset="0"/>
              </a:rPr>
              <a:t>is</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to</a:t>
            </a:r>
            <a:r>
              <a:rPr lang="en-US" sz="2400" spc="-80"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periodically</a:t>
            </a:r>
            <a:r>
              <a:rPr lang="en-US" sz="2400" spc="-75"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assess</a:t>
            </a:r>
            <a:r>
              <a:rPr lang="en-US" sz="2400" spc="-8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potential</a:t>
            </a:r>
            <a:r>
              <a:rPr lang="en-US" sz="2400" spc="-80"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crises</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that</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may</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happen</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to</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80"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organization.</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For</a:t>
            </a:r>
            <a:r>
              <a:rPr lang="en-US" sz="2400" spc="-75"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example,</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90" dirty="0">
                <a:latin typeface="Lucida Sans" panose="020B0602030504020204" pitchFamily="34" charset="0"/>
                <a:cs typeface="Times New Roman" panose="02020603050405020304" pitchFamily="18" charset="0"/>
              </a:rPr>
              <a:t> </a:t>
            </a:r>
            <a:r>
              <a:rPr lang="en-US" sz="2400" spc="-35" dirty="0">
                <a:latin typeface="Lucida Sans" panose="020B0602030504020204" pitchFamily="34" charset="0"/>
                <a:cs typeface="Times New Roman" panose="02020603050405020304" pitchFamily="18" charset="0"/>
              </a:rPr>
              <a:t>quick</a:t>
            </a:r>
            <a:r>
              <a:rPr lang="en-US" sz="2400" spc="-8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evacuation</a:t>
            </a:r>
            <a:r>
              <a:rPr lang="en-US" sz="2400" spc="-8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of</a:t>
            </a:r>
            <a:r>
              <a:rPr lang="en-US" sz="2400" spc="-85" dirty="0">
                <a:latin typeface="Lucida Sans" panose="020B0602030504020204" pitchFamily="34" charset="0"/>
                <a:cs typeface="Times New Roman" panose="02020603050405020304" pitchFamily="18" charset="0"/>
              </a:rPr>
              <a:t> </a:t>
            </a:r>
            <a:r>
              <a:rPr lang="en-US" sz="2400" spc="-50" dirty="0">
                <a:latin typeface="Lucida Sans" panose="020B0602030504020204" pitchFamily="34" charset="0"/>
                <a:cs typeface="Times New Roman" panose="02020603050405020304" pitchFamily="18" charset="0"/>
              </a:rPr>
              <a:t>a</a:t>
            </a:r>
            <a:r>
              <a:rPr lang="en-US" sz="2400" spc="50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building such</a:t>
            </a:r>
            <a:r>
              <a:rPr lang="en-US" sz="2400" spc="-8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as</a:t>
            </a:r>
            <a:r>
              <a:rPr lang="en-US" sz="2400" spc="-8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in</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8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event</a:t>
            </a:r>
            <a:r>
              <a:rPr lang="en-US" sz="2400" spc="-8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of</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a:t>
            </a:r>
            <a:r>
              <a:rPr lang="en-US" sz="2400" spc="-85"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fire.</a:t>
            </a:r>
          </a:p>
          <a:p>
            <a:pPr marL="12700">
              <a:lnSpc>
                <a:spcPct val="100000"/>
              </a:lnSpc>
              <a:spcBef>
                <a:spcPts val="330"/>
              </a:spcBef>
            </a:pPr>
            <a:endParaRPr lang="en-US" sz="1600" spc="-20" dirty="0">
              <a:latin typeface="Times New Roman" panose="02020603050405020304" pitchFamily="18" charset="0"/>
              <a:cs typeface="Times New Roman" panose="02020603050405020304" pitchFamily="18" charset="0"/>
            </a:endParaRPr>
          </a:p>
          <a:p>
            <a:pPr marL="12700">
              <a:lnSpc>
                <a:spcPct val="100000"/>
              </a:lnSpc>
              <a:spcBef>
                <a:spcPts val="330"/>
              </a:spcBef>
            </a:pPr>
            <a:endParaRPr lang="en-US" sz="1600" spc="-20" dirty="0">
              <a:latin typeface="Times New Roman" panose="02020603050405020304" pitchFamily="18" charset="0"/>
              <a:cs typeface="Times New Roman" panose="02020603050405020304" pitchFamily="18" charset="0"/>
            </a:endParaRPr>
          </a:p>
          <a:p>
            <a:pPr marL="12700">
              <a:lnSpc>
                <a:spcPct val="100000"/>
              </a:lnSpc>
              <a:spcBef>
                <a:spcPts val="330"/>
              </a:spcBef>
            </a:pPr>
            <a:endParaRPr lang="en-US" sz="1600" spc="-20" dirty="0">
              <a:latin typeface="Times New Roman" panose="02020603050405020304" pitchFamily="18" charset="0"/>
              <a:cs typeface="Times New Roman" panose="02020603050405020304" pitchFamily="18" charset="0"/>
            </a:endParaRPr>
          </a:p>
          <a:p>
            <a:pPr marL="12700">
              <a:lnSpc>
                <a:spcPct val="100000"/>
              </a:lnSpc>
              <a:spcBef>
                <a:spcPts val="330"/>
              </a:spcBef>
            </a:pPr>
            <a:endParaRPr lang="en-US" sz="1600" spc="-20" dirty="0">
              <a:latin typeface="Times New Roman" panose="02020603050405020304" pitchFamily="18" charset="0"/>
              <a:cs typeface="Times New Roman" panose="02020603050405020304" pitchFamily="18" charset="0"/>
            </a:endParaRPr>
          </a:p>
          <a:p>
            <a:pPr marL="12700">
              <a:lnSpc>
                <a:spcPct val="100000"/>
              </a:lnSpc>
              <a:spcBef>
                <a:spcPts val="330"/>
              </a:spcBef>
            </a:pPr>
            <a:endParaRPr lang="en-US" sz="1600" spc="-20" dirty="0">
              <a:latin typeface="Times New Roman" panose="02020603050405020304" pitchFamily="18" charset="0"/>
              <a:cs typeface="Times New Roman" panose="02020603050405020304" pitchFamily="18" charset="0"/>
            </a:endParaRPr>
          </a:p>
          <a:p>
            <a:pPr marL="12700">
              <a:lnSpc>
                <a:spcPct val="100000"/>
              </a:lnSpc>
              <a:spcBef>
                <a:spcPts val="330"/>
              </a:spcBef>
            </a:pPr>
            <a:endParaRPr lang="en-US" sz="1600" spc="-20" dirty="0">
              <a:latin typeface="Times New Roman" panose="02020603050405020304" pitchFamily="18" charset="0"/>
              <a:cs typeface="Times New Roman" panose="02020603050405020304" pitchFamily="18" charset="0"/>
            </a:endParaRPr>
          </a:p>
          <a:p>
            <a:pPr marL="12700">
              <a:lnSpc>
                <a:spcPct val="100000"/>
              </a:lnSpc>
              <a:spcBef>
                <a:spcPts val="330"/>
              </a:spcBef>
            </a:pPr>
            <a:endParaRPr lang="en-US" sz="1600" spc="-20" dirty="0">
              <a:latin typeface="Times New Roman" panose="02020603050405020304" pitchFamily="18" charset="0"/>
              <a:cs typeface="Times New Roman" panose="02020603050405020304" pitchFamily="18" charset="0"/>
            </a:endParaRPr>
          </a:p>
          <a:p>
            <a:pPr marL="12700">
              <a:lnSpc>
                <a:spcPct val="100000"/>
              </a:lnSpc>
              <a:spcBef>
                <a:spcPts val="330"/>
              </a:spcBef>
            </a:pPr>
            <a:endParaRPr lang="en-US" sz="1600" spc="-20" dirty="0">
              <a:latin typeface="Times New Roman" panose="02020603050405020304" pitchFamily="18" charset="0"/>
              <a:cs typeface="Times New Roman" panose="02020603050405020304" pitchFamily="18" charset="0"/>
            </a:endParaRPr>
          </a:p>
          <a:p>
            <a:pPr marL="12700">
              <a:lnSpc>
                <a:spcPct val="100000"/>
              </a:lnSpc>
              <a:spcBef>
                <a:spcPts val="330"/>
              </a:spcBef>
            </a:pPr>
            <a:endParaRPr lang="en-US" sz="1600" spc="-20" dirty="0">
              <a:latin typeface="Times New Roman" panose="02020603050405020304" pitchFamily="18" charset="0"/>
              <a:cs typeface="Times New Roman" panose="02020603050405020304" pitchFamily="18" charset="0"/>
            </a:endParaRPr>
          </a:p>
          <a:p>
            <a:pPr marL="12700">
              <a:lnSpc>
                <a:spcPct val="100000"/>
              </a:lnSpc>
              <a:spcBef>
                <a:spcPts val="330"/>
              </a:spcBef>
            </a:pPr>
            <a:endParaRPr lang="en-US" sz="1600" spc="-20" dirty="0">
              <a:latin typeface="Times New Roman" panose="02020603050405020304" pitchFamily="18" charset="0"/>
              <a:cs typeface="Times New Roman" panose="02020603050405020304" pitchFamily="18" charset="0"/>
            </a:endParaRPr>
          </a:p>
          <a:p>
            <a:pPr marL="12700">
              <a:lnSpc>
                <a:spcPct val="100000"/>
              </a:lnSpc>
              <a:spcBef>
                <a:spcPts val="330"/>
              </a:spcBef>
            </a:pPr>
            <a:endParaRPr lang="en-US" sz="16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299909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E74E142-0760-46CD-80A4-AE78D7419FEC}"/>
              </a:ext>
            </a:extLst>
          </p:cNvPr>
          <p:cNvSpPr>
            <a:spLocks noGrp="1"/>
          </p:cNvSpPr>
          <p:nvPr>
            <p:ph type="body" idx="1"/>
          </p:nvPr>
        </p:nvSpPr>
        <p:spPr>
          <a:xfrm>
            <a:off x="310696" y="2090760"/>
            <a:ext cx="16513810" cy="8817799"/>
          </a:xfrm>
        </p:spPr>
        <p:txBody>
          <a:bodyPr/>
          <a:lstStyle/>
          <a:p>
            <a:pPr marL="457200" indent="-457200" algn="just">
              <a:buFont typeface="Arial" panose="020B0604020202020204" pitchFamily="34" charset="0"/>
              <a:buChar char="•"/>
            </a:pPr>
            <a:r>
              <a:rPr lang="en-US" sz="2400" spc="-40" dirty="0">
                <a:latin typeface="Lucida Sans" panose="020B0602030504020204" pitchFamily="34" charset="0"/>
                <a:cs typeface="Times New Roman" panose="02020603050405020304" pitchFamily="18" charset="0"/>
              </a:rPr>
              <a:t>Crisis</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management</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teams</a:t>
            </a:r>
            <a:r>
              <a:rPr lang="en-US" sz="2400" spc="-7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also</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formulate</a:t>
            </a:r>
            <a:r>
              <a:rPr lang="en-US" sz="2400" spc="-7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plans</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that</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lay</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out</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general</a:t>
            </a:r>
            <a:r>
              <a:rPr lang="en-US" sz="2400" spc="-8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guidelines</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for</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managing</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a:t>
            </a:r>
            <a:r>
              <a:rPr lang="en-US" sz="2400" spc="-75" dirty="0">
                <a:latin typeface="Lucida Sans" panose="020B0602030504020204" pitchFamily="34" charset="0"/>
                <a:cs typeface="Times New Roman" panose="02020603050405020304" pitchFamily="18" charset="0"/>
              </a:rPr>
              <a:t> </a:t>
            </a:r>
            <a:r>
              <a:rPr lang="en-US" sz="2400" spc="-35" dirty="0">
                <a:latin typeface="Lucida Sans" panose="020B0602030504020204" pitchFamily="34" charset="0"/>
                <a:cs typeface="Times New Roman" panose="02020603050405020304" pitchFamily="18" charset="0"/>
              </a:rPr>
              <a:t>crisis</a:t>
            </a:r>
            <a:r>
              <a:rPr lang="en-US" sz="2400" spc="-80" dirty="0">
                <a:latin typeface="Lucida Sans" panose="020B0602030504020204" pitchFamily="34" charset="0"/>
                <a:cs typeface="Times New Roman" panose="02020603050405020304" pitchFamily="18" charset="0"/>
              </a:rPr>
              <a:t> </a:t>
            </a:r>
            <a:r>
              <a:rPr lang="en-US" sz="2400" spc="-40" dirty="0">
                <a:latin typeface="Lucida Sans" panose="020B0602030504020204" pitchFamily="34" charset="0"/>
                <a:cs typeface="Times New Roman" panose="02020603050405020304" pitchFamily="18" charset="0"/>
              </a:rPr>
              <a:t>(Coombs,</a:t>
            </a:r>
            <a:r>
              <a:rPr lang="en-US" sz="2400" spc="-75" dirty="0">
                <a:latin typeface="Lucida Sans" panose="020B0602030504020204" pitchFamily="34" charset="0"/>
                <a:cs typeface="Times New Roman" panose="02020603050405020304" pitchFamily="18" charset="0"/>
              </a:rPr>
              <a:t> </a:t>
            </a:r>
            <a:r>
              <a:rPr lang="en-US" sz="2400" spc="-85" dirty="0">
                <a:latin typeface="Lucida Sans" panose="020B0602030504020204" pitchFamily="34" charset="0"/>
                <a:cs typeface="Times New Roman" panose="02020603050405020304" pitchFamily="18" charset="0"/>
              </a:rPr>
              <a:t>2006).</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Such</a:t>
            </a:r>
            <a:r>
              <a:rPr lang="en-US" sz="2400" spc="-7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guidelines</a:t>
            </a:r>
            <a:r>
              <a:rPr lang="en-US" sz="2400" spc="-80"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include</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who</a:t>
            </a:r>
            <a:r>
              <a:rPr lang="en-US" sz="2400" spc="-8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should</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address</a:t>
            </a:r>
            <a:r>
              <a:rPr lang="en-US" sz="2400" spc="-8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8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media, </a:t>
            </a:r>
            <a:r>
              <a:rPr lang="en-US" sz="2400" dirty="0">
                <a:latin typeface="Lucida Sans" panose="020B0602030504020204" pitchFamily="34" charset="0"/>
                <a:cs typeface="Times New Roman" panose="02020603050405020304" pitchFamily="18" charset="0"/>
              </a:rPr>
              <a:t>where</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to</a:t>
            </a:r>
            <a:r>
              <a:rPr lang="en-US" sz="2400" spc="-7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locate</a:t>
            </a:r>
            <a:r>
              <a:rPr lang="en-US" sz="2400" spc="-70"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key</a:t>
            </a:r>
            <a:r>
              <a:rPr lang="en-US" sz="2400" spc="-75"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contact</a:t>
            </a:r>
            <a:r>
              <a:rPr lang="en-US" sz="2400" spc="-7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information</a:t>
            </a:r>
            <a:r>
              <a:rPr lang="en-US" sz="2400" spc="-7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for</a:t>
            </a:r>
            <a:r>
              <a:rPr lang="en-US" sz="2400" spc="-7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stakeholders</a:t>
            </a:r>
            <a:r>
              <a:rPr lang="en-US" sz="2400" spc="-7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such</a:t>
            </a:r>
            <a:r>
              <a:rPr lang="en-US" sz="2400" spc="-75"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as</a:t>
            </a:r>
            <a:r>
              <a:rPr lang="en-US" sz="2400" spc="-75"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employees</a:t>
            </a:r>
            <a:r>
              <a:rPr lang="en-US" sz="2400" spc="-7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and</a:t>
            </a:r>
            <a:r>
              <a:rPr lang="en-US" sz="2400" spc="-75"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customers,</a:t>
            </a:r>
            <a:r>
              <a:rPr lang="en-US" sz="2400" spc="-7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and</a:t>
            </a:r>
            <a:r>
              <a:rPr lang="en-US" sz="2400" spc="-75"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procedures for managing specific crises that are unique to the organization. In other words, these guidelines address the organization's potential crises. During the strategic planning stage, some teams will conduct mock disasters in order to test the organization's crisis management response.</a:t>
            </a:r>
          </a:p>
          <a:p>
            <a:pPr marL="457200" indent="-457200" algn="just">
              <a:buFont typeface="Arial" panose="020B0604020202020204" pitchFamily="34" charset="0"/>
              <a:buChar char="•"/>
            </a:pPr>
            <a:endParaRPr lang="en-US" sz="2400" spc="-20" dirty="0">
              <a:latin typeface="Lucida Sans" panose="020B0602030504020204" pitchFamily="34" charset="0"/>
              <a:cs typeface="Times New Roman" panose="02020603050405020304" pitchFamily="18" charset="0"/>
            </a:endParaRPr>
          </a:p>
          <a:p>
            <a:pPr marL="457200" indent="-457200" algn="just">
              <a:buFont typeface="Arial" panose="020B0604020202020204" pitchFamily="34" charset="0"/>
              <a:buChar char="•"/>
            </a:pPr>
            <a:endParaRPr lang="en-US" sz="2400" spc="-20" dirty="0">
              <a:latin typeface="Lucida Sans" panose="020B0602030504020204" pitchFamily="34" charset="0"/>
              <a:cs typeface="Times New Roman" panose="02020603050405020304" pitchFamily="18" charset="0"/>
            </a:endParaRPr>
          </a:p>
          <a:p>
            <a:pPr marL="457200" indent="-457200" algn="just">
              <a:buFont typeface="Arial" panose="020B0604020202020204" pitchFamily="34" charset="0"/>
              <a:buChar char="•"/>
            </a:pPr>
            <a:r>
              <a:rPr lang="en-US" sz="2400" spc="-50" dirty="0">
                <a:latin typeface="Lucida Sans" panose="020B0602030504020204" pitchFamily="34" charset="0"/>
                <a:cs typeface="Times New Roman" panose="02020603050405020304" pitchFamily="18" charset="0"/>
              </a:rPr>
              <a:t>The</a:t>
            </a:r>
            <a:r>
              <a:rPr lang="en-US" sz="2400" spc="-95" dirty="0">
                <a:latin typeface="Lucida Sans" panose="020B0602030504020204" pitchFamily="34" charset="0"/>
                <a:cs typeface="Times New Roman" panose="02020603050405020304" pitchFamily="18" charset="0"/>
              </a:rPr>
              <a:t> </a:t>
            </a:r>
            <a:r>
              <a:rPr lang="en-US" sz="2400" spc="-55" dirty="0">
                <a:latin typeface="Lucida Sans" panose="020B0602030504020204" pitchFamily="34" charset="0"/>
                <a:cs typeface="Times New Roman" panose="02020603050405020304" pitchFamily="18" charset="0"/>
              </a:rPr>
              <a:t>crisis</a:t>
            </a:r>
            <a:r>
              <a:rPr lang="en-US" sz="2400" spc="-9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management</a:t>
            </a:r>
            <a:r>
              <a:rPr lang="en-US" sz="2400" spc="-90"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stage</a:t>
            </a:r>
            <a:r>
              <a:rPr lang="en-US" sz="2400" spc="-95" dirty="0">
                <a:latin typeface="Lucida Sans" panose="020B0602030504020204" pitchFamily="34" charset="0"/>
                <a:cs typeface="Times New Roman" panose="02020603050405020304" pitchFamily="18" charset="0"/>
              </a:rPr>
              <a:t> </a:t>
            </a:r>
            <a:r>
              <a:rPr lang="en-US" sz="2400" spc="-30" dirty="0">
                <a:latin typeface="Lucida Sans" panose="020B0602030504020204" pitchFamily="34" charset="0"/>
                <a:cs typeface="Times New Roman" panose="02020603050405020304" pitchFamily="18" charset="0"/>
              </a:rPr>
              <a:t>addresses</a:t>
            </a:r>
            <a:r>
              <a:rPr lang="en-US" sz="2400" spc="-9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90"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acute</a:t>
            </a:r>
            <a:r>
              <a:rPr lang="en-US" sz="2400" spc="-95"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phase</a:t>
            </a:r>
            <a:r>
              <a:rPr lang="en-US" sz="2400" spc="-90" dirty="0">
                <a:latin typeface="Lucida Sans" panose="020B0602030504020204" pitchFamily="34" charset="0"/>
                <a:cs typeface="Times New Roman" panose="02020603050405020304" pitchFamily="18" charset="0"/>
              </a:rPr>
              <a:t> </a:t>
            </a:r>
            <a:r>
              <a:rPr lang="en-US" sz="2400" spc="-30" dirty="0">
                <a:latin typeface="Lucida Sans" panose="020B0602030504020204" pitchFamily="34" charset="0"/>
                <a:cs typeface="Times New Roman" panose="02020603050405020304" pitchFamily="18" charset="0"/>
              </a:rPr>
              <a:t>of</a:t>
            </a:r>
            <a:r>
              <a:rPr lang="en-US" sz="2400" spc="-9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95" dirty="0">
                <a:latin typeface="Lucida Sans" panose="020B0602030504020204" pitchFamily="34" charset="0"/>
                <a:cs typeface="Times New Roman" panose="02020603050405020304" pitchFamily="18" charset="0"/>
              </a:rPr>
              <a:t> </a:t>
            </a:r>
            <a:r>
              <a:rPr lang="en-US" sz="2400" spc="-60" dirty="0">
                <a:latin typeface="Lucida Sans" panose="020B0602030504020204" pitchFamily="34" charset="0"/>
                <a:cs typeface="Times New Roman" panose="02020603050405020304" pitchFamily="18" charset="0"/>
              </a:rPr>
              <a:t>crisis.</a:t>
            </a:r>
            <a:r>
              <a:rPr lang="en-US" sz="2400" spc="-90" dirty="0">
                <a:latin typeface="Lucida Sans" panose="020B0602030504020204" pitchFamily="34" charset="0"/>
                <a:cs typeface="Times New Roman" panose="02020603050405020304" pitchFamily="18" charset="0"/>
              </a:rPr>
              <a:t> </a:t>
            </a:r>
            <a:r>
              <a:rPr lang="en-US" sz="2400" spc="-10" dirty="0">
                <a:latin typeface="Lucida Sans" panose="020B0602030504020204" pitchFamily="34" charset="0"/>
                <a:cs typeface="Times New Roman" panose="02020603050405020304" pitchFamily="18" charset="0"/>
              </a:rPr>
              <a:t>From</a:t>
            </a:r>
            <a:r>
              <a:rPr lang="en-US" sz="2400" spc="-9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95" dirty="0">
                <a:latin typeface="Lucida Sans" panose="020B0602030504020204" pitchFamily="34" charset="0"/>
                <a:cs typeface="Times New Roman" panose="02020603050405020304" pitchFamily="18" charset="0"/>
              </a:rPr>
              <a:t> </a:t>
            </a:r>
            <a:r>
              <a:rPr lang="en-US" sz="2400" spc="-40" dirty="0">
                <a:latin typeface="Lucida Sans" panose="020B0602030504020204" pitchFamily="34" charset="0"/>
                <a:cs typeface="Times New Roman" panose="02020603050405020304" pitchFamily="18" charset="0"/>
              </a:rPr>
              <a:t>organizational</a:t>
            </a:r>
            <a:r>
              <a:rPr lang="en-US" sz="2400" spc="-90"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(internal</a:t>
            </a:r>
            <a:r>
              <a:rPr lang="en-US" sz="2400" spc="-90" dirty="0">
                <a:latin typeface="Lucida Sans" panose="020B0602030504020204" pitchFamily="34" charset="0"/>
                <a:cs typeface="Times New Roman" panose="02020603050405020304" pitchFamily="18" charset="0"/>
              </a:rPr>
              <a:t> </a:t>
            </a:r>
            <a:r>
              <a:rPr lang="en-US" sz="2400" spc="-35" dirty="0">
                <a:latin typeface="Lucida Sans" panose="020B0602030504020204" pitchFamily="34" charset="0"/>
                <a:cs typeface="Times New Roman" panose="02020603050405020304" pitchFamily="18" charset="0"/>
              </a:rPr>
              <a:t>landscape)</a:t>
            </a:r>
            <a:r>
              <a:rPr lang="en-US" sz="2400" spc="-95" dirty="0">
                <a:latin typeface="Lucida Sans" panose="020B0602030504020204" pitchFamily="34" charset="0"/>
                <a:cs typeface="Times New Roman" panose="02020603050405020304" pitchFamily="18" charset="0"/>
              </a:rPr>
              <a:t> </a:t>
            </a:r>
            <a:r>
              <a:rPr lang="en-US" sz="2400" spc="-40" dirty="0">
                <a:latin typeface="Lucida Sans" panose="020B0602030504020204" pitchFamily="34" charset="0"/>
                <a:cs typeface="Times New Roman" panose="02020603050405020304" pitchFamily="18" charset="0"/>
              </a:rPr>
              <a:t>perspective,</a:t>
            </a:r>
            <a:r>
              <a:rPr lang="en-US" sz="2400" spc="-90" dirty="0">
                <a:latin typeface="Lucida Sans" panose="020B0602030504020204" pitchFamily="34" charset="0"/>
                <a:cs typeface="Times New Roman" panose="02020603050405020304" pitchFamily="18" charset="0"/>
              </a:rPr>
              <a:t> </a:t>
            </a:r>
            <a:r>
              <a:rPr lang="en-US" sz="2400" spc="-30" dirty="0">
                <a:latin typeface="Lucida Sans" panose="020B0602030504020204" pitchFamily="34" charset="0"/>
                <a:cs typeface="Times New Roman" panose="02020603050405020304" pitchFamily="18" charset="0"/>
              </a:rPr>
              <a:t>efforts</a:t>
            </a:r>
            <a:r>
              <a:rPr lang="en-US" sz="2400" spc="-9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are</a:t>
            </a:r>
            <a:r>
              <a:rPr lang="en-US" sz="2400" spc="-95" dirty="0">
                <a:latin typeface="Lucida Sans" panose="020B0602030504020204" pitchFamily="34" charset="0"/>
                <a:cs typeface="Times New Roman" panose="02020603050405020304" pitchFamily="18" charset="0"/>
              </a:rPr>
              <a:t> </a:t>
            </a:r>
            <a:r>
              <a:rPr lang="en-US" sz="2400" spc="-35" dirty="0">
                <a:latin typeface="Lucida Sans" panose="020B0602030504020204" pitchFamily="34" charset="0"/>
                <a:cs typeface="Times New Roman" panose="02020603050405020304" pitchFamily="18" charset="0"/>
              </a:rPr>
              <a:t>focused</a:t>
            </a:r>
            <a:r>
              <a:rPr lang="en-US" sz="2400" spc="-90"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on </a:t>
            </a:r>
            <a:r>
              <a:rPr lang="en-US" sz="2400" spc="-30" dirty="0">
                <a:latin typeface="Lucida Sans" panose="020B0602030504020204" pitchFamily="34" charset="0"/>
                <a:cs typeface="Times New Roman" panose="02020603050405020304" pitchFamily="18" charset="0"/>
              </a:rPr>
              <a:t>containing</a:t>
            </a:r>
            <a:r>
              <a:rPr lang="en-US" sz="2400" spc="-10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the</a:t>
            </a:r>
            <a:r>
              <a:rPr lang="en-US" sz="2400" spc="-100" dirty="0">
                <a:latin typeface="Lucida Sans" panose="020B0602030504020204" pitchFamily="34" charset="0"/>
                <a:cs typeface="Times New Roman" panose="02020603050405020304" pitchFamily="18" charset="0"/>
              </a:rPr>
              <a:t> </a:t>
            </a:r>
            <a:r>
              <a:rPr lang="en-US" sz="2400" spc="-55" dirty="0">
                <a:latin typeface="Lucida Sans" panose="020B0602030504020204" pitchFamily="34" charset="0"/>
                <a:cs typeface="Times New Roman" panose="02020603050405020304" pitchFamily="18" charset="0"/>
              </a:rPr>
              <a:t>crisis</a:t>
            </a:r>
            <a:r>
              <a:rPr lang="en-US" sz="2400" spc="-100" dirty="0">
                <a:latin typeface="Lucida Sans" panose="020B0602030504020204" pitchFamily="34" charset="0"/>
                <a:cs typeface="Times New Roman" panose="02020603050405020304" pitchFamily="18" charset="0"/>
              </a:rPr>
              <a:t> </a:t>
            </a:r>
            <a:r>
              <a:rPr lang="en-US" sz="2400" dirty="0">
                <a:latin typeface="Lucida Sans" panose="020B0602030504020204" pitchFamily="34" charset="0"/>
                <a:cs typeface="Times New Roman" panose="02020603050405020304" pitchFamily="18" charset="0"/>
              </a:rPr>
              <a:t>and</a:t>
            </a:r>
            <a:r>
              <a:rPr lang="en-US" sz="2400" spc="-100"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resuming</a:t>
            </a:r>
            <a:r>
              <a:rPr lang="en-US" sz="2400" spc="-100" dirty="0">
                <a:latin typeface="Lucida Sans" panose="020B0602030504020204" pitchFamily="34" charset="0"/>
                <a:cs typeface="Times New Roman" panose="02020603050405020304" pitchFamily="18" charset="0"/>
              </a:rPr>
              <a:t> </a:t>
            </a:r>
            <a:r>
              <a:rPr lang="en-US" sz="2400" spc="-25" dirty="0">
                <a:latin typeface="Lucida Sans" panose="020B0602030504020204" pitchFamily="34" charset="0"/>
                <a:cs typeface="Times New Roman" panose="02020603050405020304" pitchFamily="18" charset="0"/>
              </a:rPr>
              <a:t>operations</a:t>
            </a:r>
            <a:r>
              <a:rPr lang="en-US" sz="2400" spc="-100"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as</a:t>
            </a:r>
            <a:r>
              <a:rPr lang="en-US" sz="2400" spc="-100" dirty="0">
                <a:latin typeface="Lucida Sans" panose="020B0602030504020204" pitchFamily="34" charset="0"/>
                <a:cs typeface="Times New Roman" panose="02020603050405020304" pitchFamily="18" charset="0"/>
              </a:rPr>
              <a:t> </a:t>
            </a:r>
            <a:r>
              <a:rPr lang="en-US" sz="2400" spc="-55" dirty="0">
                <a:latin typeface="Lucida Sans" panose="020B0602030504020204" pitchFamily="34" charset="0"/>
                <a:cs typeface="Times New Roman" panose="02020603050405020304" pitchFamily="18" charset="0"/>
              </a:rPr>
              <a:t>quickly</a:t>
            </a:r>
            <a:r>
              <a:rPr lang="en-US" sz="2400" spc="-100" dirty="0">
                <a:latin typeface="Lucida Sans" panose="020B0602030504020204" pitchFamily="34" charset="0"/>
                <a:cs typeface="Times New Roman" panose="02020603050405020304" pitchFamily="18" charset="0"/>
              </a:rPr>
              <a:t> </a:t>
            </a:r>
            <a:r>
              <a:rPr lang="en-US" sz="2400" spc="-20" dirty="0">
                <a:latin typeface="Lucida Sans" panose="020B0602030504020204" pitchFamily="34" charset="0"/>
                <a:cs typeface="Times New Roman" panose="02020603050405020304" pitchFamily="18" charset="0"/>
              </a:rPr>
              <a:t>as</a:t>
            </a:r>
            <a:r>
              <a:rPr lang="en-US" sz="2400" spc="-100" dirty="0">
                <a:latin typeface="Lucida Sans" panose="020B0602030504020204" pitchFamily="34" charset="0"/>
                <a:cs typeface="Times New Roman" panose="02020603050405020304" pitchFamily="18" charset="0"/>
              </a:rPr>
              <a:t> </a:t>
            </a:r>
            <a:r>
              <a:rPr lang="en-US" sz="2400" spc="-50" dirty="0">
                <a:latin typeface="Lucida Sans" panose="020B0602030504020204" pitchFamily="34" charset="0"/>
                <a:cs typeface="Times New Roman" panose="02020603050405020304" pitchFamily="18" charset="0"/>
              </a:rPr>
              <a:t>possible.</a:t>
            </a:r>
            <a:r>
              <a:rPr lang="en-US" sz="2400" spc="-95" dirty="0">
                <a:latin typeface="Lucida Sans" panose="020B0602030504020204" pitchFamily="34" charset="0"/>
                <a:cs typeface="Times New Roman" panose="02020603050405020304" pitchFamily="18" charset="0"/>
              </a:rPr>
              <a:t> </a:t>
            </a:r>
            <a:endParaRPr lang="en-US" sz="2400" spc="-20" dirty="0">
              <a:latin typeface="Lucida Sans" panose="020B0602030504020204" pitchFamily="34"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Title 1">
            <a:extLst>
              <a:ext uri="{FF2B5EF4-FFF2-40B4-BE49-F238E27FC236}">
                <a16:creationId xmlns:a16="http://schemas.microsoft.com/office/drawing/2014/main" id="{4E80B487-911B-4743-322D-1931F6B54A64}"/>
              </a:ext>
            </a:extLst>
          </p:cNvPr>
          <p:cNvSpPr txBox="1">
            <a:spLocks/>
          </p:cNvSpPr>
          <p:nvPr/>
        </p:nvSpPr>
        <p:spPr>
          <a:xfrm>
            <a:off x="5715000" y="751932"/>
            <a:ext cx="3886199" cy="1277273"/>
          </a:xfrm>
          <a:prstGeom prst="rect">
            <a:avLst/>
          </a:prstGeom>
        </p:spPr>
        <p:txBody>
          <a:bodyPr wrap="square" lIns="0" tIns="0" rIns="0" bIns="0">
            <a:spAutoFit/>
          </a:bodyPr>
          <a:lstStyle>
            <a:lvl1pPr>
              <a:defRPr sz="5500" b="0" i="0">
                <a:solidFill>
                  <a:srgbClr val="C2D5EC"/>
                </a:solidFill>
                <a:latin typeface="Arial Black"/>
                <a:ea typeface="+mj-ea"/>
                <a:cs typeface="Arial Black"/>
              </a:defRPr>
            </a:lvl1pPr>
          </a:lstStyle>
          <a:p>
            <a:pPr algn="ctr"/>
            <a:r>
              <a:rPr lang="en-US" sz="2800" b="1" spc="-185" dirty="0">
                <a:solidFill>
                  <a:schemeClr val="tx1"/>
                </a:solidFill>
                <a:latin typeface="Arial Black" panose="020B0A04020102020204" pitchFamily="34" charset="0"/>
                <a:cs typeface="Times New Roman" panose="02020603050405020304" pitchFamily="18" charset="0"/>
              </a:rPr>
              <a:t>Crisis  management</a:t>
            </a:r>
            <a:br>
              <a:rPr lang="en-US" sz="6000" b="1" dirty="0">
                <a:latin typeface="Times New Roman" panose="02020603050405020304" pitchFamily="18" charset="0"/>
                <a:cs typeface="Times New Roman" panose="02020603050405020304" pitchFamily="18" charset="0"/>
              </a:rPr>
            </a:br>
            <a:endParaRPr lang="en-US" b="1" dirty="0"/>
          </a:p>
        </p:txBody>
      </p:sp>
    </p:spTree>
    <p:extLst>
      <p:ext uri="{BB962C8B-B14F-4D97-AF65-F5344CB8AC3E}">
        <p14:creationId xmlns:p14="http://schemas.microsoft.com/office/powerpoint/2010/main" val="18838933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ject 3"/>
          <p:cNvSpPr txBox="1"/>
          <p:nvPr/>
        </p:nvSpPr>
        <p:spPr>
          <a:xfrm>
            <a:off x="4953000" y="921266"/>
            <a:ext cx="4952999" cy="737381"/>
          </a:xfrm>
          <a:prstGeom prst="rect">
            <a:avLst/>
          </a:prstGeom>
        </p:spPr>
        <p:txBody>
          <a:bodyPr vert="horz" wrap="square" lIns="0" tIns="16510" rIns="0" bIns="0" rtlCol="0">
            <a:spAutoFit/>
          </a:bodyPr>
          <a:lstStyle/>
          <a:p>
            <a:pPr marL="12700" algn="r">
              <a:spcBef>
                <a:spcPts val="130"/>
              </a:spcBef>
              <a:tabLst>
                <a:tab pos="5852795" algn="l"/>
              </a:tabLst>
            </a:pPr>
            <a:r>
              <a:rPr lang="en-US" sz="2800" b="1" spc="-75" dirty="0">
                <a:latin typeface="Arial Black" panose="020B0A04020102020204" pitchFamily="34" charset="0"/>
                <a:cs typeface="Times New Roman" panose="02020603050405020304" pitchFamily="18" charset="0"/>
              </a:rPr>
              <a:t>Organizational</a:t>
            </a:r>
            <a:r>
              <a:rPr lang="en-US" sz="2800" b="1" spc="-60" dirty="0">
                <a:latin typeface="Arial Black" panose="020B0A04020102020204" pitchFamily="34" charset="0"/>
                <a:cs typeface="Times New Roman" panose="02020603050405020304" pitchFamily="18" charset="0"/>
              </a:rPr>
              <a:t> </a:t>
            </a:r>
            <a:r>
              <a:rPr lang="en-US" sz="2800" b="1" spc="-10" dirty="0">
                <a:latin typeface="Arial Black" panose="020B0A04020102020204" pitchFamily="34" charset="0"/>
                <a:cs typeface="Times New Roman" panose="02020603050405020304" pitchFamily="18" charset="0"/>
              </a:rPr>
              <a:t>Learning</a:t>
            </a:r>
            <a:endParaRPr lang="en-US" sz="2800" b="1" dirty="0">
              <a:latin typeface="Arial Black" panose="020B0A04020102020204" pitchFamily="34" charset="0"/>
              <a:cs typeface="Times New Roman" panose="02020603050405020304" pitchFamily="18" charset="0"/>
            </a:endParaRPr>
          </a:p>
          <a:p>
            <a:pPr marL="12700" algn="r">
              <a:lnSpc>
                <a:spcPct val="100000"/>
              </a:lnSpc>
              <a:spcBef>
                <a:spcPts val="130"/>
              </a:spcBef>
              <a:tabLst>
                <a:tab pos="5852795" algn="l"/>
              </a:tabLst>
            </a:pPr>
            <a:endParaRPr sz="1800" dirty="0">
              <a:latin typeface="Arial Black"/>
              <a:cs typeface="Arial Black"/>
            </a:endParaRPr>
          </a:p>
        </p:txBody>
      </p:sp>
      <p:sp>
        <p:nvSpPr>
          <p:cNvPr id="4" name="object 4"/>
          <p:cNvSpPr txBox="1"/>
          <p:nvPr/>
        </p:nvSpPr>
        <p:spPr>
          <a:xfrm>
            <a:off x="495493" y="1562829"/>
            <a:ext cx="16970375" cy="5071196"/>
          </a:xfrm>
          <a:prstGeom prst="rect">
            <a:avLst/>
          </a:prstGeom>
        </p:spPr>
        <p:txBody>
          <a:bodyPr vert="horz" wrap="square" lIns="0" tIns="12065" rIns="0" bIns="0" rtlCol="0">
            <a:spAutoFit/>
          </a:bodyPr>
          <a:lstStyle/>
          <a:p>
            <a:pPr marL="355600" marR="275590" indent="-342900">
              <a:lnSpc>
                <a:spcPct val="114599"/>
              </a:lnSpc>
              <a:buFont typeface="Arial" panose="020B0604020202020204" pitchFamily="34" charset="0"/>
              <a:buChar char="•"/>
            </a:pPr>
            <a:endParaRPr lang="en-US" sz="2400" spc="-40" dirty="0">
              <a:latin typeface="Lucida Sans" panose="020B0602030504020204" pitchFamily="34" charset="0"/>
              <a:cs typeface="Times New Roman" panose="02020603050405020304" pitchFamily="18" charset="0"/>
            </a:endParaRPr>
          </a:p>
          <a:p>
            <a:pPr marL="355600" marR="275590" indent="-342900" algn="just">
              <a:lnSpc>
                <a:spcPct val="114599"/>
              </a:lnSpc>
              <a:buFont typeface="Arial" panose="020B0604020202020204" pitchFamily="34" charset="0"/>
              <a:buChar char="•"/>
            </a:pPr>
            <a:r>
              <a:rPr sz="2400" spc="-40" dirty="0">
                <a:latin typeface="Lucida Sans" panose="020B0602030504020204" pitchFamily="34" charset="0"/>
                <a:cs typeface="Times New Roman" panose="02020603050405020304" pitchFamily="18" charset="0"/>
              </a:rPr>
              <a:t>After</a:t>
            </a:r>
            <a:r>
              <a:rPr sz="2400" spc="-10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135" dirty="0">
                <a:latin typeface="Lucida Sans" panose="020B0602030504020204" pitchFamily="34" charset="0"/>
                <a:cs typeface="Times New Roman" panose="02020603050405020304" pitchFamily="18" charset="0"/>
              </a:rPr>
              <a:t> </a:t>
            </a:r>
            <a:r>
              <a:rPr sz="2400" spc="-55" dirty="0">
                <a:latin typeface="Lucida Sans" panose="020B0602030504020204" pitchFamily="34" charset="0"/>
                <a:cs typeface="Times New Roman" panose="02020603050405020304" pitchFamily="18" charset="0"/>
              </a:rPr>
              <a:t>crisis</a:t>
            </a:r>
            <a:r>
              <a:rPr sz="2400" spc="-105" dirty="0">
                <a:latin typeface="Lucida Sans" panose="020B0602030504020204" pitchFamily="34" charset="0"/>
                <a:cs typeface="Times New Roman" panose="02020603050405020304" pitchFamily="18" charset="0"/>
              </a:rPr>
              <a:t> </a:t>
            </a:r>
            <a:r>
              <a:rPr sz="2400" spc="-40" dirty="0">
                <a:latin typeface="Lucida Sans" panose="020B0602030504020204" pitchFamily="34" charset="0"/>
                <a:cs typeface="Times New Roman" panose="02020603050405020304" pitchFamily="18" charset="0"/>
              </a:rPr>
              <a:t>ends,</a:t>
            </a:r>
            <a:r>
              <a:rPr sz="2400" spc="-10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110" dirty="0">
                <a:latin typeface="Lucida Sans" panose="020B0602030504020204" pitchFamily="34" charset="0"/>
                <a:cs typeface="Times New Roman" panose="02020603050405020304" pitchFamily="18" charset="0"/>
              </a:rPr>
              <a:t> </a:t>
            </a:r>
            <a:r>
              <a:rPr sz="2400" spc="-40" dirty="0">
                <a:latin typeface="Lucida Sans" panose="020B0602030504020204" pitchFamily="34" charset="0"/>
                <a:cs typeface="Times New Roman" panose="02020603050405020304" pitchFamily="18" charset="0"/>
              </a:rPr>
              <a:t>organization</a:t>
            </a:r>
            <a:r>
              <a:rPr sz="2400" spc="-10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must</a:t>
            </a:r>
            <a:r>
              <a:rPr sz="2400" spc="-110" dirty="0">
                <a:latin typeface="Lucida Sans" panose="020B0602030504020204" pitchFamily="34" charset="0"/>
                <a:cs typeface="Times New Roman" panose="02020603050405020304" pitchFamily="18" charset="0"/>
              </a:rPr>
              <a:t> </a:t>
            </a:r>
            <a:r>
              <a:rPr sz="2400" spc="-35" dirty="0">
                <a:latin typeface="Lucida Sans" panose="020B0602030504020204" pitchFamily="34" charset="0"/>
                <a:cs typeface="Times New Roman" panose="02020603050405020304" pitchFamily="18" charset="0"/>
              </a:rPr>
              <a:t>take</a:t>
            </a:r>
            <a:r>
              <a:rPr sz="2400" spc="-10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time</a:t>
            </a:r>
            <a:r>
              <a:rPr sz="2400" spc="-11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to</a:t>
            </a:r>
            <a:r>
              <a:rPr sz="2400" spc="-11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learn</a:t>
            </a:r>
            <a:r>
              <a:rPr sz="2400" spc="-10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from</a:t>
            </a:r>
            <a:r>
              <a:rPr sz="2400" spc="-1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what</a:t>
            </a:r>
            <a:r>
              <a:rPr sz="2400" spc="-11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has</a:t>
            </a:r>
            <a:r>
              <a:rPr sz="2400" spc="-105" dirty="0">
                <a:latin typeface="Lucida Sans" panose="020B0602030504020204" pitchFamily="34" charset="0"/>
                <a:cs typeface="Times New Roman" panose="02020603050405020304" pitchFamily="18" charset="0"/>
              </a:rPr>
              <a:t> </a:t>
            </a:r>
            <a:r>
              <a:rPr sz="2400" spc="-35" dirty="0">
                <a:latin typeface="Lucida Sans" panose="020B0602030504020204" pitchFamily="34" charset="0"/>
                <a:cs typeface="Times New Roman" panose="02020603050405020304" pitchFamily="18" charset="0"/>
              </a:rPr>
              <a:t>occurred.</a:t>
            </a:r>
            <a:r>
              <a:rPr sz="2400" spc="-1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One</a:t>
            </a:r>
            <a:r>
              <a:rPr sz="2400" spc="-110"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of</a:t>
            </a:r>
            <a:r>
              <a:rPr sz="2400" spc="-1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105" dirty="0">
                <a:latin typeface="Lucida Sans" panose="020B0602030504020204" pitchFamily="34" charset="0"/>
                <a:cs typeface="Times New Roman" panose="02020603050405020304" pitchFamily="18" charset="0"/>
              </a:rPr>
              <a:t> </a:t>
            </a:r>
            <a:r>
              <a:rPr sz="2400" spc="-50" dirty="0">
                <a:latin typeface="Lucida Sans" panose="020B0602030504020204" pitchFamily="34" charset="0"/>
                <a:cs typeface="Times New Roman" panose="02020603050405020304" pitchFamily="18" charset="0"/>
              </a:rPr>
              <a:t>keys</a:t>
            </a:r>
            <a:r>
              <a:rPr sz="2400" spc="-10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to</a:t>
            </a:r>
            <a:r>
              <a:rPr sz="2400" spc="-110"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learning</a:t>
            </a:r>
            <a:r>
              <a:rPr sz="2400" spc="-1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105"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most</a:t>
            </a:r>
            <a:r>
              <a:rPr sz="2400" spc="-11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from</a:t>
            </a:r>
            <a:r>
              <a:rPr sz="2400" spc="-11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a:t>
            </a:r>
            <a:r>
              <a:rPr sz="2400" spc="-105" dirty="0">
                <a:latin typeface="Lucida Sans" panose="020B0602030504020204" pitchFamily="34" charset="0"/>
                <a:cs typeface="Times New Roman" panose="02020603050405020304" pitchFamily="18" charset="0"/>
              </a:rPr>
              <a:t> </a:t>
            </a:r>
            <a:r>
              <a:rPr sz="2400" spc="-55" dirty="0">
                <a:latin typeface="Lucida Sans" panose="020B0602030504020204" pitchFamily="34" charset="0"/>
                <a:cs typeface="Times New Roman" panose="02020603050405020304" pitchFamily="18" charset="0"/>
              </a:rPr>
              <a:t>crisis</a:t>
            </a:r>
            <a:r>
              <a:rPr sz="2400" spc="-105" dirty="0">
                <a:latin typeface="Lucida Sans" panose="020B0602030504020204" pitchFamily="34" charset="0"/>
                <a:cs typeface="Times New Roman" panose="02020603050405020304" pitchFamily="18" charset="0"/>
              </a:rPr>
              <a:t> </a:t>
            </a:r>
            <a:r>
              <a:rPr sz="2400" spc="-70" dirty="0">
                <a:latin typeface="Lucida Sans" panose="020B0602030504020204" pitchFamily="34" charset="0"/>
                <a:cs typeface="Times New Roman" panose="02020603050405020304" pitchFamily="18" charset="0"/>
              </a:rPr>
              <a:t>is</a:t>
            </a:r>
            <a:r>
              <a:rPr sz="2400" spc="-10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not</a:t>
            </a:r>
            <a:r>
              <a:rPr sz="2400" spc="-11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to</a:t>
            </a:r>
            <a:r>
              <a:rPr sz="2400" spc="-11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wait</a:t>
            </a:r>
            <a:r>
              <a:rPr sz="2400" spc="-110"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too long</a:t>
            </a:r>
            <a:r>
              <a:rPr sz="2400" spc="-10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after</a:t>
            </a:r>
            <a:r>
              <a:rPr sz="2400" spc="-10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10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event</a:t>
            </a:r>
            <a:r>
              <a:rPr sz="2400" spc="-10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has</a:t>
            </a:r>
            <a:r>
              <a:rPr sz="2400" spc="-100" dirty="0">
                <a:latin typeface="Lucida Sans" panose="020B0602030504020204" pitchFamily="34" charset="0"/>
                <a:cs typeface="Times New Roman" panose="02020603050405020304" pitchFamily="18" charset="0"/>
              </a:rPr>
              <a:t> </a:t>
            </a:r>
            <a:r>
              <a:rPr sz="2400" spc="-35" dirty="0">
                <a:latin typeface="Lucida Sans" panose="020B0602030504020204" pitchFamily="34" charset="0"/>
                <a:cs typeface="Times New Roman" panose="02020603050405020304" pitchFamily="18" charset="0"/>
              </a:rPr>
              <a:t>occurred.</a:t>
            </a:r>
            <a:r>
              <a:rPr sz="2400" spc="-10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In</a:t>
            </a:r>
            <a:r>
              <a:rPr sz="2400" spc="-100" dirty="0">
                <a:latin typeface="Lucida Sans" panose="020B0602030504020204" pitchFamily="34" charset="0"/>
                <a:cs typeface="Times New Roman" panose="02020603050405020304" pitchFamily="18" charset="0"/>
              </a:rPr>
              <a:t> </a:t>
            </a:r>
            <a:r>
              <a:rPr sz="2400" spc="-40" dirty="0">
                <a:latin typeface="Lucida Sans" panose="020B0602030504020204" pitchFamily="34" charset="0"/>
                <a:cs typeface="Times New Roman" panose="02020603050405020304" pitchFamily="18" charset="0"/>
              </a:rPr>
              <a:t>this</a:t>
            </a:r>
            <a:r>
              <a:rPr sz="2400" spc="-100" dirty="0">
                <a:latin typeface="Lucida Sans" panose="020B0602030504020204" pitchFamily="34" charset="0"/>
                <a:cs typeface="Times New Roman" panose="02020603050405020304" pitchFamily="18" charset="0"/>
              </a:rPr>
              <a:t> </a:t>
            </a:r>
            <a:r>
              <a:rPr sz="2400" spc="-35" dirty="0">
                <a:latin typeface="Lucida Sans" panose="020B0602030504020204" pitchFamily="34" charset="0"/>
                <a:cs typeface="Times New Roman" panose="02020603050405020304" pitchFamily="18" charset="0"/>
              </a:rPr>
              <a:t>stage,</a:t>
            </a:r>
            <a:r>
              <a:rPr sz="2400" spc="-10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100" dirty="0">
                <a:latin typeface="Lucida Sans" panose="020B0602030504020204" pitchFamily="34" charset="0"/>
                <a:cs typeface="Times New Roman" panose="02020603050405020304" pitchFamily="18" charset="0"/>
              </a:rPr>
              <a:t> </a:t>
            </a:r>
            <a:r>
              <a:rPr sz="2400" spc="-40" dirty="0">
                <a:latin typeface="Lucida Sans" panose="020B0602030504020204" pitchFamily="34" charset="0"/>
                <a:cs typeface="Times New Roman" panose="02020603050405020304" pitchFamily="18" charset="0"/>
              </a:rPr>
              <a:t>organization</a:t>
            </a:r>
            <a:r>
              <a:rPr sz="2400" spc="-10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has</a:t>
            </a:r>
            <a:r>
              <a:rPr sz="2400" spc="-10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returned</a:t>
            </a:r>
            <a:r>
              <a:rPr sz="2400" spc="-10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to</a:t>
            </a:r>
            <a:r>
              <a:rPr sz="2400" spc="-10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normal</a:t>
            </a:r>
            <a:r>
              <a:rPr sz="2400" spc="-100" dirty="0">
                <a:latin typeface="Lucida Sans" panose="020B0602030504020204" pitchFamily="34" charset="0"/>
                <a:cs typeface="Times New Roman" panose="02020603050405020304" pitchFamily="18" charset="0"/>
              </a:rPr>
              <a:t> </a:t>
            </a:r>
            <a:r>
              <a:rPr sz="2400" spc="-35" dirty="0">
                <a:latin typeface="Lucida Sans" panose="020B0602030504020204" pitchFamily="34" charset="0"/>
                <a:cs typeface="Times New Roman" panose="02020603050405020304" pitchFamily="18" charset="0"/>
              </a:rPr>
              <a:t>operations,</a:t>
            </a:r>
            <a:r>
              <a:rPr sz="2400" spc="-10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and</a:t>
            </a:r>
            <a:r>
              <a:rPr sz="2400" spc="-10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95"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motivation</a:t>
            </a:r>
            <a:r>
              <a:rPr sz="2400" spc="-10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to</a:t>
            </a:r>
            <a:r>
              <a:rPr sz="2400" spc="-100"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evaluate</a:t>
            </a:r>
            <a:r>
              <a:rPr sz="2400" spc="-10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and</a:t>
            </a:r>
            <a:r>
              <a:rPr sz="2400" spc="-10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learn</a:t>
            </a:r>
            <a:r>
              <a:rPr sz="2400" spc="-10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from</a:t>
            </a:r>
            <a:r>
              <a:rPr sz="2400" spc="-10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10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crisis wanes.</a:t>
            </a:r>
            <a:endParaRPr lang="en-US" sz="2400" spc="-10" dirty="0">
              <a:latin typeface="Lucida Sans" panose="020B0602030504020204" pitchFamily="34" charset="0"/>
              <a:cs typeface="Times New Roman" panose="02020603050405020304" pitchFamily="18" charset="0"/>
            </a:endParaRPr>
          </a:p>
          <a:p>
            <a:pPr marL="355600" marR="275590" indent="-342900" algn="just">
              <a:lnSpc>
                <a:spcPct val="114599"/>
              </a:lnSpc>
              <a:buFont typeface="Arial" panose="020B0604020202020204" pitchFamily="34" charset="0"/>
              <a:buChar char="•"/>
            </a:pPr>
            <a:endParaRPr sz="2400" dirty="0">
              <a:latin typeface="Lucida Sans" panose="020B0602030504020204" pitchFamily="34" charset="0"/>
              <a:cs typeface="Times New Roman" panose="02020603050405020304" pitchFamily="18" charset="0"/>
            </a:endParaRPr>
          </a:p>
          <a:p>
            <a:pPr marL="355600" marR="5080" indent="-342900" algn="just">
              <a:lnSpc>
                <a:spcPct val="114599"/>
              </a:lnSpc>
              <a:buFont typeface="Arial" panose="020B0604020202020204" pitchFamily="34" charset="0"/>
              <a:buChar char="•"/>
            </a:pPr>
            <a:r>
              <a:rPr sz="2400" spc="-85" dirty="0">
                <a:latin typeface="Lucida Sans" panose="020B0602030504020204" pitchFamily="34" charset="0"/>
                <a:cs typeface="Times New Roman" panose="02020603050405020304" pitchFamily="18" charset="0"/>
              </a:rPr>
              <a:t>At</a:t>
            </a:r>
            <a:r>
              <a:rPr sz="2400" spc="-6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a:t>
            </a:r>
            <a:r>
              <a:rPr sz="2400" spc="-145" dirty="0">
                <a:latin typeface="Lucida Sans" panose="020B0602030504020204" pitchFamily="34" charset="0"/>
                <a:cs typeface="Times New Roman" panose="02020603050405020304" pitchFamily="18" charset="0"/>
              </a:rPr>
              <a:t> </a:t>
            </a:r>
            <a:r>
              <a:rPr sz="2400" spc="-35" dirty="0">
                <a:latin typeface="Lucida Sans" panose="020B0602030504020204" pitchFamily="34" charset="0"/>
                <a:cs typeface="Times New Roman" panose="02020603050405020304" pitchFamily="18" charset="0"/>
              </a:rPr>
              <a:t>minimum,</a:t>
            </a:r>
            <a:r>
              <a:rPr sz="2400" spc="-11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management</a:t>
            </a:r>
            <a:r>
              <a:rPr sz="2400" spc="-120"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must</a:t>
            </a:r>
            <a:r>
              <a:rPr sz="2400" spc="-100"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evaluate</a:t>
            </a:r>
            <a:r>
              <a:rPr sz="2400" spc="-9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how</a:t>
            </a:r>
            <a:r>
              <a:rPr sz="2400" spc="-10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95" dirty="0">
                <a:latin typeface="Lucida Sans" panose="020B0602030504020204" pitchFamily="34" charset="0"/>
                <a:cs typeface="Times New Roman" panose="02020603050405020304" pitchFamily="18" charset="0"/>
              </a:rPr>
              <a:t> </a:t>
            </a:r>
            <a:r>
              <a:rPr sz="2400" spc="-65" dirty="0">
                <a:latin typeface="Lucida Sans" panose="020B0602030504020204" pitchFamily="34" charset="0"/>
                <a:cs typeface="Times New Roman" panose="02020603050405020304" pitchFamily="18" charset="0"/>
              </a:rPr>
              <a:t>crisis</a:t>
            </a:r>
            <a:r>
              <a:rPr sz="2400" spc="-8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was</a:t>
            </a:r>
            <a:r>
              <a:rPr sz="2400" spc="-9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handled</a:t>
            </a:r>
            <a:r>
              <a:rPr sz="2400" spc="-10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and</a:t>
            </a:r>
            <a:r>
              <a:rPr sz="2400" spc="-10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what</a:t>
            </a:r>
            <a:r>
              <a:rPr sz="2400" spc="-95"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changes</a:t>
            </a:r>
            <a:r>
              <a:rPr sz="2400" spc="-10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need</a:t>
            </a:r>
            <a:r>
              <a:rPr sz="2400" spc="-9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to</a:t>
            </a:r>
            <a:r>
              <a:rPr sz="2400" spc="-10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be</a:t>
            </a:r>
            <a:r>
              <a:rPr sz="2400" spc="-9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made</a:t>
            </a:r>
            <a:r>
              <a:rPr sz="2400" spc="-100"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in</a:t>
            </a:r>
            <a:r>
              <a:rPr sz="2400" spc="-9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the</a:t>
            </a:r>
            <a:r>
              <a:rPr sz="2400" spc="-100" dirty="0">
                <a:latin typeface="Lucida Sans" panose="020B0602030504020204" pitchFamily="34" charset="0"/>
                <a:cs typeface="Times New Roman" panose="02020603050405020304" pitchFamily="18" charset="0"/>
              </a:rPr>
              <a:t> </a:t>
            </a:r>
            <a:r>
              <a:rPr sz="2400" spc="-65" dirty="0">
                <a:latin typeface="Lucida Sans" panose="020B0602030504020204" pitchFamily="34" charset="0"/>
                <a:cs typeface="Times New Roman" panose="02020603050405020304" pitchFamily="18" charset="0"/>
              </a:rPr>
              <a:t>crisis</a:t>
            </a:r>
            <a:r>
              <a:rPr sz="2400" spc="-8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management</a:t>
            </a:r>
            <a:r>
              <a:rPr sz="2400" spc="-95" dirty="0">
                <a:latin typeface="Lucida Sans" panose="020B0602030504020204" pitchFamily="34" charset="0"/>
                <a:cs typeface="Times New Roman" panose="02020603050405020304" pitchFamily="18" charset="0"/>
              </a:rPr>
              <a:t> </a:t>
            </a:r>
            <a:r>
              <a:rPr sz="2400" spc="-50" dirty="0">
                <a:latin typeface="Lucida Sans" panose="020B0602030504020204" pitchFamily="34" charset="0"/>
                <a:cs typeface="Times New Roman" panose="02020603050405020304" pitchFamily="18" charset="0"/>
              </a:rPr>
              <a:t>plan.</a:t>
            </a:r>
            <a:r>
              <a:rPr sz="2400" spc="-9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Pearson</a:t>
            </a:r>
            <a:r>
              <a:rPr sz="2400" spc="-9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and</a:t>
            </a:r>
            <a:r>
              <a:rPr sz="2400" spc="-100"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Clair </a:t>
            </a:r>
            <a:r>
              <a:rPr sz="2400" spc="-110" dirty="0">
                <a:latin typeface="Lucida Sans" panose="020B0602030504020204" pitchFamily="34" charset="0"/>
                <a:cs typeface="Times New Roman" panose="02020603050405020304" pitchFamily="18" charset="0"/>
              </a:rPr>
              <a:t>(1998)</a:t>
            </a:r>
            <a:r>
              <a:rPr sz="2400" spc="-35"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suggested</a:t>
            </a:r>
            <a:r>
              <a:rPr sz="2400" spc="-114"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that</a:t>
            </a:r>
            <a:r>
              <a:rPr sz="2400" spc="-135" dirty="0">
                <a:latin typeface="Lucida Sans" panose="020B0602030504020204" pitchFamily="34" charset="0"/>
                <a:cs typeface="Times New Roman" panose="02020603050405020304" pitchFamily="18" charset="0"/>
              </a:rPr>
              <a:t> </a:t>
            </a:r>
            <a:r>
              <a:rPr sz="2400" spc="-40" dirty="0">
                <a:latin typeface="Lucida Sans" panose="020B0602030504020204" pitchFamily="34" charset="0"/>
                <a:cs typeface="Times New Roman" panose="02020603050405020304" pitchFamily="18" charset="0"/>
              </a:rPr>
              <a:t>such</a:t>
            </a:r>
            <a:r>
              <a:rPr sz="2400" spc="-9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a:t>
            </a:r>
            <a:r>
              <a:rPr sz="2400" spc="-95"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evaluation</a:t>
            </a:r>
            <a:r>
              <a:rPr sz="2400" spc="-90"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can</a:t>
            </a:r>
            <a:r>
              <a:rPr sz="2400" spc="-9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be</a:t>
            </a:r>
            <a:r>
              <a:rPr sz="2400" spc="-90" dirty="0">
                <a:latin typeface="Lucida Sans" panose="020B0602030504020204" pitchFamily="34" charset="0"/>
                <a:cs typeface="Times New Roman" panose="02020603050405020304" pitchFamily="18" charset="0"/>
              </a:rPr>
              <a:t> </a:t>
            </a:r>
            <a:r>
              <a:rPr sz="2400" spc="-35" dirty="0">
                <a:latin typeface="Lucida Sans" panose="020B0602030504020204" pitchFamily="34" charset="0"/>
                <a:cs typeface="Times New Roman" panose="02020603050405020304" pitchFamily="18" charset="0"/>
              </a:rPr>
              <a:t>examined</a:t>
            </a:r>
            <a:r>
              <a:rPr sz="2400" spc="-95"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in</a:t>
            </a:r>
            <a:r>
              <a:rPr sz="2400" spc="-90"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terms</a:t>
            </a:r>
            <a:r>
              <a:rPr sz="2400" spc="-95"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of</a:t>
            </a:r>
            <a:r>
              <a:rPr sz="2400" spc="-90"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degrees</a:t>
            </a:r>
            <a:r>
              <a:rPr sz="2400" spc="-95"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of</a:t>
            </a:r>
            <a:r>
              <a:rPr sz="2400" spc="-90" dirty="0">
                <a:latin typeface="Lucida Sans" panose="020B0602030504020204" pitchFamily="34" charset="0"/>
                <a:cs typeface="Times New Roman" panose="02020603050405020304" pitchFamily="18" charset="0"/>
              </a:rPr>
              <a:t> </a:t>
            </a:r>
            <a:r>
              <a:rPr sz="2400" spc="-55" dirty="0">
                <a:latin typeface="Lucida Sans" panose="020B0602030504020204" pitchFamily="34" charset="0"/>
                <a:cs typeface="Times New Roman" panose="02020603050405020304" pitchFamily="18" charset="0"/>
              </a:rPr>
              <a:t>success</a:t>
            </a:r>
            <a:r>
              <a:rPr sz="2400" spc="-90"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and</a:t>
            </a:r>
            <a:r>
              <a:rPr sz="2400" spc="-90" dirty="0">
                <a:latin typeface="Lucida Sans" panose="020B0602030504020204" pitchFamily="34" charset="0"/>
                <a:cs typeface="Times New Roman" panose="02020603050405020304" pitchFamily="18" charset="0"/>
              </a:rPr>
              <a:t> </a:t>
            </a:r>
            <a:r>
              <a:rPr sz="2400" spc="-35" dirty="0">
                <a:latin typeface="Lucida Sans" panose="020B0602030504020204" pitchFamily="34" charset="0"/>
                <a:cs typeface="Times New Roman" panose="02020603050405020304" pitchFamily="18" charset="0"/>
              </a:rPr>
              <a:t>failure.</a:t>
            </a:r>
            <a:r>
              <a:rPr sz="2400" spc="-9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For</a:t>
            </a:r>
            <a:r>
              <a:rPr sz="2400" spc="-90" dirty="0">
                <a:latin typeface="Lucida Sans" panose="020B0602030504020204" pitchFamily="34" charset="0"/>
                <a:cs typeface="Times New Roman" panose="02020603050405020304" pitchFamily="18" charset="0"/>
              </a:rPr>
              <a:t> </a:t>
            </a:r>
            <a:r>
              <a:rPr sz="2400" spc="-45" dirty="0">
                <a:latin typeface="Lucida Sans" panose="020B0602030504020204" pitchFamily="34" charset="0"/>
                <a:cs typeface="Times New Roman" panose="02020603050405020304" pitchFamily="18" charset="0"/>
              </a:rPr>
              <a:t>example,</a:t>
            </a:r>
            <a:r>
              <a:rPr sz="2400" spc="-9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an</a:t>
            </a:r>
            <a:r>
              <a:rPr sz="2400" spc="-90" dirty="0">
                <a:latin typeface="Lucida Sans" panose="020B0602030504020204" pitchFamily="34" charset="0"/>
                <a:cs typeface="Times New Roman" panose="02020603050405020304" pitchFamily="18" charset="0"/>
              </a:rPr>
              <a:t> </a:t>
            </a:r>
            <a:r>
              <a:rPr sz="2400" spc="-40" dirty="0">
                <a:latin typeface="Lucida Sans" panose="020B0602030504020204" pitchFamily="34" charset="0"/>
                <a:cs typeface="Times New Roman" panose="02020603050405020304" pitchFamily="18" charset="0"/>
              </a:rPr>
              <a:t>organization</a:t>
            </a:r>
            <a:r>
              <a:rPr sz="2400" spc="-9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may</a:t>
            </a:r>
            <a:r>
              <a:rPr sz="2400" spc="-90" dirty="0">
                <a:latin typeface="Lucida Sans" panose="020B0602030504020204" pitchFamily="34" charset="0"/>
                <a:cs typeface="Times New Roman" panose="02020603050405020304" pitchFamily="18" charset="0"/>
              </a:rPr>
              <a:t> </a:t>
            </a:r>
            <a:r>
              <a:rPr sz="2400" spc="-35" dirty="0">
                <a:latin typeface="Lucida Sans" panose="020B0602030504020204" pitchFamily="34" charset="0"/>
                <a:cs typeface="Times New Roman" panose="02020603050405020304" pitchFamily="18" charset="0"/>
              </a:rPr>
              <a:t>succeed</a:t>
            </a:r>
            <a:r>
              <a:rPr sz="2400" spc="-95"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in</a:t>
            </a:r>
            <a:r>
              <a:rPr sz="2400" spc="-90"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resuming </a:t>
            </a:r>
            <a:r>
              <a:rPr sz="2400" spc="-25" dirty="0">
                <a:latin typeface="Lucida Sans" panose="020B0602030504020204" pitchFamily="34" charset="0"/>
                <a:cs typeface="Times New Roman" panose="02020603050405020304" pitchFamily="18" charset="0"/>
              </a:rPr>
              <a:t>operations</a:t>
            </a:r>
            <a:r>
              <a:rPr sz="2400" spc="-105"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in</a:t>
            </a:r>
            <a:r>
              <a:rPr sz="2400" spc="-10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a:t>
            </a:r>
            <a:r>
              <a:rPr sz="2400" spc="-105"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timely</a:t>
            </a:r>
            <a:r>
              <a:rPr sz="2400" spc="-10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manner,</a:t>
            </a:r>
            <a:r>
              <a:rPr sz="2400" spc="-10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but</a:t>
            </a:r>
            <a:r>
              <a:rPr sz="2400" spc="-105" dirty="0">
                <a:latin typeface="Lucida Sans" panose="020B0602030504020204" pitchFamily="34" charset="0"/>
                <a:cs typeface="Times New Roman" panose="02020603050405020304" pitchFamily="18" charset="0"/>
              </a:rPr>
              <a:t> </a:t>
            </a:r>
            <a:r>
              <a:rPr sz="2400" spc="-50" dirty="0">
                <a:latin typeface="Lucida Sans" panose="020B0602030504020204" pitchFamily="34" charset="0"/>
                <a:cs typeface="Times New Roman" panose="02020603050405020304" pitchFamily="18" charset="0"/>
              </a:rPr>
              <a:t>fail</a:t>
            </a:r>
            <a:r>
              <a:rPr sz="2400" spc="-10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at</a:t>
            </a:r>
            <a:r>
              <a:rPr sz="2400" spc="-105"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protecting</a:t>
            </a:r>
            <a:r>
              <a:rPr sz="2400" spc="-100" dirty="0">
                <a:latin typeface="Lucida Sans" panose="020B0602030504020204" pitchFamily="34" charset="0"/>
                <a:cs typeface="Times New Roman" panose="02020603050405020304" pitchFamily="18" charset="0"/>
              </a:rPr>
              <a:t> </a:t>
            </a:r>
            <a:r>
              <a:rPr sz="2400" spc="-60" dirty="0">
                <a:latin typeface="Lucida Sans" panose="020B0602030504020204" pitchFamily="34" charset="0"/>
                <a:cs typeface="Times New Roman" panose="02020603050405020304" pitchFamily="18" charset="0"/>
              </a:rPr>
              <a:t>its</a:t>
            </a:r>
            <a:r>
              <a:rPr sz="2400" spc="-105"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reputation.</a:t>
            </a:r>
            <a:r>
              <a:rPr sz="2400" spc="-10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Instead</a:t>
            </a:r>
            <a:r>
              <a:rPr sz="2400" spc="-105" dirty="0">
                <a:latin typeface="Lucida Sans" panose="020B0602030504020204" pitchFamily="34" charset="0"/>
                <a:cs typeface="Times New Roman" panose="02020603050405020304" pitchFamily="18" charset="0"/>
              </a:rPr>
              <a:t> </a:t>
            </a:r>
            <a:r>
              <a:rPr sz="2400" spc="-30" dirty="0">
                <a:latin typeface="Lucida Sans" panose="020B0602030504020204" pitchFamily="34" charset="0"/>
                <a:cs typeface="Times New Roman" panose="02020603050405020304" pitchFamily="18" charset="0"/>
              </a:rPr>
              <a:t>of</a:t>
            </a:r>
            <a:r>
              <a:rPr sz="2400" spc="-10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learning</a:t>
            </a:r>
            <a:r>
              <a:rPr sz="2400" spc="-10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from</a:t>
            </a:r>
            <a:r>
              <a:rPr sz="2400" spc="-10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a</a:t>
            </a:r>
            <a:r>
              <a:rPr sz="2400" spc="-105" dirty="0">
                <a:latin typeface="Lucida Sans" panose="020B0602030504020204" pitchFamily="34" charset="0"/>
                <a:cs typeface="Times New Roman" panose="02020603050405020304" pitchFamily="18" charset="0"/>
              </a:rPr>
              <a:t> </a:t>
            </a:r>
            <a:r>
              <a:rPr sz="2400" spc="-60" dirty="0">
                <a:latin typeface="Lucida Sans" panose="020B0602030504020204" pitchFamily="34" charset="0"/>
                <a:cs typeface="Times New Roman" panose="02020603050405020304" pitchFamily="18" charset="0"/>
              </a:rPr>
              <a:t>crisis,</a:t>
            </a:r>
            <a:r>
              <a:rPr sz="2400" spc="-10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some</a:t>
            </a:r>
            <a:r>
              <a:rPr sz="2400" spc="-100" dirty="0">
                <a:latin typeface="Lucida Sans" panose="020B0602030504020204" pitchFamily="34" charset="0"/>
                <a:cs typeface="Times New Roman" panose="02020603050405020304" pitchFamily="18" charset="0"/>
              </a:rPr>
              <a:t> </a:t>
            </a:r>
            <a:r>
              <a:rPr sz="2400" spc="-40" dirty="0">
                <a:latin typeface="Lucida Sans" panose="020B0602030504020204" pitchFamily="34" charset="0"/>
                <a:cs typeface="Times New Roman" panose="02020603050405020304" pitchFamily="18" charset="0"/>
              </a:rPr>
              <a:t>organizations</a:t>
            </a:r>
            <a:r>
              <a:rPr sz="2400" spc="-105" dirty="0">
                <a:latin typeface="Lucida Sans" panose="020B0602030504020204" pitchFamily="34" charset="0"/>
                <a:cs typeface="Times New Roman" panose="02020603050405020304" pitchFamily="18" charset="0"/>
              </a:rPr>
              <a:t> </a:t>
            </a:r>
            <a:r>
              <a:rPr sz="2400" spc="-20" dirty="0">
                <a:latin typeface="Lucida Sans" panose="020B0602030504020204" pitchFamily="34" charset="0"/>
                <a:cs typeface="Times New Roman" panose="02020603050405020304" pitchFamily="18" charset="0"/>
              </a:rPr>
              <a:t>do</a:t>
            </a:r>
            <a:r>
              <a:rPr sz="2400" spc="-10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not</a:t>
            </a:r>
            <a:r>
              <a:rPr sz="2400" spc="-10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seem</a:t>
            </a:r>
            <a:r>
              <a:rPr sz="2400" spc="-105" dirty="0">
                <a:latin typeface="Lucida Sans" panose="020B0602030504020204" pitchFamily="34" charset="0"/>
                <a:cs typeface="Times New Roman" panose="02020603050405020304" pitchFamily="18" charset="0"/>
              </a:rPr>
              <a:t> </a:t>
            </a:r>
            <a:r>
              <a:rPr sz="2400" spc="-10" dirty="0">
                <a:latin typeface="Lucida Sans" panose="020B0602030504020204" pitchFamily="34" charset="0"/>
                <a:cs typeface="Times New Roman" panose="02020603050405020304" pitchFamily="18" charset="0"/>
              </a:rPr>
              <a:t>to</a:t>
            </a:r>
            <a:r>
              <a:rPr sz="2400" spc="-105" dirty="0">
                <a:latin typeface="Lucida Sans" panose="020B0602030504020204" pitchFamily="34" charset="0"/>
                <a:cs typeface="Times New Roman" panose="02020603050405020304" pitchFamily="18" charset="0"/>
              </a:rPr>
              <a:t> </a:t>
            </a:r>
            <a:r>
              <a:rPr sz="2400" dirty="0">
                <a:latin typeface="Lucida Sans" panose="020B0602030504020204" pitchFamily="34" charset="0"/>
                <a:cs typeface="Times New Roman" panose="02020603050405020304" pitchFamily="18" charset="0"/>
              </a:rPr>
              <a:t>heed</a:t>
            </a:r>
            <a:r>
              <a:rPr sz="2400" spc="-105" dirty="0">
                <a:latin typeface="Lucida Sans" panose="020B0602030504020204" pitchFamily="34" charset="0"/>
                <a:cs typeface="Times New Roman" panose="02020603050405020304" pitchFamily="18" charset="0"/>
              </a:rPr>
              <a:t> </a:t>
            </a:r>
            <a:r>
              <a:rPr sz="2400" spc="-25" dirty="0">
                <a:latin typeface="Lucida Sans" panose="020B0602030504020204" pitchFamily="34" charset="0"/>
                <a:cs typeface="Times New Roman" panose="02020603050405020304" pitchFamily="18" charset="0"/>
              </a:rPr>
              <a:t>the</a:t>
            </a:r>
            <a:r>
              <a:rPr lang="en-US" sz="2400" spc="-25" dirty="0">
                <a:latin typeface="Lucida Sans"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lessons</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from</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the</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event,</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and</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as</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a</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result,</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repeat</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the</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same</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mistakes</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when</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similar</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incidents</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occur</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in</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the</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future.</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On</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the</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other</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hand,</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an</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organization</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that</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is</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successful</a:t>
            </a:r>
            <a:r>
              <a:rPr lang="en-US" sz="2400" spc="-100"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at learning</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will</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change</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its</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policies</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and</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procedures</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when</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and</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apply</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that</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new</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knowledge</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to</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future</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crisis</a:t>
            </a:r>
            <a:r>
              <a:rPr lang="en-US" sz="2400" spc="-65" dirty="0">
                <a:effectLst/>
                <a:latin typeface="Lucida Sans" panose="020B0602030504020204" pitchFamily="34" charset="0"/>
                <a:ea typeface="Lucida Sans Unicode" panose="020B0602030504020204" pitchFamily="34" charset="0"/>
                <a:cs typeface="Times New Roman" panose="02020603050405020304" pitchFamily="18" charset="0"/>
              </a:rPr>
              <a:t> </a:t>
            </a:r>
            <a:r>
              <a:rPr lang="en-US" sz="2400" dirty="0">
                <a:effectLst/>
                <a:latin typeface="Lucida Sans" panose="020B0602030504020204" pitchFamily="34" charset="0"/>
                <a:ea typeface="Lucida Sans Unicode" panose="020B0602030504020204" pitchFamily="34" charset="0"/>
                <a:cs typeface="Times New Roman" panose="02020603050405020304" pitchFamily="18" charset="0"/>
              </a:rPr>
              <a:t>events</a:t>
            </a:r>
            <a:endParaRPr sz="2400" dirty="0">
              <a:latin typeface="Lucida Sans" panose="020B0602030504020204" pitchFamily="34" charset="0"/>
              <a:cs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88D09-22BB-B0BA-FF72-F6520885ED5D}"/>
              </a:ext>
            </a:extLst>
          </p:cNvPr>
          <p:cNvSpPr>
            <a:spLocks noGrp="1"/>
          </p:cNvSpPr>
          <p:nvPr>
            <p:ph type="title"/>
          </p:nvPr>
        </p:nvSpPr>
        <p:spPr>
          <a:xfrm>
            <a:off x="3505200" y="266700"/>
            <a:ext cx="9706391" cy="430887"/>
          </a:xfrm>
        </p:spPr>
        <p:txBody>
          <a:bodyPr/>
          <a:lstStyle/>
          <a:p>
            <a:pPr algn="ctr"/>
            <a:r>
              <a:rPr lang="en-US" sz="2800" b="1" dirty="0">
                <a:solidFill>
                  <a:schemeClr val="tx1"/>
                </a:solidFill>
                <a:latin typeface="Arial Black" panose="020B0A04020102020204" pitchFamily="34" charset="0"/>
                <a:cs typeface="Times New Roman" panose="02020603050405020304" pitchFamily="18" charset="0"/>
              </a:rPr>
              <a:t>Why study crisis management?</a:t>
            </a:r>
          </a:p>
        </p:txBody>
      </p:sp>
      <p:sp>
        <p:nvSpPr>
          <p:cNvPr id="3" name="Text Placeholder 2">
            <a:extLst>
              <a:ext uri="{FF2B5EF4-FFF2-40B4-BE49-F238E27FC236}">
                <a16:creationId xmlns:a16="http://schemas.microsoft.com/office/drawing/2014/main" id="{CCF5D465-9BCB-C1CE-A3D6-BD5A6B8CFBD5}"/>
              </a:ext>
            </a:extLst>
          </p:cNvPr>
          <p:cNvSpPr>
            <a:spLocks noGrp="1"/>
          </p:cNvSpPr>
          <p:nvPr>
            <p:ph type="body" idx="1"/>
          </p:nvPr>
        </p:nvSpPr>
        <p:spPr>
          <a:xfrm>
            <a:off x="310696" y="2090760"/>
            <a:ext cx="16513810" cy="9264075"/>
          </a:xfrm>
        </p:spPr>
        <p:txBody>
          <a:bodyPr/>
          <a:lstStyle/>
          <a:p>
            <a:endParaRPr lang="en-US" dirty="0"/>
          </a:p>
          <a:p>
            <a:r>
              <a:rPr lang="en-US" sz="2400" b="1" dirty="0">
                <a:latin typeface="Lucida Sans" panose="020B0602030504020204" pitchFamily="34" charset="0"/>
                <a:cs typeface="Times New Roman" panose="02020603050405020304" pitchFamily="18" charset="0"/>
              </a:rPr>
              <a:t>Organizational crisis management assists in:</a:t>
            </a:r>
          </a:p>
          <a:p>
            <a:pPr marL="342900" indent="-342900">
              <a:buFont typeface="Arial" panose="020B0604020202020204" pitchFamily="34" charset="0"/>
              <a:buChar char="•"/>
            </a:pPr>
            <a:endParaRPr lang="en-US" sz="2400" b="1" dirty="0">
              <a:latin typeface="Lucida Sans" panose="020B0602030504020204" pitchFamily="34" charset="0"/>
              <a:cs typeface="Times New Roman" panose="02020603050405020304" pitchFamily="18" charset="0"/>
            </a:endParaRPr>
          </a:p>
          <a:p>
            <a:pPr marL="342900" indent="-342900">
              <a:buFont typeface="Arial" panose="020B0604020202020204" pitchFamily="34" charset="0"/>
              <a:buChar char="•"/>
            </a:pPr>
            <a:endParaRPr lang="en-US" sz="2400" dirty="0">
              <a:latin typeface="Lucida Sans" panose="020B0602030504020204" pitchFamily="34" charset="0"/>
              <a:cs typeface="Times New Roman" panose="02020603050405020304" pitchFamily="18" charset="0"/>
            </a:endParaRPr>
          </a:p>
          <a:p>
            <a:pPr marL="457200" indent="-457200">
              <a:buFont typeface="Arial" panose="020B0604020202020204" pitchFamily="34" charset="0"/>
              <a:buChar char="•"/>
            </a:pPr>
            <a:r>
              <a:rPr lang="en-US" sz="2400" dirty="0">
                <a:latin typeface="Lucida Sans" panose="020B0602030504020204" pitchFamily="34" charset="0"/>
                <a:cs typeface="Times New Roman" panose="02020603050405020304" pitchFamily="18" charset="0"/>
              </a:rPr>
              <a:t>Understanding causes of crises</a:t>
            </a:r>
          </a:p>
          <a:p>
            <a:pPr marL="457200" indent="-457200">
              <a:buFont typeface="Arial" panose="020B0604020202020204" pitchFamily="34" charset="0"/>
              <a:buChar char="•"/>
            </a:pPr>
            <a:endParaRPr lang="en-US" sz="2400" dirty="0">
              <a:latin typeface="Lucida Sans" panose="020B0602030504020204" pitchFamily="34" charset="0"/>
              <a:cs typeface="Times New Roman" panose="02020603050405020304" pitchFamily="18" charset="0"/>
            </a:endParaRPr>
          </a:p>
          <a:p>
            <a:pPr marL="457200" indent="-457200">
              <a:buFont typeface="Arial" panose="020B0604020202020204" pitchFamily="34" charset="0"/>
              <a:buChar char="•"/>
            </a:pPr>
            <a:r>
              <a:rPr lang="en-US" sz="2400" dirty="0">
                <a:latin typeface="Lucida Sans" panose="020B0602030504020204" pitchFamily="34" charset="0"/>
                <a:cs typeface="Times New Roman" panose="02020603050405020304" pitchFamily="18" charset="0"/>
              </a:rPr>
              <a:t>Dealing with crises effectively</a:t>
            </a:r>
          </a:p>
          <a:p>
            <a:pPr marL="457200" indent="-457200">
              <a:buFont typeface="Arial" panose="020B0604020202020204" pitchFamily="34" charset="0"/>
              <a:buChar char="•"/>
            </a:pPr>
            <a:endParaRPr lang="en-US" sz="2400" dirty="0">
              <a:latin typeface="Lucida Sans" panose="020B0602030504020204" pitchFamily="34" charset="0"/>
              <a:cs typeface="Times New Roman" panose="02020603050405020304" pitchFamily="18" charset="0"/>
            </a:endParaRPr>
          </a:p>
          <a:p>
            <a:pPr marL="457200" indent="-457200">
              <a:buFont typeface="Arial" panose="020B0604020202020204" pitchFamily="34" charset="0"/>
              <a:buChar char="•"/>
            </a:pPr>
            <a:r>
              <a:rPr lang="en-US" sz="2400" dirty="0">
                <a:latin typeface="Lucida Sans" panose="020B0602030504020204" pitchFamily="34" charset="0"/>
                <a:cs typeface="Times New Roman" panose="02020603050405020304" pitchFamily="18" charset="0"/>
              </a:rPr>
              <a:t>Preventing potential damages that may occur in organizations. </a:t>
            </a:r>
          </a:p>
          <a:p>
            <a:pPr marL="457200" indent="-457200">
              <a:buFontTx/>
              <a:buChar char="-"/>
            </a:pPr>
            <a:endParaRPr lang="en-US" sz="2400" dirty="0">
              <a:latin typeface="Lucida Sans" panose="020B0602030504020204" pitchFamily="34" charset="0"/>
              <a:cs typeface="Times New Roman" panose="02020603050405020304" pitchFamily="18" charset="0"/>
            </a:endParaRPr>
          </a:p>
          <a:p>
            <a:pPr marL="457200" indent="-457200">
              <a:buFontTx/>
              <a:buChar char="-"/>
            </a:pPr>
            <a:endParaRPr lang="en-US" sz="2800" dirty="0">
              <a:latin typeface="Times New Roman" panose="02020603050405020304" pitchFamily="18" charset="0"/>
              <a:cs typeface="Times New Roman" panose="02020603050405020304" pitchFamily="18" charset="0"/>
            </a:endParaRPr>
          </a:p>
          <a:p>
            <a:pPr marL="457200" indent="-457200">
              <a:buFontTx/>
              <a:buChar char="-"/>
            </a:pPr>
            <a:endParaRPr lang="en-US" sz="2800" dirty="0">
              <a:latin typeface="Times New Roman" panose="02020603050405020304" pitchFamily="18" charset="0"/>
              <a:cs typeface="Times New Roman" panose="02020603050405020304" pitchFamily="18" charset="0"/>
            </a:endParaRP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5430984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990600" y="419100"/>
            <a:ext cx="13506449" cy="7459654"/>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177</TotalTime>
  <Words>1616</Words>
  <Application>Microsoft Office PowerPoint</Application>
  <PresentationFormat>Custom</PresentationFormat>
  <Paragraphs>247</Paragraphs>
  <Slides>18</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Arial Black</vt:lpstr>
      <vt:lpstr>Arial MT</vt:lpstr>
      <vt:lpstr>Calibri</vt:lpstr>
      <vt:lpstr>Lucida Sans</vt:lpstr>
      <vt:lpstr>Lucida Sans Unicode</vt:lpstr>
      <vt:lpstr>Times New Roman</vt:lpstr>
      <vt:lpstr>Office Theme</vt:lpstr>
      <vt:lpstr>   Chapter1:    A Framework for Crisis Management</vt:lpstr>
      <vt:lpstr>Crisis Definition </vt:lpstr>
      <vt:lpstr> Crisis Definition </vt:lpstr>
      <vt:lpstr>Crisis Definition </vt:lpstr>
      <vt:lpstr>Examples of Crises</vt:lpstr>
      <vt:lpstr>Strategic Orientation</vt:lpstr>
      <vt:lpstr>Strategic Orientation</vt:lpstr>
      <vt:lpstr> Previous Crisis Management Frameworks: Classifications of Crises </vt:lpstr>
      <vt:lpstr>PowerPoint Presentation</vt:lpstr>
      <vt:lpstr>A Framework for Crisis Management used in this book</vt:lpstr>
      <vt:lpstr>PowerPoint Presentation</vt:lpstr>
      <vt:lpstr>11</vt:lpstr>
      <vt:lpstr>Landscape Survey</vt:lpstr>
      <vt:lpstr>Strategic Planning </vt:lpstr>
      <vt:lpstr>PowerPoint Presentation</vt:lpstr>
      <vt:lpstr>PowerPoint Presentation</vt:lpstr>
      <vt:lpstr>Why study crisis management?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بأشكال هندسية بسيطة عن خطة محتوى تسويقية/ خطة تسويقية</dc:title>
  <dc:creator>ibrahim shipl</dc:creator>
  <cp:keywords>DAGb7CAyIK0,BAGIpiuRmwg</cp:keywords>
  <cp:lastModifiedBy>Reuof ..</cp:lastModifiedBy>
  <cp:revision>60</cp:revision>
  <dcterms:created xsi:type="dcterms:W3CDTF">2025-01-12T20:45:15Z</dcterms:created>
  <dcterms:modified xsi:type="dcterms:W3CDTF">2026-01-30T16:02:52Z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2025-01-12T00:00:00Z</vt:filetime>
  </property>
  <property fmtid="{D5CDD505-2E9C-101B-9397-08002B2CF9AE}" pid="3" name="Creator">
    <vt:lpwstr>Canva</vt:lpwstr>
  </property>
  <property fmtid="{D5CDD505-2E9C-101B-9397-08002B2CF9AE}" pid="4" name="LastSaved">
    <vt:filetime>2025-01-12T00:00:00Z</vt:filetime>
  </property>
  <property fmtid="{D5CDD505-2E9C-101B-9397-08002B2CF9AE}" pid="5" name="Producer">
    <vt:lpwstr>Canva</vt:lpwstr>
  </property>
</Properties>
</file>