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5" r:id="rId2"/>
    <p:sldId id="268" r:id="rId3"/>
    <p:sldId id="271" r:id="rId4"/>
    <p:sldId id="290" r:id="rId5"/>
    <p:sldId id="272" r:id="rId6"/>
    <p:sldId id="273" r:id="rId7"/>
    <p:sldId id="274" r:id="rId8"/>
    <p:sldId id="280" r:id="rId9"/>
    <p:sldId id="281" r:id="rId10"/>
    <p:sldId id="294" r:id="rId11"/>
    <p:sldId id="282" r:id="rId12"/>
    <p:sldId id="297" r:id="rId13"/>
    <p:sldId id="284" r:id="rId14"/>
    <p:sldId id="285" r:id="rId15"/>
    <p:sldId id="286" r:id="rId16"/>
    <p:sldId id="298" r:id="rId17"/>
    <p:sldId id="287" r:id="rId18"/>
    <p:sldId id="299" r:id="rId19"/>
    <p:sldId id="300" r:id="rId20"/>
    <p:sldId id="277" r:id="rId21"/>
    <p:sldId id="289" r:id="rId22"/>
    <p:sldId id="303" r:id="rId2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0000"/>
    <a:srgbClr val="003F3B"/>
    <a:srgbClr val="0A625D"/>
    <a:srgbClr val="26B7AE"/>
    <a:srgbClr val="BFEFF1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7" d="100"/>
          <a:sy n="67" d="100"/>
        </p:scale>
        <p:origin x="139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B39557F-4E0E-430C-B874-1AEEED0D4FF8}" type="datetimeFigureOut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61EDE17B-05F1-448F-A77F-E7B1561625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84450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29700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74ECC61-9C08-4CAC-B235-B9E8B889DA1A}" type="slidenum">
              <a:rPr lang="en-US" altLang="en-US" smtClean="0">
                <a:cs typeface="Arial" pitchFamily="34" charset="0"/>
              </a:rPr>
              <a:pPr/>
              <a:t>1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062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30724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C339D27-427D-4C1E-9BFA-0F2819479C63}" type="slidenum">
              <a:rPr lang="en-US" altLang="en-US" smtClean="0">
                <a:cs typeface="Arial" pitchFamily="34" charset="0"/>
              </a:rPr>
              <a:pPr/>
              <a:t>2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890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31748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0A0801D-47C8-49C5-A05E-34CCB3A6BA8F}" type="slidenum">
              <a:rPr lang="en-US" altLang="en-US" smtClean="0">
                <a:cs typeface="Arial" pitchFamily="34" charset="0"/>
              </a:rPr>
              <a:pPr/>
              <a:t>3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073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32772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E38A69D-FC0B-40A0-A577-860D4ECAAF0C}" type="slidenum">
              <a:rPr lang="en-US" altLang="en-US" smtClean="0">
                <a:cs typeface="Arial" pitchFamily="34" charset="0"/>
              </a:rPr>
              <a:pPr/>
              <a:t>4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905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33796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7DF1E71-1DB9-49A4-B678-F48C3C037437}" type="slidenum">
              <a:rPr lang="en-US" altLang="en-US" smtClean="0">
                <a:cs typeface="Arial" pitchFamily="34" charset="0"/>
              </a:rPr>
              <a:pPr/>
              <a:t>5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298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34820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CC89BBF-C999-4713-94CA-5BA5EA423620}" type="slidenum">
              <a:rPr lang="en-US" altLang="en-US" smtClean="0">
                <a:cs typeface="Arial" pitchFamily="34" charset="0"/>
              </a:rPr>
              <a:pPr/>
              <a:t>6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1889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35844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006DC-0FA8-4E36-A93B-4D0C5FF1171D}" type="slidenum">
              <a:rPr lang="en-US" altLang="en-US" smtClean="0">
                <a:cs typeface="Arial" pitchFamily="34" charset="0"/>
              </a:rPr>
              <a:pPr/>
              <a:t>7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307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36868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7ADDBA1-555E-4170-A740-3A68E0CAC176}" type="slidenum">
              <a:rPr lang="en-US" altLang="en-US" smtClean="0">
                <a:cs typeface="Arial" pitchFamily="34" charset="0"/>
              </a:rPr>
              <a:pPr/>
              <a:t>8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2780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ar-SA" smtClean="0"/>
          </a:p>
        </p:txBody>
      </p:sp>
      <p:sp>
        <p:nvSpPr>
          <p:cNvPr id="37892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6A5F790-1364-4B3A-AC62-481E146B6C5E}" type="slidenum">
              <a:rPr lang="en-US" altLang="en-US" smtClean="0">
                <a:cs typeface="Arial" pitchFamily="34" charset="0"/>
              </a:rPr>
              <a:pPr/>
              <a:t>9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4577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ar-SA" smtClean="0"/>
          </a:p>
        </p:txBody>
      </p:sp>
      <p:sp>
        <p:nvSpPr>
          <p:cNvPr id="38916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B6AF489-5FF5-417E-8D87-06E399875A3A}" type="slidenum">
              <a:rPr lang="en-US" altLang="en-US" smtClean="0">
                <a:cs typeface="Arial" pitchFamily="34" charset="0"/>
              </a:rPr>
              <a:pPr/>
              <a:t>10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8681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40964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5D28E9-23A5-4F73-AA95-DDE9DB08254C}" type="slidenum">
              <a:rPr lang="en-US" altLang="en-US" smtClean="0">
                <a:cs typeface="Arial" pitchFamily="34" charset="0"/>
              </a:rPr>
              <a:pPr/>
              <a:t>11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1969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ar-SA" smtClean="0"/>
          </a:p>
        </p:txBody>
      </p:sp>
      <p:sp>
        <p:nvSpPr>
          <p:cNvPr id="41988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92E496D-3A41-468F-9FF8-239733246A34}" type="slidenum">
              <a:rPr lang="en-US" altLang="en-US" smtClean="0">
                <a:cs typeface="Arial" pitchFamily="34" charset="0"/>
              </a:rPr>
              <a:pPr/>
              <a:t>12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7284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43012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B0E2C17-E322-424A-BF51-F6745580814D}" type="slidenum">
              <a:rPr lang="en-US" altLang="en-US" smtClean="0">
                <a:cs typeface="Arial" pitchFamily="34" charset="0"/>
              </a:rPr>
              <a:pPr/>
              <a:t>13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8728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44036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426BF05-53C4-49E0-A64A-B551F0CEBA23}" type="slidenum">
              <a:rPr lang="en-US" altLang="en-US" smtClean="0">
                <a:cs typeface="Arial" pitchFamily="34" charset="0"/>
              </a:rPr>
              <a:pPr/>
              <a:t>14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9309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Stopped here</a:t>
            </a:r>
            <a:endParaRPr lang="ar-SA" alt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5CCA3B3-02EE-48A6-BC92-6F34DCA61FE3}" type="slidenum">
              <a:rPr lang="en-US" altLang="en-US" smtClean="0">
                <a:cs typeface="Arial" pitchFamily="34" charset="0"/>
              </a:rPr>
              <a:pPr/>
              <a:t>15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6611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46084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A078527-4599-4281-9CC3-9130FD9A9C32}" type="slidenum">
              <a:rPr lang="en-US" altLang="en-US" smtClean="0">
                <a:cs typeface="Arial" pitchFamily="34" charset="0"/>
              </a:rPr>
              <a:pPr/>
              <a:t>16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6820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47108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D3853DB-D817-4B1E-8367-7E608BEB74F2}" type="slidenum">
              <a:rPr lang="en-US" altLang="en-US" smtClean="0">
                <a:cs typeface="Arial" pitchFamily="34" charset="0"/>
              </a:rPr>
              <a:pPr/>
              <a:t>17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1034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48132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12920A9-3001-4344-9C34-543EF2A1FC2F}" type="slidenum">
              <a:rPr lang="en-US" altLang="en-US" smtClean="0">
                <a:cs typeface="Arial" pitchFamily="34" charset="0"/>
              </a:rPr>
              <a:pPr/>
              <a:t>18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1036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49156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E27ABA9-6814-4F35-A1C5-5821931DE558}" type="slidenum">
              <a:rPr lang="en-US" altLang="en-US" smtClean="0">
                <a:cs typeface="Arial" pitchFamily="34" charset="0"/>
              </a:rPr>
              <a:pPr/>
              <a:t>19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0282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50180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4E937E5-D59F-405A-8B94-5B3B19C9D6E2}" type="slidenum">
              <a:rPr lang="en-US" altLang="en-US" smtClean="0">
                <a:cs typeface="Arial" pitchFamily="34" charset="0"/>
              </a:rPr>
              <a:pPr/>
              <a:t>20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6726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51204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52FD71B-7659-49B7-AB86-AD861D25F628}" type="slidenum">
              <a:rPr lang="en-US" altLang="en-US" smtClean="0">
                <a:cs typeface="Arial" pitchFamily="34" charset="0"/>
              </a:rPr>
              <a:pPr/>
              <a:t>21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8575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عنصر نائب لصورة الشريحة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عنصر نائب للملاحظا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  <p:sp>
        <p:nvSpPr>
          <p:cNvPr id="54276" name="عنصر نائب لرقم الشريحة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C0A5557-23B3-4AFE-AB94-8CD49E9A1985}" type="slidenum">
              <a:rPr lang="en-US" altLang="en-US" smtClean="0">
                <a:cs typeface="Arial" pitchFamily="34" charset="0"/>
              </a:rPr>
              <a:pPr/>
              <a:t>22</a:t>
            </a:fld>
            <a:endParaRPr lang="en-US" altLang="en-US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0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572000"/>
            <a:ext cx="5486400" cy="841375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5486400"/>
            <a:ext cx="45720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F63EE-D970-4B1E-8B1C-9E2E50622FA6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11F78-F802-4215-B68B-9EECF8A3CBF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6F670-DFFD-4254-A26A-6305B14440F2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1442C-9906-4FA7-B42C-310BC8DBB66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2C155-79B2-4CDB-8F6A-53CB5AB1202C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EAEE3-7E9F-49C8-9375-86AF2A93C64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3261F-5E72-42CB-9A2F-B3ABD85BF93E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91CC2-89FE-4598-B60E-3B2CFD7C7A6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54D29-0A2A-42EF-BED6-165712848E3D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687C9-14BB-4139-B8AA-ECBA9036979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19D01-20ED-4C92-ADC2-4932E88D7893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ECC98-B3DA-4F7E-BFA3-29DA031F29A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5F667-5F23-4988-B29F-44EAC9830B90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737B3-87F1-435C-B894-84C44582AA3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860CD-8485-4178-A413-2F3FA014E75A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7D7EA-45B6-445B-88A7-F20A401766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89E01-AC10-487A-B8B5-7EA77343437F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CED65-37A1-4308-8F4F-80B66328D5C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BB55F-5F11-4706-A222-F06CBA495099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EFB13-7DF3-45A7-8E23-882C21A8A91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7C70B-7405-4523-8416-2D59ED2C476C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95B26-B5A4-4BDB-B719-A375B6B7F7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914400"/>
            <a:ext cx="662940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72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72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FF1C4-D670-4021-BB6C-18523D8C01D0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91BA6-E610-4138-8AE1-FF6B57221E4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057400" y="914400"/>
            <a:ext cx="6629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905000"/>
            <a:ext cx="8229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2D24B7-0183-4E02-8883-E2C87240368F}" type="datetime1">
              <a:rPr lang="en-US"/>
              <a:pPr>
                <a:defRPr/>
              </a:pPr>
              <a:t>1/13/2019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94744B4B-3CC7-48E3-B39B-0E91BC6DAF9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  <p:sldLayoutId id="214748386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1"/>
          </a:solidFill>
          <a:latin typeface="Tahoma" pitchFamily="34" charset="0"/>
          <a:ea typeface="+mj-ea"/>
          <a:cs typeface="Tahoma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  <a:cs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  <a:cs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  <a:cs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  <a:cs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  <a:cs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  <a:cs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  <a:cs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  <a:cs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elsius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n.wikipedia.org/wiki/Fahrenheit" TargetMode="External"/><Relationship Id="rId4" Type="http://schemas.openxmlformats.org/officeDocument/2006/relationships/hyperlink" Target="https://en.wikipedia.org/wiki/Kelvin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2057400" y="4648200"/>
            <a:ext cx="5486400" cy="841375"/>
          </a:xfrm>
        </p:spPr>
        <p:txBody>
          <a:bodyPr/>
          <a:lstStyle/>
          <a:p>
            <a:pPr eaLnBrk="1" hangingPunct="1"/>
            <a:r>
              <a:rPr lang="en-US" altLang="en-US" smtClean="0"/>
              <a:t>Chapter One</a:t>
            </a:r>
          </a:p>
        </p:txBody>
      </p:sp>
      <p:sp>
        <p:nvSpPr>
          <p:cNvPr id="3075" name="Subtitle 2"/>
          <p:cNvSpPr>
            <a:spLocks noGrp="1"/>
          </p:cNvSpPr>
          <p:nvPr>
            <p:ph type="subTitle" idx="1"/>
          </p:nvPr>
        </p:nvSpPr>
        <p:spPr>
          <a:xfrm>
            <a:off x="2438400" y="5410200"/>
            <a:ext cx="4572000" cy="762000"/>
          </a:xfrm>
        </p:spPr>
        <p:txBody>
          <a:bodyPr/>
          <a:lstStyle/>
          <a:p>
            <a:pPr eaLnBrk="1" hangingPunct="1"/>
            <a:r>
              <a:rPr lang="en-US" altLang="en-US" smtClean="0"/>
              <a:t>Introduction</a:t>
            </a:r>
          </a:p>
        </p:txBody>
      </p:sp>
      <p:sp>
        <p:nvSpPr>
          <p:cNvPr id="3076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304605-95AB-4902-921A-69631024BE03}" type="slidenum">
              <a:rPr lang="en-US" altLang="en-US" smtClean="0">
                <a:cs typeface="Arial" pitchFamily="34" charset="0"/>
              </a:rPr>
              <a:pPr/>
              <a:t>1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b="1" smtClean="0">
                <a:solidFill>
                  <a:srgbClr val="003F3B"/>
                </a:solidFill>
                <a:latin typeface="Arial" pitchFamily="34" charset="0"/>
                <a:cs typeface="Arial" pitchFamily="34" charset="0"/>
              </a:rPr>
              <a:t>What is Chemistry? </a:t>
            </a:r>
          </a:p>
          <a:p>
            <a:pPr eaLnBrk="1" hangingPunct="1">
              <a:lnSpc>
                <a:spcPct val="90000"/>
              </a:lnSpc>
            </a:pPr>
            <a:endParaRPr lang="en-US" altLang="en-US" sz="2400" smtClean="0">
              <a:solidFill>
                <a:srgbClr val="003F3B"/>
              </a:solidFill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sz="2400" smtClean="0">
                <a:solidFill>
                  <a:srgbClr val="003F3B"/>
                </a:solidFill>
                <a:latin typeface="Arial" pitchFamily="34" charset="0"/>
                <a:cs typeface="Arial" pitchFamily="34" charset="0"/>
              </a:rPr>
              <a:t>Chemistry</a:t>
            </a:r>
            <a:r>
              <a:rPr lang="en-US" altLang="en-US" sz="2400" smtClean="0">
                <a:latin typeface="Arial" pitchFamily="34" charset="0"/>
                <a:cs typeface="Arial" pitchFamily="34" charset="0"/>
              </a:rPr>
              <a:t> is</a:t>
            </a:r>
          </a:p>
          <a:p>
            <a:pPr eaLnBrk="1" hangingPunct="1">
              <a:lnSpc>
                <a:spcPct val="90000"/>
              </a:lnSpc>
            </a:pPr>
            <a:endParaRPr lang="en-US" altLang="en-US" sz="2400" smtClean="0"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sz="2400" smtClean="0">
                <a:solidFill>
                  <a:srgbClr val="003F3B"/>
                </a:solidFill>
                <a:latin typeface="Arial" pitchFamily="34" charset="0"/>
                <a:cs typeface="Arial" pitchFamily="34" charset="0"/>
              </a:rPr>
              <a:t>Matter</a:t>
            </a:r>
            <a:r>
              <a:rPr lang="en-US" altLang="en-US" sz="2400" smtClean="0">
                <a:latin typeface="Arial" pitchFamily="34" charset="0"/>
                <a:cs typeface="Arial" pitchFamily="34" charset="0"/>
              </a:rPr>
              <a:t> is anything that occupies space and has mass</a:t>
            </a:r>
          </a:p>
          <a:p>
            <a:pPr eaLnBrk="1" hangingPunct="1">
              <a:lnSpc>
                <a:spcPct val="90000"/>
              </a:lnSpc>
            </a:pPr>
            <a:endParaRPr lang="en-US" altLang="en-US" sz="2400" smtClean="0"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sz="240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Thus Matter is everything around us.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endParaRPr lang="en-US" altLang="en-US" sz="2400" smtClean="0">
              <a:solidFill>
                <a:srgbClr val="FF0000"/>
              </a:solidFill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endParaRPr lang="ar-SA" altLang="en-US" sz="2400" smtClean="0">
              <a:solidFill>
                <a:srgbClr val="FF0000"/>
              </a:solidFill>
            </a:endParaRPr>
          </a:p>
        </p:txBody>
      </p:sp>
      <p:sp>
        <p:nvSpPr>
          <p:cNvPr id="4099" name="Rectangle 6"/>
          <p:cNvSpPr>
            <a:spLocks noChangeArrowheads="1"/>
          </p:cNvSpPr>
          <p:nvPr/>
        </p:nvSpPr>
        <p:spPr bwMode="auto">
          <a:xfrm>
            <a:off x="7010400" y="52578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4100" name="Text Box 9"/>
          <p:cNvSpPr txBox="1">
            <a:spLocks noChangeArrowheads="1"/>
          </p:cNvSpPr>
          <p:nvPr/>
        </p:nvSpPr>
        <p:spPr bwMode="auto">
          <a:xfrm>
            <a:off x="2514600" y="228600"/>
            <a:ext cx="457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Chapter One / Introduction</a:t>
            </a:r>
            <a:endParaRPr lang="en-GB" altLang="en-US" sz="2000"/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2438400" y="2693988"/>
            <a:ext cx="6550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rtl="1" eaLnBrk="1" hangingPunct="1"/>
            <a:r>
              <a:rPr lang="en-US" altLang="en-US" sz="2400">
                <a:latin typeface="Arial" pitchFamily="34" charset="0"/>
              </a:rPr>
              <a:t>The study of </a:t>
            </a:r>
            <a:r>
              <a:rPr lang="en-US" altLang="en-US" sz="2400">
                <a:solidFill>
                  <a:srgbClr val="FF0000"/>
                </a:solidFill>
                <a:latin typeface="Arial" pitchFamily="34" charset="0"/>
              </a:rPr>
              <a:t>Matter</a:t>
            </a:r>
            <a:r>
              <a:rPr lang="en-US" altLang="en-US" sz="2400">
                <a:latin typeface="Arial" pitchFamily="34" charset="0"/>
              </a:rPr>
              <a:t> and changes it undergoes.</a:t>
            </a:r>
            <a:endParaRPr lang="en-GB" altLang="en-US" sz="2400">
              <a:latin typeface="Arial" pitchFamily="34" charset="0"/>
            </a:endParaRPr>
          </a:p>
        </p:txBody>
      </p:sp>
      <p:sp>
        <p:nvSpPr>
          <p:cNvPr id="4102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7344EF3-9F6D-4E9B-A5F3-852D40DF98EE}" type="slidenum">
              <a:rPr lang="en-US" altLang="en-US" smtClean="0">
                <a:cs typeface="Arial" pitchFamily="34" charset="0"/>
              </a:rPr>
              <a:pPr/>
              <a:t>2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5123" name="Text Box 9"/>
          <p:cNvSpPr txBox="1">
            <a:spLocks noChangeArrowheads="1"/>
          </p:cNvSpPr>
          <p:nvPr/>
        </p:nvSpPr>
        <p:spPr bwMode="auto">
          <a:xfrm>
            <a:off x="2514600" y="228600"/>
            <a:ext cx="457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Chapter One / Introduction</a:t>
            </a:r>
            <a:endParaRPr lang="en-GB" altLang="en-US" sz="2000"/>
          </a:p>
        </p:txBody>
      </p:sp>
      <p:sp>
        <p:nvSpPr>
          <p:cNvPr id="5124" name="Rectangle 9"/>
          <p:cNvSpPr>
            <a:spLocks noChangeArrowheads="1"/>
          </p:cNvSpPr>
          <p:nvPr/>
        </p:nvSpPr>
        <p:spPr bwMode="auto">
          <a:xfrm>
            <a:off x="3124200" y="1905000"/>
            <a:ext cx="28194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800" b="1">
                <a:latin typeface="Arial" pitchFamily="34" charset="0"/>
              </a:rPr>
              <a:t>Matter</a:t>
            </a:r>
            <a:endParaRPr lang="en-GB" altLang="en-US" sz="2800" b="1">
              <a:latin typeface="Arial" pitchFamily="34" charset="0"/>
            </a:endParaRPr>
          </a:p>
        </p:txBody>
      </p:sp>
      <p:sp>
        <p:nvSpPr>
          <p:cNvPr id="5125" name="Line 10"/>
          <p:cNvSpPr>
            <a:spLocks noChangeShapeType="1"/>
          </p:cNvSpPr>
          <p:nvPr/>
        </p:nvSpPr>
        <p:spPr bwMode="auto">
          <a:xfrm>
            <a:off x="4572000" y="2438400"/>
            <a:ext cx="1588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26" name="Line 11"/>
          <p:cNvSpPr>
            <a:spLocks noChangeShapeType="1"/>
          </p:cNvSpPr>
          <p:nvPr/>
        </p:nvSpPr>
        <p:spPr bwMode="auto">
          <a:xfrm>
            <a:off x="2133600" y="2743200"/>
            <a:ext cx="472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27" name="Line 12"/>
          <p:cNvSpPr>
            <a:spLocks noChangeShapeType="1"/>
          </p:cNvSpPr>
          <p:nvPr/>
        </p:nvSpPr>
        <p:spPr bwMode="auto">
          <a:xfrm>
            <a:off x="2133600" y="2743200"/>
            <a:ext cx="1588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28" name="Line 13"/>
          <p:cNvSpPr>
            <a:spLocks noChangeShapeType="1"/>
          </p:cNvSpPr>
          <p:nvPr/>
        </p:nvSpPr>
        <p:spPr bwMode="auto">
          <a:xfrm>
            <a:off x="6858000" y="2743200"/>
            <a:ext cx="1588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29" name="Rectangle 14"/>
          <p:cNvSpPr>
            <a:spLocks noChangeArrowheads="1"/>
          </p:cNvSpPr>
          <p:nvPr/>
        </p:nvSpPr>
        <p:spPr bwMode="auto">
          <a:xfrm>
            <a:off x="1371600" y="3124200"/>
            <a:ext cx="15240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 b="1">
                <a:latin typeface="Arial" pitchFamily="34" charset="0"/>
              </a:rPr>
              <a:t>Pure </a:t>
            </a:r>
          </a:p>
          <a:p>
            <a:pPr algn="ctr" rtl="1" eaLnBrk="1" hangingPunct="1"/>
            <a:r>
              <a:rPr lang="en-US" altLang="en-US" sz="2400" b="1">
                <a:latin typeface="Arial" pitchFamily="34" charset="0"/>
              </a:rPr>
              <a:t>substance</a:t>
            </a:r>
            <a:endParaRPr lang="en-GB" altLang="en-US" sz="2400" b="1">
              <a:latin typeface="Arial" pitchFamily="34" charset="0"/>
            </a:endParaRPr>
          </a:p>
        </p:txBody>
      </p:sp>
      <p:sp>
        <p:nvSpPr>
          <p:cNvPr id="5130" name="Rectangle 16"/>
          <p:cNvSpPr>
            <a:spLocks noChangeArrowheads="1"/>
          </p:cNvSpPr>
          <p:nvPr/>
        </p:nvSpPr>
        <p:spPr bwMode="auto">
          <a:xfrm>
            <a:off x="6324600" y="3124200"/>
            <a:ext cx="10668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 b="1">
                <a:latin typeface="Arial" pitchFamily="34" charset="0"/>
              </a:rPr>
              <a:t>Mixture</a:t>
            </a:r>
            <a:endParaRPr lang="en-GB" altLang="en-US" sz="2400" b="1">
              <a:latin typeface="Arial" pitchFamily="34" charset="0"/>
            </a:endParaRPr>
          </a:p>
        </p:txBody>
      </p:sp>
      <p:sp>
        <p:nvSpPr>
          <p:cNvPr id="5131" name="Line 17"/>
          <p:cNvSpPr>
            <a:spLocks noChangeShapeType="1"/>
          </p:cNvSpPr>
          <p:nvPr/>
        </p:nvSpPr>
        <p:spPr bwMode="auto">
          <a:xfrm>
            <a:off x="2057400" y="3810000"/>
            <a:ext cx="1588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32" name="Line 18"/>
          <p:cNvSpPr>
            <a:spLocks noChangeShapeType="1"/>
          </p:cNvSpPr>
          <p:nvPr/>
        </p:nvSpPr>
        <p:spPr bwMode="auto">
          <a:xfrm flipH="1">
            <a:off x="1219200" y="39624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33" name="Line 19"/>
          <p:cNvSpPr>
            <a:spLocks noChangeShapeType="1"/>
          </p:cNvSpPr>
          <p:nvPr/>
        </p:nvSpPr>
        <p:spPr bwMode="auto">
          <a:xfrm>
            <a:off x="1219200" y="3962400"/>
            <a:ext cx="1588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34" name="Line 20"/>
          <p:cNvSpPr>
            <a:spLocks noChangeShapeType="1"/>
          </p:cNvSpPr>
          <p:nvPr/>
        </p:nvSpPr>
        <p:spPr bwMode="auto">
          <a:xfrm>
            <a:off x="3048000" y="3962400"/>
            <a:ext cx="1588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35" name="Rectangle 21"/>
          <p:cNvSpPr>
            <a:spLocks noChangeArrowheads="1"/>
          </p:cNvSpPr>
          <p:nvPr/>
        </p:nvSpPr>
        <p:spPr bwMode="auto">
          <a:xfrm>
            <a:off x="2514600" y="4343400"/>
            <a:ext cx="12954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/>
              <a:t>Compound</a:t>
            </a:r>
            <a:endParaRPr lang="en-GB" altLang="en-US"/>
          </a:p>
        </p:txBody>
      </p:sp>
      <p:sp>
        <p:nvSpPr>
          <p:cNvPr id="5136" name="Rectangle 22"/>
          <p:cNvSpPr>
            <a:spLocks noChangeArrowheads="1"/>
          </p:cNvSpPr>
          <p:nvPr/>
        </p:nvSpPr>
        <p:spPr bwMode="auto">
          <a:xfrm>
            <a:off x="533400" y="4343400"/>
            <a:ext cx="12954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/>
              <a:t>Element</a:t>
            </a:r>
            <a:endParaRPr lang="en-GB" altLang="en-US"/>
          </a:p>
        </p:txBody>
      </p:sp>
      <p:sp>
        <p:nvSpPr>
          <p:cNvPr id="5137" name="Line 23"/>
          <p:cNvSpPr>
            <a:spLocks noChangeShapeType="1"/>
          </p:cNvSpPr>
          <p:nvPr/>
        </p:nvSpPr>
        <p:spPr bwMode="auto">
          <a:xfrm>
            <a:off x="6858000" y="3657600"/>
            <a:ext cx="1588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38" name="Line 24"/>
          <p:cNvSpPr>
            <a:spLocks noChangeShapeType="1"/>
          </p:cNvSpPr>
          <p:nvPr/>
        </p:nvSpPr>
        <p:spPr bwMode="auto">
          <a:xfrm flipH="1">
            <a:off x="5943600" y="39624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39" name="Line 25"/>
          <p:cNvSpPr>
            <a:spLocks noChangeShapeType="1"/>
          </p:cNvSpPr>
          <p:nvPr/>
        </p:nvSpPr>
        <p:spPr bwMode="auto">
          <a:xfrm>
            <a:off x="5943600" y="3962400"/>
            <a:ext cx="1588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40" name="Line 26"/>
          <p:cNvSpPr>
            <a:spLocks noChangeShapeType="1"/>
          </p:cNvSpPr>
          <p:nvPr/>
        </p:nvSpPr>
        <p:spPr bwMode="auto">
          <a:xfrm>
            <a:off x="7772400" y="3962400"/>
            <a:ext cx="1588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5141" name="Rectangle 28"/>
          <p:cNvSpPr>
            <a:spLocks noChangeArrowheads="1"/>
          </p:cNvSpPr>
          <p:nvPr/>
        </p:nvSpPr>
        <p:spPr bwMode="auto">
          <a:xfrm>
            <a:off x="4573588" y="4343400"/>
            <a:ext cx="1979612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>
                <a:latin typeface="Arial" pitchFamily="34" charset="0"/>
              </a:rPr>
              <a:t>Homogeneous</a:t>
            </a:r>
            <a:endParaRPr lang="en-GB" altLang="en-US" sz="2400">
              <a:latin typeface="Arial" pitchFamily="34" charset="0"/>
            </a:endParaRPr>
          </a:p>
        </p:txBody>
      </p:sp>
      <p:sp>
        <p:nvSpPr>
          <p:cNvPr id="5142" name="Rectangle 30"/>
          <p:cNvSpPr>
            <a:spLocks noChangeArrowheads="1"/>
          </p:cNvSpPr>
          <p:nvPr/>
        </p:nvSpPr>
        <p:spPr bwMode="auto">
          <a:xfrm>
            <a:off x="6859588" y="4343400"/>
            <a:ext cx="2170112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>
                <a:latin typeface="Arial" pitchFamily="34" charset="0"/>
              </a:rPr>
              <a:t>Heterogeneous</a:t>
            </a:r>
            <a:endParaRPr lang="en-GB" altLang="en-US" sz="2400">
              <a:latin typeface="Arial" pitchFamily="34" charset="0"/>
            </a:endParaRPr>
          </a:p>
        </p:txBody>
      </p:sp>
      <p:sp>
        <p:nvSpPr>
          <p:cNvPr id="5143" name="AutoShape 55"/>
          <p:cNvSpPr>
            <a:spLocks noChangeArrowheads="1"/>
          </p:cNvSpPr>
          <p:nvPr/>
        </p:nvSpPr>
        <p:spPr bwMode="auto">
          <a:xfrm>
            <a:off x="76200" y="1295400"/>
            <a:ext cx="2819400" cy="1371600"/>
          </a:xfrm>
          <a:prstGeom prst="wedgeRoundRectCallout">
            <a:avLst>
              <a:gd name="adj1" fmla="val -1917"/>
              <a:gd name="adj2" fmla="val 97537"/>
              <a:gd name="adj3" fmla="val 16667"/>
            </a:avLst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altLang="en-US" sz="1600">
                <a:latin typeface="Arial" pitchFamily="34" charset="0"/>
              </a:rPr>
              <a:t>Is a form of  matter that has a definite (constant ) composition and distinct properties. Example: water , sugar and gold</a:t>
            </a:r>
            <a:endParaRPr lang="en-GB" altLang="en-US" sz="1600">
              <a:latin typeface="Arial" pitchFamily="34" charset="0"/>
            </a:endParaRPr>
          </a:p>
        </p:txBody>
      </p:sp>
      <p:sp>
        <p:nvSpPr>
          <p:cNvPr id="5144" name="AutoShape 26"/>
          <p:cNvSpPr>
            <a:spLocks noChangeArrowheads="1"/>
          </p:cNvSpPr>
          <p:nvPr/>
        </p:nvSpPr>
        <p:spPr bwMode="auto">
          <a:xfrm>
            <a:off x="6096000" y="838200"/>
            <a:ext cx="2971800" cy="1371600"/>
          </a:xfrm>
          <a:prstGeom prst="wedgeRoundRectCallout">
            <a:avLst>
              <a:gd name="adj1" fmla="val -9829"/>
              <a:gd name="adj2" fmla="val 111931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altLang="en-US" sz="1600">
                <a:solidFill>
                  <a:srgbClr val="002060"/>
                </a:solidFill>
                <a:latin typeface="Arial" pitchFamily="34" charset="0"/>
              </a:rPr>
              <a:t>Is a combination of two or more substances in which the substances retain their distinct identities. Example: Air, soft drink, and pizza </a:t>
            </a:r>
            <a:endParaRPr lang="en-GB" altLang="en-US" sz="160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5145" name="AutoShape 27"/>
          <p:cNvSpPr>
            <a:spLocks noChangeArrowheads="1"/>
          </p:cNvSpPr>
          <p:nvPr/>
        </p:nvSpPr>
        <p:spPr bwMode="auto">
          <a:xfrm>
            <a:off x="76200" y="5105400"/>
            <a:ext cx="1981200" cy="1676400"/>
          </a:xfrm>
          <a:prstGeom prst="wedgeRoundRectCallout">
            <a:avLst>
              <a:gd name="adj1" fmla="val -20384"/>
              <a:gd name="adj2" fmla="val -65537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altLang="en-US" sz="1600">
                <a:latin typeface="Arial" pitchFamily="34" charset="0"/>
              </a:rPr>
              <a:t>Is a substance that cannot be separated into simpler substances by chemical means</a:t>
            </a:r>
            <a:endParaRPr lang="en-GB" altLang="en-US" sz="1600">
              <a:latin typeface="Arial" pitchFamily="34" charset="0"/>
            </a:endParaRPr>
          </a:p>
        </p:txBody>
      </p:sp>
      <p:sp>
        <p:nvSpPr>
          <p:cNvPr id="5146" name="AutoShape 28"/>
          <p:cNvSpPr>
            <a:spLocks noChangeArrowheads="1"/>
          </p:cNvSpPr>
          <p:nvPr/>
        </p:nvSpPr>
        <p:spPr bwMode="auto">
          <a:xfrm>
            <a:off x="2135188" y="5029200"/>
            <a:ext cx="2438400" cy="1752600"/>
          </a:xfrm>
          <a:prstGeom prst="wedgeRoundRectCallout">
            <a:avLst>
              <a:gd name="adj1" fmla="val -14477"/>
              <a:gd name="adj2" fmla="val -58574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altLang="en-US" sz="1500">
                <a:solidFill>
                  <a:srgbClr val="002060"/>
                </a:solidFill>
                <a:latin typeface="Arial" pitchFamily="34" charset="0"/>
              </a:rPr>
              <a:t>Is a substance composed of atoms of two or more elements chemically united in fixed proportions. Example: water, ammonia</a:t>
            </a:r>
            <a:r>
              <a:rPr lang="en-US" altLang="en-US" sz="1600">
                <a:solidFill>
                  <a:srgbClr val="002060"/>
                </a:solidFill>
                <a:latin typeface="Arial" pitchFamily="34" charset="0"/>
              </a:rPr>
              <a:t> </a:t>
            </a:r>
            <a:endParaRPr lang="en-GB" altLang="en-US" sz="160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5147" name="AutoShape 29"/>
          <p:cNvSpPr>
            <a:spLocks noChangeArrowheads="1"/>
          </p:cNvSpPr>
          <p:nvPr/>
        </p:nvSpPr>
        <p:spPr bwMode="auto">
          <a:xfrm>
            <a:off x="4800600" y="5105400"/>
            <a:ext cx="2058988" cy="1676400"/>
          </a:xfrm>
          <a:prstGeom prst="wedgeRoundRectCallout">
            <a:avLst>
              <a:gd name="adj1" fmla="val -19116"/>
              <a:gd name="adj2" fmla="val -60440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rtl="1" eaLnBrk="1" hangingPunct="1"/>
            <a:r>
              <a:rPr lang="en-US" altLang="en-US" sz="1600">
                <a:latin typeface="Arial" pitchFamily="34" charset="0"/>
              </a:rPr>
              <a:t>Is a mixture in which the composition is the same throughout. Example: sugar in water</a:t>
            </a:r>
            <a:endParaRPr lang="en-GB" altLang="en-US" sz="1600">
              <a:latin typeface="Arial" pitchFamily="34" charset="0"/>
            </a:endParaRPr>
          </a:p>
        </p:txBody>
      </p:sp>
      <p:sp>
        <p:nvSpPr>
          <p:cNvPr id="5148" name="AutoShape 30"/>
          <p:cNvSpPr>
            <a:spLocks noChangeArrowheads="1"/>
          </p:cNvSpPr>
          <p:nvPr/>
        </p:nvSpPr>
        <p:spPr bwMode="auto">
          <a:xfrm>
            <a:off x="6934200" y="5181600"/>
            <a:ext cx="2209800" cy="1371600"/>
          </a:xfrm>
          <a:prstGeom prst="wedgeRoundRectCallout">
            <a:avLst>
              <a:gd name="adj1" fmla="val -16407"/>
              <a:gd name="adj2" fmla="val -71472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rtl="1" eaLnBrk="1" hangingPunct="1"/>
            <a:r>
              <a:rPr lang="en-US" altLang="en-US" sz="1600">
                <a:solidFill>
                  <a:srgbClr val="002060"/>
                </a:solidFill>
                <a:latin typeface="Arial" pitchFamily="34" charset="0"/>
              </a:rPr>
              <a:t>Is a mixture in which the composition is not the same uniform. Example: fruit salad</a:t>
            </a:r>
            <a:endParaRPr lang="en-GB" altLang="en-US" sz="1600">
              <a:solidFill>
                <a:srgbClr val="002060"/>
              </a:solidFill>
              <a:latin typeface="Arial" pitchFamily="34" charset="0"/>
            </a:endParaRPr>
          </a:p>
          <a:p>
            <a:pPr algn="ctr" rtl="1" eaLnBrk="1" hangingPunct="1"/>
            <a:endParaRPr lang="en-GB" altLang="en-US" sz="1200"/>
          </a:p>
        </p:txBody>
      </p:sp>
      <p:sp>
        <p:nvSpPr>
          <p:cNvPr id="5149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320C145-8F70-4A61-A950-D08930555946}" type="slidenum">
              <a:rPr lang="en-US" altLang="en-US" smtClean="0">
                <a:cs typeface="Arial" pitchFamily="34" charset="0"/>
              </a:rPr>
              <a:pPr/>
              <a:t>3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3" descr="periodic_tabl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1447800"/>
            <a:ext cx="7640638" cy="517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6"/>
          <p:cNvSpPr>
            <a:spLocks noChangeArrowheads="1"/>
          </p:cNvSpPr>
          <p:nvPr/>
        </p:nvSpPr>
        <p:spPr bwMode="auto">
          <a:xfrm>
            <a:off x="7010400" y="52578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6148" name="Text Box 9"/>
          <p:cNvSpPr txBox="1">
            <a:spLocks noChangeArrowheads="1"/>
          </p:cNvSpPr>
          <p:nvPr/>
        </p:nvSpPr>
        <p:spPr bwMode="auto">
          <a:xfrm>
            <a:off x="2514600" y="228600"/>
            <a:ext cx="457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Chapter One / Introduction</a:t>
            </a:r>
            <a:endParaRPr lang="en-GB" altLang="en-US" sz="2000"/>
          </a:p>
        </p:txBody>
      </p:sp>
      <p:sp>
        <p:nvSpPr>
          <p:cNvPr id="6149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AFE5891-275B-40D2-AEB5-B40CBD02EC7E}" type="slidenum">
              <a:rPr lang="en-US" altLang="en-US" smtClean="0">
                <a:cs typeface="Arial" pitchFamily="34" charset="0"/>
              </a:rPr>
              <a:pPr/>
              <a:t>4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6"/>
          <p:cNvSpPr>
            <a:spLocks noChangeArrowheads="1"/>
          </p:cNvSpPr>
          <p:nvPr/>
        </p:nvSpPr>
        <p:spPr bwMode="auto">
          <a:xfrm>
            <a:off x="7010400" y="52578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7171" name="Text Box 9"/>
          <p:cNvSpPr txBox="1">
            <a:spLocks noChangeArrowheads="1"/>
          </p:cNvSpPr>
          <p:nvPr/>
        </p:nvSpPr>
        <p:spPr bwMode="auto">
          <a:xfrm>
            <a:off x="2514600" y="228600"/>
            <a:ext cx="457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Chapter One / Introduction</a:t>
            </a:r>
            <a:endParaRPr lang="en-GB" altLang="en-US" sz="2000"/>
          </a:p>
        </p:txBody>
      </p:sp>
      <p:grpSp>
        <p:nvGrpSpPr>
          <p:cNvPr id="7172" name="Group 7"/>
          <p:cNvGrpSpPr>
            <a:grpSpLocks/>
          </p:cNvGrpSpPr>
          <p:nvPr/>
        </p:nvGrpSpPr>
        <p:grpSpPr bwMode="auto">
          <a:xfrm>
            <a:off x="1371600" y="3733800"/>
            <a:ext cx="2641600" cy="2273300"/>
            <a:chOff x="2736" y="1152"/>
            <a:chExt cx="2768" cy="1893"/>
          </a:xfrm>
        </p:grpSpPr>
        <p:pic>
          <p:nvPicPr>
            <p:cNvPr id="7182" name="Picture 8" descr="cha56011_010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736" y="1152"/>
              <a:ext cx="2768" cy="1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83" name="Text Box 9"/>
            <p:cNvSpPr txBox="1">
              <a:spLocks noChangeArrowheads="1"/>
            </p:cNvSpPr>
            <p:nvPr/>
          </p:nvSpPr>
          <p:spPr bwMode="auto">
            <a:xfrm>
              <a:off x="3741" y="2664"/>
              <a:ext cx="1259" cy="3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400"/>
                <a:t>magnet</a:t>
              </a:r>
            </a:p>
          </p:txBody>
        </p:sp>
      </p:grpSp>
      <p:pic>
        <p:nvPicPr>
          <p:cNvPr id="7173" name="Picture 11" descr="Gol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71600" y="1447800"/>
            <a:ext cx="22479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15" descr="shapeimage_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1219200"/>
            <a:ext cx="2505075" cy="175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17" descr="27526_118013961560369_9393_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48400" y="3581400"/>
            <a:ext cx="171450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Text Box 18"/>
          <p:cNvSpPr txBox="1">
            <a:spLocks noChangeArrowheads="1"/>
          </p:cNvSpPr>
          <p:nvPr/>
        </p:nvSpPr>
        <p:spPr bwMode="auto">
          <a:xfrm>
            <a:off x="1905000" y="3124200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/>
              <a:t>Element</a:t>
            </a:r>
            <a:endParaRPr lang="en-GB" altLang="en-US"/>
          </a:p>
        </p:txBody>
      </p:sp>
      <p:sp>
        <p:nvSpPr>
          <p:cNvPr id="7177" name="Text Box 19"/>
          <p:cNvSpPr txBox="1">
            <a:spLocks noChangeArrowheads="1"/>
          </p:cNvSpPr>
          <p:nvPr/>
        </p:nvSpPr>
        <p:spPr bwMode="auto">
          <a:xfrm>
            <a:off x="6553200" y="3124200"/>
            <a:ext cx="152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/>
              <a:t>compound</a:t>
            </a:r>
            <a:endParaRPr lang="en-GB" altLang="en-US"/>
          </a:p>
        </p:txBody>
      </p:sp>
      <p:sp>
        <p:nvSpPr>
          <p:cNvPr id="7178" name="Text Box 21"/>
          <p:cNvSpPr txBox="1">
            <a:spLocks noChangeArrowheads="1"/>
          </p:cNvSpPr>
          <p:nvPr/>
        </p:nvSpPr>
        <p:spPr bwMode="auto">
          <a:xfrm>
            <a:off x="5943600" y="6110288"/>
            <a:ext cx="320040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/>
              <a:t>Homogeneous mixture</a:t>
            </a:r>
            <a:endParaRPr lang="en-GB" altLang="en-US"/>
          </a:p>
        </p:txBody>
      </p:sp>
      <p:sp>
        <p:nvSpPr>
          <p:cNvPr id="7179" name="Rectangle 15"/>
          <p:cNvSpPr>
            <a:spLocks noChangeArrowheads="1"/>
          </p:cNvSpPr>
          <p:nvPr/>
        </p:nvSpPr>
        <p:spPr bwMode="auto">
          <a:xfrm>
            <a:off x="2133600" y="5638800"/>
            <a:ext cx="1524000" cy="381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7180" name="Text Box 20"/>
          <p:cNvSpPr txBox="1">
            <a:spLocks noChangeArrowheads="1"/>
          </p:cNvSpPr>
          <p:nvPr/>
        </p:nvSpPr>
        <p:spPr bwMode="auto">
          <a:xfrm>
            <a:off x="1600200" y="5562600"/>
            <a:ext cx="2667000" cy="3667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 eaLnBrk="1" hangingPunct="1">
              <a:spcBef>
                <a:spcPct val="50000"/>
              </a:spcBef>
            </a:pPr>
            <a:r>
              <a:rPr lang="en-US" altLang="en-US"/>
              <a:t>Heterogeneous mixture</a:t>
            </a:r>
            <a:endParaRPr lang="en-GB" altLang="en-US"/>
          </a:p>
        </p:txBody>
      </p:sp>
      <p:sp>
        <p:nvSpPr>
          <p:cNvPr id="7181" name="عنصر نائب لرقم الشريحة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B3F5607-009E-4C15-9082-4CCB09A87832}" type="slidenum">
              <a:rPr lang="en-US" altLang="en-US" smtClean="0">
                <a:cs typeface="Arial" pitchFamily="34" charset="0"/>
              </a:rPr>
              <a:pPr/>
              <a:t>5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8195" name="Text Box 9"/>
          <p:cNvSpPr txBox="1">
            <a:spLocks noChangeArrowheads="1"/>
          </p:cNvSpPr>
          <p:nvPr/>
        </p:nvSpPr>
        <p:spPr bwMode="auto">
          <a:xfrm>
            <a:off x="2514600" y="228600"/>
            <a:ext cx="457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Chapter One / Introduction</a:t>
            </a:r>
            <a:endParaRPr lang="en-GB" altLang="en-US" sz="2000"/>
          </a:p>
        </p:txBody>
      </p:sp>
      <p:sp>
        <p:nvSpPr>
          <p:cNvPr id="8196" name="Rectangle 10"/>
          <p:cNvSpPr>
            <a:spLocks noChangeArrowheads="1"/>
          </p:cNvSpPr>
          <p:nvPr/>
        </p:nvSpPr>
        <p:spPr bwMode="auto">
          <a:xfrm>
            <a:off x="3505200" y="990600"/>
            <a:ext cx="24384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 b="1">
                <a:latin typeface="Arial" pitchFamily="34" charset="0"/>
              </a:rPr>
              <a:t>States of matter</a:t>
            </a:r>
            <a:endParaRPr lang="en-GB" altLang="en-US" sz="2400" b="1">
              <a:latin typeface="Arial" pitchFamily="34" charset="0"/>
            </a:endParaRPr>
          </a:p>
        </p:txBody>
      </p:sp>
      <p:sp>
        <p:nvSpPr>
          <p:cNvPr id="8197" name="Line 11"/>
          <p:cNvSpPr>
            <a:spLocks noChangeShapeType="1"/>
          </p:cNvSpPr>
          <p:nvPr/>
        </p:nvSpPr>
        <p:spPr bwMode="auto">
          <a:xfrm>
            <a:off x="4724400" y="16002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8198" name="Line 12"/>
          <p:cNvSpPr>
            <a:spLocks noChangeShapeType="1"/>
          </p:cNvSpPr>
          <p:nvPr/>
        </p:nvSpPr>
        <p:spPr bwMode="auto">
          <a:xfrm>
            <a:off x="762000" y="1828800"/>
            <a:ext cx="777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8199" name="Line 13"/>
          <p:cNvSpPr>
            <a:spLocks noChangeShapeType="1"/>
          </p:cNvSpPr>
          <p:nvPr/>
        </p:nvSpPr>
        <p:spPr bwMode="auto">
          <a:xfrm>
            <a:off x="762000" y="1828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8200" name="Line 14"/>
          <p:cNvSpPr>
            <a:spLocks noChangeShapeType="1"/>
          </p:cNvSpPr>
          <p:nvPr/>
        </p:nvSpPr>
        <p:spPr bwMode="auto">
          <a:xfrm>
            <a:off x="8534400" y="1828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8201" name="Line 15"/>
          <p:cNvSpPr>
            <a:spLocks noChangeShapeType="1"/>
          </p:cNvSpPr>
          <p:nvPr/>
        </p:nvSpPr>
        <p:spPr bwMode="auto">
          <a:xfrm>
            <a:off x="4724400" y="1828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8202" name="Rectangle 16"/>
          <p:cNvSpPr>
            <a:spLocks noChangeArrowheads="1"/>
          </p:cNvSpPr>
          <p:nvPr/>
        </p:nvSpPr>
        <p:spPr bwMode="auto">
          <a:xfrm>
            <a:off x="228600" y="2209800"/>
            <a:ext cx="11430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>
                <a:latin typeface="Arial" pitchFamily="34" charset="0"/>
              </a:rPr>
              <a:t>Gas</a:t>
            </a:r>
            <a:endParaRPr lang="en-GB" altLang="en-US">
              <a:latin typeface="Arial" pitchFamily="34" charset="0"/>
            </a:endParaRPr>
          </a:p>
        </p:txBody>
      </p:sp>
      <p:sp>
        <p:nvSpPr>
          <p:cNvPr id="8203" name="Rectangle 17"/>
          <p:cNvSpPr>
            <a:spLocks noChangeArrowheads="1"/>
          </p:cNvSpPr>
          <p:nvPr/>
        </p:nvSpPr>
        <p:spPr bwMode="auto">
          <a:xfrm>
            <a:off x="4191000" y="2209800"/>
            <a:ext cx="11430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>
                <a:latin typeface="Arial" pitchFamily="34" charset="0"/>
              </a:rPr>
              <a:t>Liquid</a:t>
            </a:r>
            <a:endParaRPr lang="en-GB" altLang="en-US">
              <a:latin typeface="Arial" pitchFamily="34" charset="0"/>
            </a:endParaRPr>
          </a:p>
        </p:txBody>
      </p:sp>
      <p:sp>
        <p:nvSpPr>
          <p:cNvPr id="8204" name="Rectangle 18"/>
          <p:cNvSpPr>
            <a:spLocks noChangeArrowheads="1"/>
          </p:cNvSpPr>
          <p:nvPr/>
        </p:nvSpPr>
        <p:spPr bwMode="auto">
          <a:xfrm>
            <a:off x="7924800" y="2209800"/>
            <a:ext cx="11430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>
                <a:latin typeface="Arial" pitchFamily="34" charset="0"/>
              </a:rPr>
              <a:t>Solid</a:t>
            </a:r>
            <a:endParaRPr lang="en-GB" altLang="en-US">
              <a:latin typeface="Arial" pitchFamily="34" charset="0"/>
            </a:endParaRPr>
          </a:p>
        </p:txBody>
      </p:sp>
      <p:pic>
        <p:nvPicPr>
          <p:cNvPr id="8205" name="Picture 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4421188"/>
            <a:ext cx="1419225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27"/>
          <p:cNvPicPr>
            <a:picLocks noChangeAspect="1" noChangeArrowheads="1"/>
          </p:cNvPicPr>
          <p:nvPr/>
        </p:nvPicPr>
        <p:blipFill>
          <a:blip r:embed="rId4"/>
          <a:srcRect t="32912"/>
          <a:stretch>
            <a:fillRect/>
          </a:stretch>
        </p:blipFill>
        <p:spPr bwMode="auto">
          <a:xfrm>
            <a:off x="4191000" y="4752975"/>
            <a:ext cx="1409700" cy="177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28"/>
          <p:cNvPicPr>
            <a:picLocks noChangeAspect="1" noChangeArrowheads="1"/>
          </p:cNvPicPr>
          <p:nvPr/>
        </p:nvPicPr>
        <p:blipFill>
          <a:blip r:embed="rId5"/>
          <a:srcRect t="42036"/>
          <a:stretch>
            <a:fillRect/>
          </a:stretch>
        </p:blipFill>
        <p:spPr bwMode="auto">
          <a:xfrm>
            <a:off x="7086600" y="5181600"/>
            <a:ext cx="1598613" cy="153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9" name="Text Box 29"/>
          <p:cNvSpPr txBox="1">
            <a:spLocks noChangeArrowheads="1"/>
          </p:cNvSpPr>
          <p:nvPr/>
        </p:nvSpPr>
        <p:spPr bwMode="auto">
          <a:xfrm>
            <a:off x="0" y="2743200"/>
            <a:ext cx="2895600" cy="14779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0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n-US" altLang="en-US" sz="1800" dirty="0" smtClean="0">
                <a:latin typeface="Arial" pitchFamily="34" charset="0"/>
              </a:rPr>
              <a:t>Molecules are separated by distance </a:t>
            </a:r>
          </a:p>
          <a:p>
            <a:pPr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n-US" altLang="en-US" sz="1800" dirty="0" smtClean="0">
                <a:latin typeface="Arial" pitchFamily="34" charset="0"/>
              </a:rPr>
              <a:t>Have no definite shape</a:t>
            </a:r>
          </a:p>
          <a:p>
            <a:pPr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n-US" altLang="en-US" sz="1800" dirty="0" smtClean="0">
                <a:latin typeface="Arial" pitchFamily="34" charset="0"/>
              </a:rPr>
              <a:t>Have no definite volume</a:t>
            </a:r>
            <a:r>
              <a:rPr lang="en-US" altLang="en-US" sz="1600" dirty="0" smtClean="0">
                <a:cs typeface="Arial" charset="0"/>
              </a:rPr>
              <a:t> </a:t>
            </a:r>
            <a:endParaRPr lang="en-GB" altLang="en-US" sz="1600" dirty="0" smtClean="0">
              <a:cs typeface="Arial" charset="0"/>
            </a:endParaRPr>
          </a:p>
        </p:txBody>
      </p:sp>
      <p:sp>
        <p:nvSpPr>
          <p:cNvPr id="8209" name="Text Box 30"/>
          <p:cNvSpPr txBox="1">
            <a:spLocks noChangeArrowheads="1"/>
          </p:cNvSpPr>
          <p:nvPr/>
        </p:nvSpPr>
        <p:spPr bwMode="auto">
          <a:xfrm>
            <a:off x="3124200" y="2768600"/>
            <a:ext cx="3048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itchFamily="34" charset="0"/>
              </a:rPr>
              <a:t>Molecules are close together but not held so rigidly in position and can move past on another 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itchFamily="34" charset="0"/>
              </a:rPr>
              <a:t>Have no definite shape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Arial" pitchFamily="34" charset="0"/>
              </a:rPr>
              <a:t>Have a definite volume</a:t>
            </a:r>
            <a:r>
              <a:rPr lang="en-US" altLang="en-US" sz="1400"/>
              <a:t> </a:t>
            </a:r>
            <a:endParaRPr lang="en-GB" altLang="en-US" sz="1400"/>
          </a:p>
        </p:txBody>
      </p:sp>
      <p:sp>
        <p:nvSpPr>
          <p:cNvPr id="20511" name="Text Box 31"/>
          <p:cNvSpPr txBox="1">
            <a:spLocks noChangeArrowheads="1"/>
          </p:cNvSpPr>
          <p:nvPr/>
        </p:nvSpPr>
        <p:spPr bwMode="auto">
          <a:xfrm>
            <a:off x="6400800" y="2895600"/>
            <a:ext cx="2686050" cy="2032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0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n-US" altLang="en-US" sz="1800" dirty="0" smtClean="0">
                <a:latin typeface="Arial" pitchFamily="34" charset="0"/>
              </a:rPr>
              <a:t> Molecules are held close together in orderly fashion with little freedom of motion.  </a:t>
            </a:r>
          </a:p>
          <a:p>
            <a:pPr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n-US" altLang="en-US" sz="1800" dirty="0" smtClean="0">
                <a:latin typeface="Arial" pitchFamily="34" charset="0"/>
              </a:rPr>
              <a:t> Have a definite shape</a:t>
            </a:r>
          </a:p>
          <a:p>
            <a:pPr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n-US" altLang="en-US" sz="1800" dirty="0" smtClean="0">
                <a:latin typeface="Arial" pitchFamily="34" charset="0"/>
              </a:rPr>
              <a:t> Have a definite volume </a:t>
            </a:r>
            <a:endParaRPr lang="en-GB" altLang="en-US" sz="1800" dirty="0" smtClean="0">
              <a:latin typeface="Arial" pitchFamily="34" charset="0"/>
            </a:endParaRPr>
          </a:p>
        </p:txBody>
      </p:sp>
      <p:sp>
        <p:nvSpPr>
          <p:cNvPr id="8211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9246001-D705-472C-BD6D-90F502CCCC64}" type="slidenum">
              <a:rPr lang="en-US" altLang="en-US" smtClean="0">
                <a:cs typeface="Arial" pitchFamily="34" charset="0"/>
              </a:rPr>
              <a:pPr/>
              <a:t>6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9219" name="Text Box 9"/>
          <p:cNvSpPr txBox="1">
            <a:spLocks noChangeArrowheads="1"/>
          </p:cNvSpPr>
          <p:nvPr/>
        </p:nvSpPr>
        <p:spPr bwMode="auto">
          <a:xfrm>
            <a:off x="2514600" y="228600"/>
            <a:ext cx="457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Chapter One / Introduction</a:t>
            </a:r>
            <a:endParaRPr lang="en-GB" altLang="en-US" sz="2000"/>
          </a:p>
        </p:txBody>
      </p:sp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3505200" y="990600"/>
            <a:ext cx="22860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>
                <a:latin typeface="Arial" pitchFamily="34" charset="0"/>
              </a:rPr>
              <a:t>States of matter</a:t>
            </a:r>
            <a:endParaRPr lang="en-GB" altLang="en-US" sz="2400">
              <a:latin typeface="Arial" pitchFamily="34" charset="0"/>
            </a:endParaRPr>
          </a:p>
        </p:txBody>
      </p:sp>
      <p:sp>
        <p:nvSpPr>
          <p:cNvPr id="9221" name="Line 6"/>
          <p:cNvSpPr>
            <a:spLocks noChangeShapeType="1"/>
          </p:cNvSpPr>
          <p:nvPr/>
        </p:nvSpPr>
        <p:spPr bwMode="auto">
          <a:xfrm>
            <a:off x="4724400" y="16002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9222" name="Line 7"/>
          <p:cNvSpPr>
            <a:spLocks noChangeShapeType="1"/>
          </p:cNvSpPr>
          <p:nvPr/>
        </p:nvSpPr>
        <p:spPr bwMode="auto">
          <a:xfrm>
            <a:off x="762000" y="1828800"/>
            <a:ext cx="777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9223" name="Line 8"/>
          <p:cNvSpPr>
            <a:spLocks noChangeShapeType="1"/>
          </p:cNvSpPr>
          <p:nvPr/>
        </p:nvSpPr>
        <p:spPr bwMode="auto">
          <a:xfrm>
            <a:off x="762000" y="1828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9224" name="Line 9"/>
          <p:cNvSpPr>
            <a:spLocks noChangeShapeType="1"/>
          </p:cNvSpPr>
          <p:nvPr/>
        </p:nvSpPr>
        <p:spPr bwMode="auto">
          <a:xfrm>
            <a:off x="8534400" y="1828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9225" name="Line 10"/>
          <p:cNvSpPr>
            <a:spLocks noChangeShapeType="1"/>
          </p:cNvSpPr>
          <p:nvPr/>
        </p:nvSpPr>
        <p:spPr bwMode="auto">
          <a:xfrm>
            <a:off x="4724400" y="18288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9226" name="Rectangle 11"/>
          <p:cNvSpPr>
            <a:spLocks noChangeArrowheads="1"/>
          </p:cNvSpPr>
          <p:nvPr/>
        </p:nvSpPr>
        <p:spPr bwMode="auto">
          <a:xfrm>
            <a:off x="228600" y="2209800"/>
            <a:ext cx="11430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>
                <a:latin typeface="Arial" pitchFamily="34" charset="0"/>
              </a:rPr>
              <a:t>Gas</a:t>
            </a:r>
            <a:endParaRPr lang="en-GB" altLang="en-US">
              <a:latin typeface="Arial" pitchFamily="34" charset="0"/>
            </a:endParaRPr>
          </a:p>
        </p:txBody>
      </p:sp>
      <p:sp>
        <p:nvSpPr>
          <p:cNvPr id="9227" name="Rectangle 12"/>
          <p:cNvSpPr>
            <a:spLocks noChangeArrowheads="1"/>
          </p:cNvSpPr>
          <p:nvPr/>
        </p:nvSpPr>
        <p:spPr bwMode="auto">
          <a:xfrm>
            <a:off x="4191000" y="2209800"/>
            <a:ext cx="11430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>
                <a:latin typeface="Arial" pitchFamily="34" charset="0"/>
              </a:rPr>
              <a:t>Liquid</a:t>
            </a:r>
            <a:endParaRPr lang="en-GB" altLang="en-US">
              <a:latin typeface="Arial" pitchFamily="34" charset="0"/>
            </a:endParaRPr>
          </a:p>
        </p:txBody>
      </p:sp>
      <p:sp>
        <p:nvSpPr>
          <p:cNvPr id="9228" name="Rectangle 13"/>
          <p:cNvSpPr>
            <a:spLocks noChangeArrowheads="1"/>
          </p:cNvSpPr>
          <p:nvPr/>
        </p:nvSpPr>
        <p:spPr bwMode="auto">
          <a:xfrm>
            <a:off x="7924800" y="2209800"/>
            <a:ext cx="11430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>
                <a:latin typeface="Arial" pitchFamily="34" charset="0"/>
              </a:rPr>
              <a:t>Solid</a:t>
            </a:r>
            <a:endParaRPr lang="en-GB" altLang="en-US">
              <a:latin typeface="Arial" pitchFamily="34" charset="0"/>
            </a:endParaRPr>
          </a:p>
        </p:txBody>
      </p:sp>
      <p:sp>
        <p:nvSpPr>
          <p:cNvPr id="9230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9CF6ED7-F268-4D52-ADF7-FB1D8025EBC5}" type="slidenum">
              <a:rPr lang="en-US" altLang="en-US" smtClean="0">
                <a:cs typeface="Arial" pitchFamily="34" charset="0"/>
              </a:rPr>
              <a:pPr/>
              <a:t>7</a:t>
            </a:fld>
            <a:endParaRPr lang="en-US" altLang="en-US" smtClean="0"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3588" y="2895600"/>
            <a:ext cx="5076825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10243" name="Rectangle 7"/>
          <p:cNvSpPr>
            <a:spLocks noChangeArrowheads="1"/>
          </p:cNvSpPr>
          <p:nvPr/>
        </p:nvSpPr>
        <p:spPr bwMode="auto">
          <a:xfrm>
            <a:off x="3124200" y="152400"/>
            <a:ext cx="31242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altLang="en-US" sz="2000">
                <a:latin typeface="Arial" pitchFamily="34" charset="0"/>
              </a:rPr>
              <a:t>Measurement in chemistry </a:t>
            </a:r>
            <a:endParaRPr lang="en-GB" altLang="en-US" sz="2000">
              <a:latin typeface="Arial" pitchFamily="34" charset="0"/>
            </a:endParaRPr>
          </a:p>
        </p:txBody>
      </p:sp>
      <p:sp>
        <p:nvSpPr>
          <p:cNvPr id="10244" name="Rectangle 9"/>
          <p:cNvSpPr>
            <a:spLocks noGrp="1"/>
          </p:cNvSpPr>
          <p:nvPr>
            <p:ph type="body" sz="half" idx="1"/>
          </p:nvPr>
        </p:nvSpPr>
        <p:spPr>
          <a:xfrm>
            <a:off x="495300" y="1219200"/>
            <a:ext cx="8382000" cy="1905000"/>
          </a:xfrm>
          <a:solidFill>
            <a:srgbClr val="FFFFFF"/>
          </a:solidFill>
        </p:spPr>
        <p:txBody>
          <a:bodyPr/>
          <a:lstStyle/>
          <a:p>
            <a:r>
              <a:rPr lang="en-US" altLang="en-US" smtClean="0">
                <a:latin typeface="Arial" pitchFamily="34" charset="0"/>
                <a:cs typeface="Arial" pitchFamily="34" charset="0"/>
              </a:rPr>
              <a:t>In every measurement there is a number followed by a unit. </a:t>
            </a:r>
          </a:p>
          <a:p>
            <a:r>
              <a:rPr lang="en-US" altLang="en-US" smtClean="0">
                <a:latin typeface="Arial" pitchFamily="34" charset="0"/>
                <a:cs typeface="Arial" pitchFamily="34" charset="0"/>
              </a:rPr>
              <a:t>Units are essential to stating measurements correctly.</a:t>
            </a:r>
          </a:p>
          <a:p>
            <a:r>
              <a:rPr lang="en-US" altLang="en-US" smtClean="0">
                <a:latin typeface="Arial" pitchFamily="34" charset="0"/>
                <a:cs typeface="Arial" pitchFamily="34" charset="0"/>
              </a:rPr>
              <a:t>The international system of units (</a:t>
            </a:r>
            <a:r>
              <a:rPr lang="en-US" altLang="en-US" i="1" smtClean="0">
                <a:latin typeface="Arial" pitchFamily="34" charset="0"/>
                <a:cs typeface="Arial" pitchFamily="34" charset="0"/>
              </a:rPr>
              <a:t>SI</a:t>
            </a:r>
            <a:r>
              <a:rPr lang="en-US" altLang="en-US" smtClean="0">
                <a:latin typeface="Arial" pitchFamily="34" charset="0"/>
                <a:cs typeface="Arial" pitchFamily="34" charset="0"/>
              </a:rPr>
              <a:t>) is used world wide to reports result.</a:t>
            </a:r>
          </a:p>
          <a:p>
            <a:r>
              <a:rPr lang="en-US" altLang="en-US" smtClean="0">
                <a:latin typeface="Arial" pitchFamily="34" charset="0"/>
                <a:cs typeface="Arial" pitchFamily="34" charset="0"/>
              </a:rPr>
              <a:t>There are seven SI base units as following: </a:t>
            </a:r>
          </a:p>
          <a:p>
            <a:pPr>
              <a:buFont typeface="Arial" pitchFamily="34" charset="0"/>
              <a:buNone/>
            </a:pPr>
            <a:r>
              <a:rPr lang="en-US" altLang="en-US" smtClean="0">
                <a:latin typeface="Arial" pitchFamily="34" charset="0"/>
                <a:cs typeface="Arial" pitchFamily="34" charset="0"/>
              </a:rPr>
              <a:t>  </a:t>
            </a:r>
            <a:endParaRPr lang="en-GB" altLang="en-US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8777" name="Group 105"/>
          <p:cNvGraphicFramePr>
            <a:graphicFrameLocks noGrp="1"/>
          </p:cNvGraphicFramePr>
          <p:nvPr>
            <p:ph sz="half" idx="2"/>
          </p:nvPr>
        </p:nvGraphicFramePr>
        <p:xfrm>
          <a:off x="1295400" y="3124200"/>
          <a:ext cx="7086600" cy="3506790"/>
        </p:xfrm>
        <a:graphic>
          <a:graphicData uri="http://schemas.openxmlformats.org/drawingml/2006/table">
            <a:tbl>
              <a:tblPr/>
              <a:tblGrid>
                <a:gridCol w="2362200"/>
                <a:gridCol w="2362200"/>
                <a:gridCol w="2362200"/>
              </a:tblGrid>
              <a:tr h="39047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Base Quantity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Name of unit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Symbol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47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Length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meter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47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Mass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kilogram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kg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47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Time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second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3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Electrical current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ampere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47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Temperature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kelvin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3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Amount of substance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mole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mol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3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Luminous intensity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candela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cd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83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C4EAAA-7217-42C8-8D87-6ABE0E937819}" type="slidenum">
              <a:rPr lang="en-US" altLang="en-US" smtClean="0">
                <a:cs typeface="Arial" pitchFamily="34" charset="0"/>
              </a:rPr>
              <a:pPr/>
              <a:t>8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29706" name="Rectangle 10"/>
          <p:cNvSpPr>
            <a:spLocks noGrp="1"/>
          </p:cNvSpPr>
          <p:nvPr>
            <p:ph type="body" sz="half" idx="1"/>
          </p:nvPr>
        </p:nvSpPr>
        <p:spPr>
          <a:xfrm>
            <a:off x="533400" y="1104900"/>
            <a:ext cx="8229600" cy="5143500"/>
          </a:xfrm>
          <a:solidFill>
            <a:schemeClr val="accent2">
              <a:lumMod val="10000"/>
              <a:lumOff val="90000"/>
            </a:schemeClr>
          </a:solidFill>
        </p:spPr>
        <p:txBody>
          <a:bodyPr/>
          <a:lstStyle/>
          <a:p>
            <a:pPr>
              <a:buFont typeface="Wingdings" pitchFamily="2" charset="2"/>
              <a:buChar char="v"/>
              <a:defRPr/>
            </a:pPr>
            <a:r>
              <a:rPr lang="en-US" altLang="en-US" sz="2400" dirty="0" smtClean="0">
                <a:latin typeface="Arial" pitchFamily="34" charset="0"/>
                <a:cs typeface="Arial" pitchFamily="34" charset="0"/>
              </a:rPr>
              <a:t>Derived units are unit made up of combination of SI base units such as: </a:t>
            </a:r>
          </a:p>
          <a:p>
            <a:pPr marL="0" indent="0">
              <a:buFont typeface="Arial" charset="0"/>
              <a:buNone/>
              <a:defRPr/>
            </a:pPr>
            <a:endParaRPr lang="en-US" alt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(1) area (A) = Length x width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  Then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unit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area is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unite of Length x unite of width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i.e unite of area =  m   x   m  =   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sz="2400" b="1" baseline="300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 (2) velocity (v) = Distance/ time or  </a:t>
            </a:r>
            <a:r>
              <a:rPr lang="en-US" sz="2400" b="1" u="sng" dirty="0">
                <a:latin typeface="Arial" pitchFamily="34" charset="0"/>
                <a:cs typeface="Arial" pitchFamily="34" charset="0"/>
              </a:rPr>
              <a:t>d/t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then the unit of velocity or speed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      = unite of distance / unite of time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    i.e   unite of velocity = m / s  or  ms</a:t>
            </a:r>
            <a:r>
              <a:rPr lang="en-US" sz="2400" b="1" baseline="30000" dirty="0">
                <a:latin typeface="Arial" pitchFamily="34" charset="0"/>
                <a:cs typeface="Arial" pitchFamily="34" charset="0"/>
              </a:rPr>
              <a:t>-1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en-US" alt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en-US" altLang="en-US" sz="1800" dirty="0" smtClean="0"/>
          </a:p>
          <a:p>
            <a:pPr>
              <a:buFont typeface="Arial" charset="0"/>
              <a:buChar char="•"/>
              <a:defRPr/>
            </a:pPr>
            <a:endParaRPr lang="en-US" altLang="en-US" sz="1800" dirty="0" smtClean="0"/>
          </a:p>
          <a:p>
            <a:pPr>
              <a:buFont typeface="Arial" charset="0"/>
              <a:buChar char="•"/>
              <a:defRPr/>
            </a:pPr>
            <a:endParaRPr lang="en-US" altLang="en-US" sz="1800" dirty="0" smtClean="0"/>
          </a:p>
          <a:p>
            <a:pPr>
              <a:buFont typeface="Arial" charset="0"/>
              <a:buChar char="•"/>
              <a:defRPr/>
            </a:pPr>
            <a:endParaRPr lang="en-US" altLang="en-US" sz="1800" dirty="0" smtClean="0"/>
          </a:p>
          <a:p>
            <a:pPr>
              <a:buFont typeface="Arial" charset="0"/>
              <a:buChar char="•"/>
              <a:defRPr/>
            </a:pPr>
            <a:endParaRPr lang="en-US" altLang="en-US" sz="1800" dirty="0" smtClean="0"/>
          </a:p>
          <a:p>
            <a:pPr>
              <a:buFont typeface="Arial" charset="0"/>
              <a:buChar char="•"/>
              <a:defRPr/>
            </a:pPr>
            <a:endParaRPr lang="en-US" altLang="en-US" sz="1800" dirty="0" smtClean="0"/>
          </a:p>
          <a:p>
            <a:pPr marL="0" indent="0">
              <a:buFont typeface="Arial" charset="0"/>
              <a:buNone/>
              <a:defRPr/>
            </a:pPr>
            <a:endParaRPr lang="en-US" altLang="en-US" sz="1800" dirty="0" smtClean="0"/>
          </a:p>
        </p:txBody>
      </p:sp>
      <p:sp>
        <p:nvSpPr>
          <p:cNvPr id="13318" name="Rectangle 11"/>
          <p:cNvSpPr>
            <a:spLocks noChangeArrowheads="1"/>
          </p:cNvSpPr>
          <p:nvPr/>
        </p:nvSpPr>
        <p:spPr bwMode="auto">
          <a:xfrm>
            <a:off x="3048000" y="228600"/>
            <a:ext cx="3581400" cy="457200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en-US" sz="2800" b="1" dirty="0">
                <a:latin typeface="Arial" pitchFamily="34" charset="0"/>
              </a:rPr>
              <a:t>Derived Units </a:t>
            </a:r>
            <a:endParaRPr lang="en-GB" altLang="en-US" sz="2800" b="1" dirty="0">
              <a:latin typeface="Arial" pitchFamily="34" charset="0"/>
            </a:endParaRPr>
          </a:p>
        </p:txBody>
      </p:sp>
      <p:sp>
        <p:nvSpPr>
          <p:cNvPr id="11269" name="عنصر نائب لرقم الشريحة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9ACBAA1-86A0-4DFA-925F-4492B75AF93E}" type="slidenum">
              <a:rPr lang="en-US" altLang="en-US" smtClean="0">
                <a:cs typeface="Arial" pitchFamily="34" charset="0"/>
              </a:rPr>
              <a:pPr/>
              <a:t>9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12291" name="عنصر نائب لرقم الشريحة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614B124-0849-4CE1-BEAF-E573F84600DA}" type="slidenum">
              <a:rPr lang="en-US" altLang="en-US" smtClean="0">
                <a:cs typeface="Arial" pitchFamily="34" charset="0"/>
              </a:rPr>
              <a:pPr/>
              <a:t>10</a:t>
            </a:fld>
            <a:endParaRPr lang="en-US" altLang="en-US" smtClean="0">
              <a:cs typeface="Arial" pitchFamily="34" charset="0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381000" y="3832225"/>
            <a:ext cx="8458200" cy="2492375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</a:rPr>
              <a:t>(2) Force (F) =  mass x acceleration or  F = m . a </a:t>
            </a:r>
          </a:p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</a:rPr>
              <a:t>   </a:t>
            </a:r>
            <a:r>
              <a:rPr lang="en-US" sz="2400" dirty="0">
                <a:latin typeface="Arial" pitchFamily="34" charset="0"/>
              </a:rPr>
              <a:t>       </a:t>
            </a:r>
            <a:r>
              <a:rPr lang="en-US" sz="2400" b="1" u="sng" dirty="0">
                <a:latin typeface="Arial" pitchFamily="34" charset="0"/>
              </a:rPr>
              <a:t>then the unit of Force = kg . ms</a:t>
            </a:r>
            <a:r>
              <a:rPr lang="en-US" sz="2400" b="1" u="sng" baseline="30000" dirty="0">
                <a:latin typeface="Arial" pitchFamily="34" charset="0"/>
              </a:rPr>
              <a:t>-2</a:t>
            </a:r>
            <a:r>
              <a:rPr lang="en-US" sz="2400" b="1" u="sng" dirty="0">
                <a:latin typeface="Arial" pitchFamily="34" charset="0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</a:rPr>
              <a:t>                   Kg . ms</a:t>
            </a:r>
            <a:r>
              <a:rPr lang="en-US" sz="2400" b="1" baseline="30000" dirty="0">
                <a:latin typeface="Arial" pitchFamily="34" charset="0"/>
              </a:rPr>
              <a:t>-2 </a:t>
            </a:r>
            <a:r>
              <a:rPr lang="en-US" sz="2400" b="1" dirty="0">
                <a:latin typeface="Arial" pitchFamily="34" charset="0"/>
              </a:rPr>
              <a:t>= Neyton (N) </a:t>
            </a:r>
          </a:p>
          <a:p>
            <a:pPr>
              <a:defRPr/>
            </a:pPr>
            <a:endParaRPr lang="en-US" b="1" baseline="30000" dirty="0">
              <a:cs typeface="Arial" charset="0"/>
            </a:endParaRPr>
          </a:p>
          <a:p>
            <a:pPr>
              <a:defRPr/>
            </a:pPr>
            <a:endParaRPr lang="en-US" b="1" baseline="30000" dirty="0">
              <a:cs typeface="Arial" charset="0"/>
            </a:endParaRPr>
          </a:p>
          <a:p>
            <a:pPr>
              <a:defRPr/>
            </a:pPr>
            <a:endParaRPr lang="en-US" b="1" baseline="30000" dirty="0">
              <a:cs typeface="Arial" charset="0"/>
            </a:endParaRPr>
          </a:p>
          <a:p>
            <a:pPr>
              <a:defRPr/>
            </a:pPr>
            <a:endParaRPr lang="en-US" b="1" baseline="30000" dirty="0">
              <a:cs typeface="Arial" charset="0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457200" y="1143000"/>
            <a:ext cx="8450263" cy="2308225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</a:rPr>
              <a:t>(1)</a:t>
            </a:r>
            <a:r>
              <a:rPr lang="en-US" sz="2400" dirty="0">
                <a:latin typeface="Arial" pitchFamily="34" charset="0"/>
              </a:rPr>
              <a:t> </a:t>
            </a:r>
            <a:r>
              <a:rPr lang="en-US" sz="2400" b="1" dirty="0">
                <a:latin typeface="Arial" pitchFamily="34" charset="0"/>
              </a:rPr>
              <a:t>Acceleration (a) = velocity / time  or a =</a:t>
            </a:r>
            <a:r>
              <a:rPr lang="el-GR" sz="2400" b="1" dirty="0">
                <a:latin typeface="Arial" pitchFamily="34" charset="0"/>
              </a:rPr>
              <a:t>Δ</a:t>
            </a:r>
            <a:r>
              <a:rPr lang="en-US" sz="2400" b="1" dirty="0">
                <a:latin typeface="Arial" pitchFamily="34" charset="0"/>
              </a:rPr>
              <a:t>v / t</a:t>
            </a:r>
          </a:p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</a:rPr>
              <a:t>     </a:t>
            </a:r>
            <a:r>
              <a:rPr lang="en-US" sz="2400" dirty="0">
                <a:latin typeface="Arial" pitchFamily="34" charset="0"/>
              </a:rPr>
              <a:t>then the unite of Acceleration= </a:t>
            </a:r>
          </a:p>
          <a:p>
            <a:pPr>
              <a:lnSpc>
                <a:spcPct val="150000"/>
              </a:lnSpc>
              <a:defRPr/>
            </a:pPr>
            <a:r>
              <a:rPr lang="en-US" sz="2400" dirty="0">
                <a:latin typeface="Arial" pitchFamily="34" charset="0"/>
              </a:rPr>
              <a:t>     unite of velocity / unite of time or m/</a:t>
            </a:r>
            <a:r>
              <a:rPr lang="en-US" sz="2400" dirty="0" err="1">
                <a:latin typeface="Arial" pitchFamily="34" charset="0"/>
              </a:rPr>
              <a:t>s.s</a:t>
            </a:r>
            <a:endParaRPr lang="en-US" sz="2400" baseline="30000" dirty="0">
              <a:latin typeface="Arial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sz="2400" dirty="0">
                <a:latin typeface="Arial" pitchFamily="34" charset="0"/>
              </a:rPr>
              <a:t>   </a:t>
            </a:r>
            <a:r>
              <a:rPr lang="en-US" sz="2400" b="1" u="sng" dirty="0">
                <a:latin typeface="Arial" pitchFamily="34" charset="0"/>
              </a:rPr>
              <a:t>i.e the unite of Acceleration (a) = m/s</a:t>
            </a:r>
            <a:r>
              <a:rPr lang="en-US" sz="2400" b="1" u="sng" baseline="30000" dirty="0">
                <a:latin typeface="Arial" pitchFamily="34" charset="0"/>
              </a:rPr>
              <a:t>2</a:t>
            </a:r>
            <a:r>
              <a:rPr lang="en-US" sz="2400" b="1" u="sng" dirty="0">
                <a:latin typeface="Arial" pitchFamily="34" charset="0"/>
              </a:rPr>
              <a:t>  or  ms</a:t>
            </a:r>
            <a:r>
              <a:rPr lang="en-US" sz="2400" b="1" u="sng" baseline="30000" dirty="0">
                <a:latin typeface="Arial" pitchFamily="34" charset="0"/>
              </a:rPr>
              <a:t>-2</a:t>
            </a:r>
            <a:r>
              <a:rPr lang="en-US" sz="2400" b="1" u="sng" dirty="0">
                <a:latin typeface="Arial" pitchFamily="34" charset="0"/>
              </a:rPr>
              <a:t> </a:t>
            </a:r>
          </a:p>
        </p:txBody>
      </p:sp>
      <p:sp>
        <p:nvSpPr>
          <p:cNvPr id="12294" name="مستطيل 7"/>
          <p:cNvSpPr>
            <a:spLocks noChangeArrowheads="1"/>
          </p:cNvSpPr>
          <p:nvPr/>
        </p:nvSpPr>
        <p:spPr bwMode="auto">
          <a:xfrm>
            <a:off x="2133600" y="223838"/>
            <a:ext cx="5402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002060"/>
                </a:solidFill>
                <a:latin typeface="Arial" pitchFamily="34" charset="0"/>
              </a:rPr>
              <a:t>The units of Acceleration and Force</a:t>
            </a:r>
            <a:endParaRPr lang="en-US" sz="2400">
              <a:solidFill>
                <a:srgbClr val="00206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14339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FEDE4E2-717D-4E48-A006-47847169E880}" type="slidenum">
              <a:rPr lang="en-US" altLang="en-US" smtClean="0">
                <a:cs typeface="Arial" pitchFamily="34" charset="0"/>
              </a:rPr>
              <a:pPr/>
              <a:t>11</a:t>
            </a:fld>
            <a:endParaRPr lang="en-US" altLang="en-US" smtClean="0">
              <a:cs typeface="Arial" pitchFamily="34" charset="0"/>
            </a:endParaRPr>
          </a:p>
        </p:txBody>
      </p:sp>
      <p:sp>
        <p:nvSpPr>
          <p:cNvPr id="14340" name="مستطيل 2"/>
          <p:cNvSpPr>
            <a:spLocks noChangeArrowheads="1"/>
          </p:cNvSpPr>
          <p:nvPr/>
        </p:nvSpPr>
        <p:spPr bwMode="auto">
          <a:xfrm>
            <a:off x="1981200" y="152400"/>
            <a:ext cx="52197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 b="1">
                <a:latin typeface="Arial" pitchFamily="34" charset="0"/>
              </a:rPr>
              <a:t>Working with larger and smaller units</a:t>
            </a:r>
            <a:endParaRPr lang="en-US" sz="2200">
              <a:latin typeface="Arial" pitchFamily="34" charset="0"/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703263" y="838200"/>
            <a:ext cx="8077200" cy="1420813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000" b="1" dirty="0">
                <a:latin typeface="Arial" pitchFamily="34" charset="0"/>
              </a:rPr>
              <a:t>The SI solves the problem of fractions and larger numbers by creating larger and smaller units by modifying the basic units with decimal factors and prefixes. </a:t>
            </a:r>
          </a:p>
        </p:txBody>
      </p:sp>
      <p:graphicFrame>
        <p:nvGraphicFramePr>
          <p:cNvPr id="10" name="Group 4"/>
          <p:cNvGraphicFramePr>
            <a:graphicFrameLocks/>
          </p:cNvGraphicFramePr>
          <p:nvPr/>
        </p:nvGraphicFramePr>
        <p:xfrm>
          <a:off x="666750" y="2428875"/>
          <a:ext cx="7848600" cy="3736975"/>
        </p:xfrm>
        <a:graphic>
          <a:graphicData uri="http://schemas.openxmlformats.org/drawingml/2006/table">
            <a:tbl>
              <a:tblPr rtl="1"/>
              <a:tblGrid>
                <a:gridCol w="1308100"/>
                <a:gridCol w="1308100"/>
                <a:gridCol w="1270000"/>
                <a:gridCol w="1346200"/>
                <a:gridCol w="1308100"/>
                <a:gridCol w="1308100"/>
              </a:tblGrid>
              <a:tr h="493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Symbol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Prefix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Factor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Symbol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Prefix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Factor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3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deci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centi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milli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micro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nano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pico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femto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Atto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-2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-3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-6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-9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-12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-15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-18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Exa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Peta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Giga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Mega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kilo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Hecto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deka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18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12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</a:t>
                      </a:r>
                      <a:r>
                        <a:rPr kumimoji="0" lang="en-US" sz="22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15363" name="عنصر نائب لرقم الشريحة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D8681E3-C821-4534-A114-57A9640B8A0F}" type="slidenum">
              <a:rPr lang="en-US" altLang="en-US" smtClean="0">
                <a:cs typeface="Arial" pitchFamily="34" charset="0"/>
              </a:rPr>
              <a:pPr/>
              <a:t>12</a:t>
            </a:fld>
            <a:endParaRPr lang="en-US" altLang="en-US" smtClean="0">
              <a:cs typeface="Arial" pitchFamily="34" charset="0"/>
            </a:endParaRPr>
          </a:p>
        </p:txBody>
      </p:sp>
      <p:graphicFrame>
        <p:nvGraphicFramePr>
          <p:cNvPr id="12" name="Group 23"/>
          <p:cNvGraphicFramePr>
            <a:graphicFrameLocks noGrp="1"/>
          </p:cNvGraphicFramePr>
          <p:nvPr>
            <p:ph idx="1"/>
          </p:nvPr>
        </p:nvGraphicFramePr>
        <p:xfrm>
          <a:off x="304800" y="1295400"/>
          <a:ext cx="8610600" cy="4939158"/>
        </p:xfrm>
        <a:graphic>
          <a:graphicData uri="http://schemas.openxmlformats.org/drawingml/2006/table">
            <a:tbl>
              <a:tblPr rtl="1"/>
              <a:tblGrid>
                <a:gridCol w="1066800"/>
                <a:gridCol w="4267200"/>
                <a:gridCol w="2438400"/>
                <a:gridCol w="838200"/>
              </a:tblGrid>
              <a:tr h="4586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Symbol</a:t>
                      </a:r>
                    </a:p>
                  </a:txBody>
                  <a:tcPr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Examples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Factor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Prefix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10000"/>
                        <a:lumOff val="90000"/>
                      </a:schemeClr>
                    </a:solidFill>
                  </a:tcPr>
                </a:tc>
              </a:tr>
              <a:tr h="4480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dm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mm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ms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ug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nm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ng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kilometer = 1000 meter (10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kilogram = 1000 gram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1 decimeter = 0.1 meter (10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-1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centimeter = 0.01 meter (10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1 millimeter = 0.001 meter (10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-3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1 milligram = 0.001 gram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1 millisecond = 0.001 second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micrometer = 0.000,001 meter (10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-6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microgram = 0.000,001 gram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1 nanometer = 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-9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 meter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1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nanogram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 = 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-9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gram</a:t>
                      </a:r>
                      <a:endParaRPr kumimoji="0" lang="en-US" sz="1800" b="1" i="0" u="none" strike="noStrike" cap="none" normalizeH="0" baseline="3000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1000 (10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1/10 (10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-1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1/100 (10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1/1000 (10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-3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1/1,000,000 (10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-6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1/1,000,000,000(10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-9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Kilo-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deci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centi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milli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micro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nano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10000"/>
                        <a:lumOff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16387" name="Rectangle 9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244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 altLang="en-US" sz="2400" smtClean="0">
                <a:latin typeface="Arial" pitchFamily="34" charset="0"/>
                <a:cs typeface="Arial" pitchFamily="34" charset="0"/>
              </a:rPr>
              <a:t>To remove a prefix from a value, insert the numerical value of the prefix in place of the symbol.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en-US" altLang="en-US" sz="2200" b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Example</a:t>
            </a:r>
            <a:r>
              <a:rPr lang="en-US" altLang="en-US" sz="220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en-US" altLang="en-US" sz="2200" smtClean="0">
                <a:latin typeface="Arial" pitchFamily="34" charset="0"/>
                <a:cs typeface="Arial" pitchFamily="34" charset="0"/>
              </a:rPr>
              <a:t>Convert 8.53 pm to meters?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en-US" altLang="en-US" sz="2200" smtClean="0">
                <a:latin typeface="Arial" pitchFamily="34" charset="0"/>
                <a:cs typeface="Arial" pitchFamily="34" charset="0"/>
              </a:rPr>
              <a:t>Replace p with x 10</a:t>
            </a:r>
            <a:r>
              <a:rPr lang="en-US" altLang="en-US" sz="2200" baseline="30000" smtClean="0">
                <a:latin typeface="Arial" pitchFamily="34" charset="0"/>
                <a:cs typeface="Arial" pitchFamily="34" charset="0"/>
              </a:rPr>
              <a:t>-12</a:t>
            </a:r>
            <a:r>
              <a:rPr lang="en-US" altLang="en-US" sz="2200" smtClean="0">
                <a:latin typeface="Arial" pitchFamily="34" charset="0"/>
                <a:cs typeface="Arial" pitchFamily="34" charset="0"/>
              </a:rPr>
              <a:t>, therefore the answer is 8.53 x 10</a:t>
            </a:r>
            <a:r>
              <a:rPr lang="en-US" altLang="en-US" sz="2200" baseline="30000" smtClean="0">
                <a:latin typeface="Arial" pitchFamily="34" charset="0"/>
                <a:cs typeface="Arial" pitchFamily="34" charset="0"/>
              </a:rPr>
              <a:t>-12</a:t>
            </a:r>
            <a:r>
              <a:rPr lang="en-US" altLang="en-US" sz="2200" smtClean="0">
                <a:latin typeface="Arial" pitchFamily="34" charset="0"/>
                <a:cs typeface="Arial" pitchFamily="34" charset="0"/>
              </a:rPr>
              <a:t> m</a:t>
            </a:r>
          </a:p>
          <a:p>
            <a:pPr>
              <a:lnSpc>
                <a:spcPct val="90000"/>
              </a:lnSpc>
            </a:pPr>
            <a:endParaRPr lang="en-US" altLang="en-US" sz="1800" smtClean="0"/>
          </a:p>
          <a:p>
            <a:pPr>
              <a:lnSpc>
                <a:spcPct val="90000"/>
              </a:lnSpc>
            </a:pPr>
            <a:endParaRPr lang="en-US" altLang="en-US" sz="1800" smtClean="0"/>
          </a:p>
          <a:p>
            <a:pPr>
              <a:lnSpc>
                <a:spcPct val="90000"/>
              </a:lnSpc>
            </a:pPr>
            <a:endParaRPr lang="en-US" altLang="en-US" sz="110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</a:pPr>
            <a:r>
              <a:rPr lang="en-US" altLang="en-US" sz="2400" smtClean="0">
                <a:latin typeface="Arial" pitchFamily="34" charset="0"/>
                <a:cs typeface="Arial" pitchFamily="34" charset="0"/>
              </a:rPr>
              <a:t>To insert a prefix into a value, insert both the prefix and the inverse of its numerical number</a:t>
            </a:r>
            <a:r>
              <a:rPr lang="en-US" altLang="en-US" sz="1800" smtClean="0"/>
              <a:t>. 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en-US" altLang="en-US" sz="240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Example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en-US" altLang="en-US" sz="2200" smtClean="0">
                <a:latin typeface="Arial" pitchFamily="34" charset="0"/>
                <a:cs typeface="Arial" pitchFamily="34" charset="0"/>
              </a:rPr>
              <a:t>Convert 0.000462 g to milligrams ?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en-US" altLang="en-US" sz="2200" smtClean="0">
                <a:latin typeface="Arial" pitchFamily="34" charset="0"/>
                <a:cs typeface="Arial" pitchFamily="34" charset="0"/>
              </a:rPr>
              <a:t>0.000462 x 10</a:t>
            </a:r>
            <a:r>
              <a:rPr lang="en-US" altLang="en-US" sz="2200" baseline="3000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altLang="en-US" sz="2200" smtClean="0">
                <a:latin typeface="Arial" pitchFamily="34" charset="0"/>
                <a:cs typeface="Arial" pitchFamily="34" charset="0"/>
              </a:rPr>
              <a:t> mg = 0.462 mg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en-US" altLang="en-US" sz="1800" smtClean="0"/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en-US" altLang="en-US" sz="1800" smtClean="0"/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3200400" y="914400"/>
            <a:ext cx="3092450" cy="46196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 sz="2400">
                <a:latin typeface="Arial" pitchFamily="34" charset="0"/>
              </a:rPr>
              <a:t>1- prefix to  Base unit</a:t>
            </a:r>
          </a:p>
        </p:txBody>
      </p:sp>
      <p:sp>
        <p:nvSpPr>
          <p:cNvPr id="16389" name="Rectangle 7"/>
          <p:cNvSpPr>
            <a:spLocks noChangeArrowheads="1"/>
          </p:cNvSpPr>
          <p:nvPr/>
        </p:nvSpPr>
        <p:spPr bwMode="auto">
          <a:xfrm>
            <a:off x="3292475" y="3505200"/>
            <a:ext cx="3008313" cy="461963"/>
          </a:xfrm>
          <a:prstGeom prst="rect">
            <a:avLst/>
          </a:prstGeom>
          <a:solidFill>
            <a:srgbClr val="FFFF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 sz="2400">
                <a:latin typeface="Arial" pitchFamily="34" charset="0"/>
              </a:rPr>
              <a:t>2- Base unit to prefix</a:t>
            </a:r>
          </a:p>
        </p:txBody>
      </p:sp>
      <p:sp>
        <p:nvSpPr>
          <p:cNvPr id="16390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1B93F5C-E468-4BBB-9F7B-918354D886EC}" type="slidenum">
              <a:rPr lang="en-US" altLang="en-US" smtClean="0">
                <a:cs typeface="Arial" pitchFamily="34" charset="0"/>
              </a:rPr>
              <a:pPr/>
              <a:t>13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7" name="TextBox 6"/>
          <p:cNvSpPr txBox="1"/>
          <p:nvPr/>
        </p:nvSpPr>
        <p:spPr>
          <a:xfrm>
            <a:off x="930275" y="1524000"/>
            <a:ext cx="7527925" cy="4449763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marL="365125" indent="-255588" rtl="1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400" dirty="0">
                <a:solidFill>
                  <a:srgbClr val="FF0000"/>
                </a:solidFill>
                <a:cs typeface="Arial" charset="0"/>
              </a:rPr>
              <a:t>How many second are in</a:t>
            </a:r>
            <a:r>
              <a:rPr lang="en-US" sz="2400" dirty="0">
                <a:solidFill>
                  <a:schemeClr val="hlink"/>
                </a:solidFill>
                <a:cs typeface="Arial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cs typeface="Arial" charset="0"/>
              </a:rPr>
              <a:t>a microseconds ?</a:t>
            </a:r>
          </a:p>
          <a:p>
            <a:pPr marL="365125" indent="-255588" rtl="1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400" dirty="0">
                <a:cs typeface="Arial" charset="0"/>
              </a:rPr>
              <a:t>(a) 1 x 10</a:t>
            </a:r>
            <a:r>
              <a:rPr lang="en-US" sz="2400" baseline="30000" dirty="0">
                <a:cs typeface="Arial" charset="0"/>
              </a:rPr>
              <a:t>-1</a:t>
            </a:r>
          </a:p>
          <a:p>
            <a:pPr marL="365125" indent="-255588" rtl="1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400" dirty="0">
                <a:cs typeface="Arial" charset="0"/>
              </a:rPr>
              <a:t>(b) 1 x 10</a:t>
            </a:r>
            <a:r>
              <a:rPr lang="en-US" sz="2400" baseline="30000" dirty="0">
                <a:cs typeface="Arial" charset="0"/>
              </a:rPr>
              <a:t>-6</a:t>
            </a:r>
          </a:p>
          <a:p>
            <a:pPr marL="365125" indent="-255588" rtl="1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400" dirty="0">
                <a:cs typeface="Arial" charset="0"/>
              </a:rPr>
              <a:t>(c) 1 x 10</a:t>
            </a:r>
            <a:r>
              <a:rPr lang="en-US" sz="2400" baseline="30000" dirty="0">
                <a:cs typeface="Arial" charset="0"/>
              </a:rPr>
              <a:t>-15</a:t>
            </a:r>
          </a:p>
          <a:p>
            <a:pPr marL="365125" indent="-255588" rtl="1" eaLnBrk="1" hangingPunct="1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400" dirty="0">
                <a:solidFill>
                  <a:schemeClr val="bg1"/>
                </a:solidFill>
                <a:cs typeface="Arial" charset="0"/>
              </a:rPr>
              <a:t>(d) 1 x 10 </a:t>
            </a:r>
            <a:r>
              <a:rPr lang="en-US" sz="2400" baseline="30000" dirty="0">
                <a:solidFill>
                  <a:schemeClr val="bg1"/>
                </a:solidFill>
                <a:cs typeface="Arial" charset="0"/>
              </a:rPr>
              <a:t>6</a:t>
            </a:r>
          </a:p>
          <a:p>
            <a:pPr eaLnBrk="1" hangingPunct="1">
              <a:defRPr/>
            </a:pPr>
            <a:endParaRPr lang="en-US" sz="2400" dirty="0">
              <a:cs typeface="Arial" charset="0"/>
            </a:endParaRPr>
          </a:p>
          <a:p>
            <a:pPr marL="365125" indent="-255588"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400" dirty="0">
                <a:solidFill>
                  <a:srgbClr val="FF0000"/>
                </a:solidFill>
                <a:cs typeface="Arial" charset="0"/>
              </a:rPr>
              <a:t>Which of the following is the smallest distance?</a:t>
            </a:r>
          </a:p>
          <a:p>
            <a:pPr marL="365125" indent="-255588"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400" dirty="0">
                <a:cs typeface="Arial" charset="0"/>
              </a:rPr>
              <a:t>(a)  21 m </a:t>
            </a:r>
          </a:p>
          <a:p>
            <a:pPr marL="365125" indent="-255588"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pl-PL" sz="2400" dirty="0">
                <a:cs typeface="Arial" charset="0"/>
              </a:rPr>
              <a:t>(b)</a:t>
            </a:r>
            <a:r>
              <a:rPr lang="en-US" sz="2400" dirty="0">
                <a:cs typeface="Arial" charset="0"/>
              </a:rPr>
              <a:t> </a:t>
            </a:r>
            <a:r>
              <a:rPr lang="pl-PL" sz="2400" dirty="0">
                <a:cs typeface="Arial" charset="0"/>
              </a:rPr>
              <a:t> 2.1 x 10</a:t>
            </a:r>
            <a:r>
              <a:rPr lang="pl-PL" sz="2400" baseline="30000" dirty="0">
                <a:cs typeface="Arial" charset="0"/>
              </a:rPr>
              <a:t>2</a:t>
            </a:r>
            <a:r>
              <a:rPr lang="pl-PL" sz="2400" dirty="0">
                <a:cs typeface="Arial" charset="0"/>
              </a:rPr>
              <a:t> cm</a:t>
            </a:r>
          </a:p>
          <a:p>
            <a:pPr marL="365125" indent="-255588"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400" dirty="0">
                <a:cs typeface="Arial" charset="0"/>
              </a:rPr>
              <a:t>(c)  21 mm </a:t>
            </a:r>
            <a:endParaRPr lang="en-US" sz="2400" dirty="0">
              <a:solidFill>
                <a:srgbClr val="0070C0"/>
              </a:solidFill>
              <a:cs typeface="Arial" charset="0"/>
            </a:endParaRPr>
          </a:p>
          <a:p>
            <a:pPr marL="365125" indent="-255588"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2400" dirty="0">
                <a:cs typeface="Arial" charset="0"/>
              </a:rPr>
              <a:t>(d) 2.1 x 10</a:t>
            </a:r>
            <a:r>
              <a:rPr lang="en-US" sz="2400" baseline="30000" dirty="0">
                <a:cs typeface="Arial" charset="0"/>
              </a:rPr>
              <a:t>4</a:t>
            </a:r>
            <a:r>
              <a:rPr lang="en-US" sz="2400" dirty="0">
                <a:cs typeface="Arial" charset="0"/>
              </a:rPr>
              <a:t> pm</a:t>
            </a:r>
            <a:endParaRPr lang="ar-SA" sz="2400" dirty="0">
              <a:cs typeface="Arial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2209800"/>
            <a:ext cx="1752600" cy="381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  <p:sp>
        <p:nvSpPr>
          <p:cNvPr id="10" name="Rectangle 9"/>
          <p:cNvSpPr/>
          <p:nvPr/>
        </p:nvSpPr>
        <p:spPr>
          <a:xfrm>
            <a:off x="1041400" y="5562600"/>
            <a:ext cx="2133600" cy="381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endParaRPr lang="ar-SA"/>
          </a:p>
        </p:txBody>
      </p:sp>
      <p:sp>
        <p:nvSpPr>
          <p:cNvPr id="17414" name="Rectangle 10"/>
          <p:cNvSpPr>
            <a:spLocks noChangeArrowheads="1"/>
          </p:cNvSpPr>
          <p:nvPr/>
        </p:nvSpPr>
        <p:spPr bwMode="auto">
          <a:xfrm>
            <a:off x="4308475" y="5040313"/>
            <a:ext cx="3311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65125" indent="-255588" algn="ctr" rtl="1" eaLnBrk="1" hangingPunct="1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altLang="en-US" b="1">
                <a:solidFill>
                  <a:srgbClr val="0070C0"/>
                </a:solidFill>
              </a:rPr>
              <a:t>Put all of them in the same unit</a:t>
            </a:r>
          </a:p>
        </p:txBody>
      </p:sp>
      <p:sp>
        <p:nvSpPr>
          <p:cNvPr id="17415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CBDD05C-1ADF-47D6-8543-D1EBF0195956}" type="slidenum">
              <a:rPr lang="en-US" altLang="en-US" smtClean="0">
                <a:cs typeface="Arial" pitchFamily="34" charset="0"/>
              </a:rPr>
              <a:pPr/>
              <a:t>14</a:t>
            </a:fld>
            <a:endParaRPr lang="en-US" altLang="en-US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18435" name="Text Box 9"/>
          <p:cNvSpPr txBox="1">
            <a:spLocks noChangeArrowheads="1"/>
          </p:cNvSpPr>
          <p:nvPr/>
        </p:nvSpPr>
        <p:spPr bwMode="auto">
          <a:xfrm>
            <a:off x="2514600" y="228600"/>
            <a:ext cx="457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altLang="en-US" sz="2000"/>
              <a:t>Chapter One / Introduction</a:t>
            </a:r>
            <a:endParaRPr lang="en-GB" altLang="en-US" sz="2000"/>
          </a:p>
        </p:txBody>
      </p:sp>
      <p:sp>
        <p:nvSpPr>
          <p:cNvPr id="18436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8A3FD10-F01A-47F1-945F-425C33963616}" type="slidenum">
              <a:rPr lang="en-US" altLang="en-US" smtClean="0">
                <a:cs typeface="Arial" pitchFamily="34" charset="0"/>
              </a:rPr>
              <a:pPr/>
              <a:t>15</a:t>
            </a:fld>
            <a:endParaRPr lang="en-US" altLang="en-US" smtClean="0">
              <a:cs typeface="Arial" pitchFamily="34" charset="0"/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457200" y="914400"/>
            <a:ext cx="8382000" cy="2400300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dirty="0">
                <a:latin typeface="Arial" pitchFamily="34" charset="0"/>
              </a:rPr>
              <a:t>Example 1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>
                <a:latin typeface="Arial" pitchFamily="34" charset="0"/>
              </a:rPr>
              <a:t>  A desk is found to be 1437 mm wide. What is this width expressed in meter?</a:t>
            </a:r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latin typeface="Arial" pitchFamily="34" charset="0"/>
              </a:rPr>
              <a:t>Answer:          1437 mm = 1437 x 10</a:t>
            </a:r>
            <a:r>
              <a:rPr lang="en-US" sz="2000" b="1" baseline="30000" dirty="0">
                <a:latin typeface="Arial" pitchFamily="34" charset="0"/>
              </a:rPr>
              <a:t>-3</a:t>
            </a:r>
            <a:r>
              <a:rPr lang="en-US" sz="2000" b="1" dirty="0">
                <a:latin typeface="Arial" pitchFamily="34" charset="0"/>
              </a:rPr>
              <a:t> m</a:t>
            </a:r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latin typeface="Arial" pitchFamily="34" charset="0"/>
              </a:rPr>
              <a:t>                                              = 1,437 m</a:t>
            </a:r>
          </a:p>
        </p:txBody>
      </p:sp>
      <p:sp>
        <p:nvSpPr>
          <p:cNvPr id="18438" name="مستطيل 3"/>
          <p:cNvSpPr>
            <a:spLocks noChangeArrowheads="1"/>
          </p:cNvSpPr>
          <p:nvPr/>
        </p:nvSpPr>
        <p:spPr bwMode="auto">
          <a:xfrm>
            <a:off x="533400" y="3352800"/>
            <a:ext cx="822960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2875"/>
              </a:lnSpc>
            </a:pPr>
            <a:r>
              <a:rPr lang="en-US" sz="2400" b="1">
                <a:latin typeface="Arial" pitchFamily="34" charset="0"/>
              </a:rPr>
              <a:t>Example 2</a:t>
            </a:r>
          </a:p>
          <a:p>
            <a:pPr>
              <a:lnSpc>
                <a:spcPts val="2875"/>
              </a:lnSpc>
            </a:pPr>
            <a:r>
              <a:rPr lang="en-US" sz="2400">
                <a:latin typeface="Arial" pitchFamily="34" charset="0"/>
              </a:rPr>
              <a:t> A certain person is 172 cm tall. Express this height in decimeters.</a:t>
            </a:r>
          </a:p>
          <a:p>
            <a:pPr>
              <a:lnSpc>
                <a:spcPts val="2875"/>
              </a:lnSpc>
            </a:pPr>
            <a:endParaRPr lang="en-US" sz="2400">
              <a:latin typeface="Arial" pitchFamily="34" charset="0"/>
            </a:endParaRPr>
          </a:p>
          <a:p>
            <a:pPr>
              <a:lnSpc>
                <a:spcPts val="2800"/>
              </a:lnSpc>
            </a:pPr>
            <a:r>
              <a:rPr lang="en-US" sz="2000" b="1">
                <a:latin typeface="Arial" pitchFamily="34" charset="0"/>
              </a:rPr>
              <a:t>Answer:               172 cm = ? dm</a:t>
            </a:r>
          </a:p>
          <a:p>
            <a:pPr>
              <a:lnSpc>
                <a:spcPts val="2400"/>
              </a:lnSpc>
            </a:pPr>
            <a:r>
              <a:rPr lang="en-US" sz="2000" b="1">
                <a:latin typeface="Arial" pitchFamily="34" charset="0"/>
              </a:rPr>
              <a:t>                            1cm = 10</a:t>
            </a:r>
            <a:r>
              <a:rPr lang="en-US" sz="2000" b="1" baseline="30000">
                <a:latin typeface="Arial" pitchFamily="34" charset="0"/>
              </a:rPr>
              <a:t>-2 </a:t>
            </a:r>
            <a:r>
              <a:rPr lang="en-US" sz="2000" b="1">
                <a:latin typeface="Arial" pitchFamily="34" charset="0"/>
              </a:rPr>
              <a:t>m   and     1dm = 10</a:t>
            </a:r>
            <a:r>
              <a:rPr lang="en-US" sz="2000" b="1" baseline="30000">
                <a:latin typeface="Arial" pitchFamily="34" charset="0"/>
              </a:rPr>
              <a:t>-1</a:t>
            </a:r>
            <a:r>
              <a:rPr lang="en-US" sz="2000" b="1">
                <a:latin typeface="Arial" pitchFamily="34" charset="0"/>
              </a:rPr>
              <a:t> m</a:t>
            </a:r>
          </a:p>
          <a:p>
            <a:pPr>
              <a:lnSpc>
                <a:spcPts val="2400"/>
              </a:lnSpc>
            </a:pPr>
            <a:endParaRPr lang="en-US" sz="2000" b="1">
              <a:latin typeface="Arial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US" sz="2400" b="1">
                <a:latin typeface="Arial" pitchFamily="34" charset="0"/>
              </a:rPr>
              <a:t>172 x  10</a:t>
            </a:r>
            <a:r>
              <a:rPr lang="en-US" sz="2400" b="1" baseline="30000">
                <a:latin typeface="Arial" pitchFamily="34" charset="0"/>
              </a:rPr>
              <a:t>-2</a:t>
            </a:r>
            <a:r>
              <a:rPr lang="en-US" sz="2400" b="1">
                <a:latin typeface="Arial" pitchFamily="34" charset="0"/>
              </a:rPr>
              <a:t>  = 1.72 m</a:t>
            </a:r>
          </a:p>
          <a:p>
            <a:pPr algn="ctr">
              <a:lnSpc>
                <a:spcPct val="90000"/>
              </a:lnSpc>
            </a:pPr>
            <a:r>
              <a:rPr lang="en-US" sz="2400" b="1"/>
              <a:t> 1.72 / 10</a:t>
            </a:r>
            <a:r>
              <a:rPr lang="en-US" sz="2400" b="1" baseline="30000"/>
              <a:t>-1 </a:t>
            </a:r>
            <a:r>
              <a:rPr lang="en-US" sz="2400" b="1"/>
              <a:t>m   = 17.2 dm </a:t>
            </a:r>
            <a:endParaRPr lang="en-US" sz="2400" b="1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19459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163726-1386-4A21-94F5-7EE1F8E8269F}" type="slidenum">
              <a:rPr lang="en-US" altLang="en-US" smtClean="0">
                <a:cs typeface="Arial" pitchFamily="34" charset="0"/>
              </a:rPr>
              <a:pPr/>
              <a:t>16</a:t>
            </a:fld>
            <a:endParaRPr lang="en-US" altLang="en-US" smtClean="0">
              <a:cs typeface="Arial" pitchFamily="34" charset="0"/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381000" y="1506538"/>
            <a:ext cx="8458200" cy="4400550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</a:rPr>
              <a:t>Example 3</a:t>
            </a:r>
            <a:r>
              <a:rPr lang="en-US" sz="2400" dirty="0">
                <a:latin typeface="Arial" pitchFamily="34" charset="0"/>
              </a:rPr>
              <a:t>: calculate the number of cubic centimeters in 0.225 dm</a:t>
            </a:r>
            <a:r>
              <a:rPr lang="en-US" sz="2400" baseline="30000" dirty="0">
                <a:latin typeface="Arial" pitchFamily="34" charset="0"/>
              </a:rPr>
              <a:t>3</a:t>
            </a:r>
          </a:p>
          <a:p>
            <a:pPr>
              <a:defRPr/>
            </a:pPr>
            <a:r>
              <a:rPr lang="en-US" sz="2400" dirty="0">
                <a:solidFill>
                  <a:srgbClr val="002060"/>
                </a:solidFill>
                <a:latin typeface="Arial" pitchFamily="34" charset="0"/>
              </a:rPr>
              <a:t>Answer</a:t>
            </a:r>
            <a:r>
              <a:rPr lang="en-US" sz="2400" dirty="0">
                <a:latin typeface="Arial" pitchFamily="34" charset="0"/>
              </a:rPr>
              <a:t>:                     0.225 dm</a:t>
            </a:r>
            <a:r>
              <a:rPr lang="en-US" sz="2400" baseline="30000" dirty="0">
                <a:latin typeface="Arial" pitchFamily="34" charset="0"/>
              </a:rPr>
              <a:t>3 </a:t>
            </a:r>
            <a:r>
              <a:rPr lang="en-US" sz="2400" dirty="0">
                <a:latin typeface="Arial" pitchFamily="34" charset="0"/>
              </a:rPr>
              <a:t> = ? cm</a:t>
            </a:r>
            <a:r>
              <a:rPr lang="en-US" sz="2400" baseline="30000" dirty="0">
                <a:latin typeface="Arial" pitchFamily="34" charset="0"/>
              </a:rPr>
              <a:t>3</a:t>
            </a:r>
          </a:p>
          <a:p>
            <a:pPr algn="ctr">
              <a:defRPr/>
            </a:pPr>
            <a:r>
              <a:rPr lang="en-US" sz="2400" dirty="0">
                <a:latin typeface="Arial" pitchFamily="34" charset="0"/>
              </a:rPr>
              <a:t>1 dm = 10</a:t>
            </a:r>
            <a:r>
              <a:rPr lang="en-US" sz="2400" baseline="30000" dirty="0">
                <a:latin typeface="Arial" pitchFamily="34" charset="0"/>
              </a:rPr>
              <a:t>-1 </a:t>
            </a:r>
            <a:r>
              <a:rPr lang="en-US" sz="2400" dirty="0">
                <a:latin typeface="Arial" pitchFamily="34" charset="0"/>
              </a:rPr>
              <a:t>m</a:t>
            </a:r>
          </a:p>
          <a:p>
            <a:pPr algn="ctr">
              <a:defRPr/>
            </a:pPr>
            <a:r>
              <a:rPr lang="en-US" sz="2400" dirty="0">
                <a:latin typeface="Arial" pitchFamily="34" charset="0"/>
              </a:rPr>
              <a:t>1 cm = 10</a:t>
            </a:r>
            <a:r>
              <a:rPr lang="en-US" sz="2400" baseline="30000" dirty="0">
                <a:latin typeface="Arial" pitchFamily="34" charset="0"/>
              </a:rPr>
              <a:t>-2 </a:t>
            </a:r>
            <a:r>
              <a:rPr lang="en-US" sz="2400" dirty="0">
                <a:latin typeface="Arial" pitchFamily="34" charset="0"/>
              </a:rPr>
              <a:t>m</a:t>
            </a:r>
          </a:p>
          <a:p>
            <a:pPr>
              <a:defRPr/>
            </a:pPr>
            <a:r>
              <a:rPr lang="en-US" sz="2400" dirty="0">
                <a:latin typeface="Arial" pitchFamily="34" charset="0"/>
              </a:rPr>
              <a:t>    </a:t>
            </a:r>
            <a:r>
              <a:rPr lang="en-US" sz="2200" dirty="0">
                <a:latin typeface="Arial" pitchFamily="34" charset="0"/>
              </a:rPr>
              <a:t>We can obtain cubic units by cubing each side of each equation</a:t>
            </a:r>
          </a:p>
          <a:p>
            <a:pPr algn="ctr">
              <a:defRPr/>
            </a:pPr>
            <a:r>
              <a:rPr lang="en-US" sz="2400" dirty="0">
                <a:latin typeface="Arial" pitchFamily="34" charset="0"/>
              </a:rPr>
              <a:t>1 dm</a:t>
            </a:r>
            <a:r>
              <a:rPr lang="en-US" sz="2400" baseline="30000" dirty="0">
                <a:latin typeface="Arial" pitchFamily="34" charset="0"/>
              </a:rPr>
              <a:t>3</a:t>
            </a:r>
            <a:r>
              <a:rPr lang="en-US" sz="2400" dirty="0">
                <a:latin typeface="Arial" pitchFamily="34" charset="0"/>
              </a:rPr>
              <a:t>   = 10</a:t>
            </a:r>
            <a:r>
              <a:rPr lang="en-US" sz="2400" baseline="30000" dirty="0">
                <a:latin typeface="Arial" pitchFamily="34" charset="0"/>
              </a:rPr>
              <a:t>-3  </a:t>
            </a:r>
            <a:r>
              <a:rPr lang="en-US" sz="2400" dirty="0">
                <a:latin typeface="Arial" pitchFamily="34" charset="0"/>
              </a:rPr>
              <a:t>m</a:t>
            </a:r>
            <a:r>
              <a:rPr lang="en-US" sz="2400" baseline="30000" dirty="0">
                <a:latin typeface="Arial" pitchFamily="34" charset="0"/>
              </a:rPr>
              <a:t>3</a:t>
            </a:r>
            <a:endParaRPr lang="en-US" sz="2400" dirty="0">
              <a:latin typeface="Arial" pitchFamily="34" charset="0"/>
            </a:endParaRPr>
          </a:p>
          <a:p>
            <a:pPr algn="ctr">
              <a:defRPr/>
            </a:pPr>
            <a:r>
              <a:rPr lang="en-US" sz="2400" dirty="0">
                <a:latin typeface="Arial" pitchFamily="34" charset="0"/>
              </a:rPr>
              <a:t>1 cm</a:t>
            </a:r>
            <a:r>
              <a:rPr lang="en-US" sz="2400" baseline="30000" dirty="0">
                <a:latin typeface="Arial" pitchFamily="34" charset="0"/>
              </a:rPr>
              <a:t>3</a:t>
            </a:r>
            <a:r>
              <a:rPr lang="en-US" sz="2400" dirty="0">
                <a:latin typeface="Arial" pitchFamily="34" charset="0"/>
              </a:rPr>
              <a:t> = 10</a:t>
            </a:r>
            <a:r>
              <a:rPr lang="en-US" sz="2400" baseline="30000" dirty="0">
                <a:latin typeface="Arial" pitchFamily="34" charset="0"/>
              </a:rPr>
              <a:t>-6   </a:t>
            </a:r>
            <a:r>
              <a:rPr lang="en-US" sz="2400" dirty="0">
                <a:latin typeface="Arial" pitchFamily="34" charset="0"/>
              </a:rPr>
              <a:t>m</a:t>
            </a:r>
            <a:r>
              <a:rPr lang="en-US" sz="2400" baseline="30000" dirty="0">
                <a:latin typeface="Arial" pitchFamily="34" charset="0"/>
              </a:rPr>
              <a:t>3</a:t>
            </a:r>
            <a:endParaRPr lang="ar-SA" sz="2400" dirty="0">
              <a:latin typeface="Arial" pitchFamily="34" charset="0"/>
            </a:endParaRPr>
          </a:p>
          <a:p>
            <a:pPr>
              <a:defRPr/>
            </a:pPr>
            <a:r>
              <a:rPr lang="en-US" sz="2400" dirty="0">
                <a:latin typeface="Arial" pitchFamily="34" charset="0"/>
              </a:rPr>
              <a:t>0.225  dm</a:t>
            </a:r>
            <a:r>
              <a:rPr lang="en-US" sz="2400" baseline="30000" dirty="0">
                <a:latin typeface="Arial" pitchFamily="34" charset="0"/>
              </a:rPr>
              <a:t>3 </a:t>
            </a:r>
            <a:r>
              <a:rPr lang="en-US" sz="2400" dirty="0">
                <a:latin typeface="Arial" pitchFamily="34" charset="0"/>
              </a:rPr>
              <a:t> x (10-</a:t>
            </a:r>
            <a:r>
              <a:rPr lang="en-US" sz="2400" baseline="30000" dirty="0">
                <a:latin typeface="Arial" pitchFamily="34" charset="0"/>
              </a:rPr>
              <a:t>3</a:t>
            </a:r>
            <a:r>
              <a:rPr lang="en-US" sz="2400" dirty="0">
                <a:latin typeface="Arial" pitchFamily="34" charset="0"/>
              </a:rPr>
              <a:t> m</a:t>
            </a:r>
            <a:r>
              <a:rPr lang="en-US" sz="2400" baseline="30000" dirty="0">
                <a:latin typeface="Arial" pitchFamily="34" charset="0"/>
              </a:rPr>
              <a:t>3</a:t>
            </a:r>
            <a:r>
              <a:rPr lang="en-US" sz="2400" dirty="0">
                <a:latin typeface="Arial" pitchFamily="34" charset="0"/>
              </a:rPr>
              <a:t> / 1 dm</a:t>
            </a:r>
            <a:r>
              <a:rPr lang="en-US" sz="2400" baseline="30000" dirty="0">
                <a:latin typeface="Arial" pitchFamily="34" charset="0"/>
              </a:rPr>
              <a:t>3</a:t>
            </a:r>
            <a:r>
              <a:rPr lang="en-US" sz="2400" dirty="0">
                <a:latin typeface="Arial" pitchFamily="34" charset="0"/>
              </a:rPr>
              <a:t> )  x (1 cm</a:t>
            </a:r>
            <a:r>
              <a:rPr lang="en-US" sz="2400" baseline="30000" dirty="0">
                <a:latin typeface="Arial" pitchFamily="34" charset="0"/>
              </a:rPr>
              <a:t>3</a:t>
            </a:r>
            <a:r>
              <a:rPr lang="en-US" sz="2400" dirty="0">
                <a:latin typeface="Arial" pitchFamily="34" charset="0"/>
              </a:rPr>
              <a:t> /10</a:t>
            </a:r>
            <a:r>
              <a:rPr lang="en-US" sz="2400" baseline="30000" dirty="0">
                <a:latin typeface="Arial" pitchFamily="34" charset="0"/>
              </a:rPr>
              <a:t>-6   </a:t>
            </a:r>
            <a:r>
              <a:rPr lang="en-US" sz="2400" dirty="0">
                <a:latin typeface="Arial" pitchFamily="34" charset="0"/>
              </a:rPr>
              <a:t>m</a:t>
            </a:r>
            <a:r>
              <a:rPr lang="en-US" sz="2400" baseline="30000" dirty="0">
                <a:latin typeface="Arial" pitchFamily="34" charset="0"/>
              </a:rPr>
              <a:t>3</a:t>
            </a:r>
            <a:r>
              <a:rPr lang="en-US" sz="2400" dirty="0">
                <a:latin typeface="Arial" pitchFamily="34" charset="0"/>
              </a:rPr>
              <a:t>) = 255 cm</a:t>
            </a:r>
            <a:r>
              <a:rPr lang="en-US" sz="2400" baseline="30000" dirty="0">
                <a:latin typeface="Arial" pitchFamily="34" charset="0"/>
              </a:rPr>
              <a:t>3</a:t>
            </a:r>
          </a:p>
          <a:p>
            <a:pPr>
              <a:defRPr/>
            </a:pPr>
            <a:endParaRPr lang="en-US" sz="2400" baseline="30000" dirty="0">
              <a:latin typeface="Arial" pitchFamily="34" charset="0"/>
            </a:endParaRPr>
          </a:p>
          <a:p>
            <a:pPr>
              <a:defRPr/>
            </a:pPr>
            <a:r>
              <a:rPr lang="en-US" sz="2400" dirty="0">
                <a:latin typeface="Arial" pitchFamily="34" charset="0"/>
              </a:rPr>
              <a:t>     Thus  0.225  dm</a:t>
            </a:r>
            <a:r>
              <a:rPr lang="en-US" sz="2400" baseline="30000" dirty="0">
                <a:latin typeface="Arial" pitchFamily="34" charset="0"/>
              </a:rPr>
              <a:t>3 </a:t>
            </a:r>
            <a:r>
              <a:rPr lang="en-US" sz="2400" dirty="0">
                <a:latin typeface="Arial" pitchFamily="34" charset="0"/>
              </a:rPr>
              <a:t> = 255 cm</a:t>
            </a:r>
            <a:r>
              <a:rPr lang="en-US" sz="2400" baseline="30000" dirty="0">
                <a:latin typeface="Arial" pitchFamily="34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20483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0952BE6-7BB1-4A16-92CB-11D025B528D2}" type="slidenum">
              <a:rPr lang="en-US" altLang="en-US" smtClean="0">
                <a:cs typeface="Arial" pitchFamily="34" charset="0"/>
              </a:rPr>
              <a:pPr/>
              <a:t>17</a:t>
            </a:fld>
            <a:endParaRPr lang="en-US" altLang="en-US" smtClean="0">
              <a:cs typeface="Arial" pitchFamily="34" charset="0"/>
            </a:endParaRPr>
          </a:p>
        </p:txBody>
      </p:sp>
      <p:sp>
        <p:nvSpPr>
          <p:cNvPr id="20484" name="مستطيل 2"/>
          <p:cNvSpPr>
            <a:spLocks noChangeArrowheads="1"/>
          </p:cNvSpPr>
          <p:nvPr/>
        </p:nvSpPr>
        <p:spPr bwMode="auto">
          <a:xfrm>
            <a:off x="3052763" y="228600"/>
            <a:ext cx="2373312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400" b="1">
                <a:latin typeface="Arial" pitchFamily="34" charset="0"/>
              </a:rPr>
              <a:t>Common Units</a:t>
            </a:r>
          </a:p>
        </p:txBody>
      </p:sp>
      <p:sp>
        <p:nvSpPr>
          <p:cNvPr id="4" name="مستطيل 3"/>
          <p:cNvSpPr/>
          <p:nvPr/>
        </p:nvSpPr>
        <p:spPr>
          <a:xfrm>
            <a:off x="525463" y="749300"/>
            <a:ext cx="7981950" cy="635000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400" b="1" u="sng" dirty="0">
                <a:solidFill>
                  <a:srgbClr val="7030A0"/>
                </a:solidFill>
                <a:latin typeface="Arial" pitchFamily="34" charset="0"/>
              </a:rPr>
              <a:t>1- Volume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</a:rPr>
              <a:t>: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000" b="1" dirty="0">
              <a:latin typeface="Arial" pitchFamily="34" charset="0"/>
            </a:endParaRPr>
          </a:p>
        </p:txBody>
      </p:sp>
      <p:sp>
        <p:nvSpPr>
          <p:cNvPr id="20486" name="Rectangle 7"/>
          <p:cNvSpPr>
            <a:spLocks noChangeArrowheads="1"/>
          </p:cNvSpPr>
          <p:nvPr/>
        </p:nvSpPr>
        <p:spPr bwMode="auto">
          <a:xfrm>
            <a:off x="1703388" y="1270000"/>
            <a:ext cx="5181600" cy="6096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latin typeface="Arial" pitchFamily="34" charset="0"/>
              </a:rPr>
              <a:t>1 liter = 1000 ml =1000 cm</a:t>
            </a:r>
            <a:r>
              <a:rPr lang="en-US" sz="2400" b="1" baseline="30000">
                <a:latin typeface="Arial" pitchFamily="34" charset="0"/>
              </a:rPr>
              <a:t>3</a:t>
            </a:r>
            <a:r>
              <a:rPr lang="en-US" sz="2400" b="1">
                <a:latin typeface="Arial" pitchFamily="34" charset="0"/>
              </a:rPr>
              <a:t>  =1 dm</a:t>
            </a:r>
            <a:r>
              <a:rPr lang="en-US" sz="2400" b="1" baseline="30000">
                <a:latin typeface="Arial" pitchFamily="34" charset="0"/>
              </a:rPr>
              <a:t>3</a:t>
            </a:r>
          </a:p>
        </p:txBody>
      </p:sp>
      <p:sp>
        <p:nvSpPr>
          <p:cNvPr id="20487" name="مستطيل 4"/>
          <p:cNvSpPr>
            <a:spLocks noChangeArrowheads="1"/>
          </p:cNvSpPr>
          <p:nvPr/>
        </p:nvSpPr>
        <p:spPr bwMode="auto">
          <a:xfrm>
            <a:off x="1728788" y="2073275"/>
            <a:ext cx="50768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Arial" pitchFamily="34" charset="0"/>
              </a:rPr>
              <a:t>1 liter = 1 dm</a:t>
            </a:r>
            <a:r>
              <a:rPr lang="en-US" sz="2400" baseline="30000">
                <a:latin typeface="Arial" pitchFamily="34" charset="0"/>
              </a:rPr>
              <a:t>3</a:t>
            </a:r>
            <a:r>
              <a:rPr lang="en-US" sz="2400">
                <a:latin typeface="Arial" pitchFamily="34" charset="0"/>
              </a:rPr>
              <a:t>     and    1 ml = 1 cm</a:t>
            </a:r>
            <a:r>
              <a:rPr lang="en-US" sz="2400" baseline="30000">
                <a:latin typeface="Arial" pitchFamily="34" charset="0"/>
              </a:rPr>
              <a:t>3</a:t>
            </a:r>
          </a:p>
        </p:txBody>
      </p:sp>
      <p:sp>
        <p:nvSpPr>
          <p:cNvPr id="20488" name="مستطيل 8"/>
          <p:cNvSpPr>
            <a:spLocks noChangeArrowheads="1"/>
          </p:cNvSpPr>
          <p:nvPr/>
        </p:nvSpPr>
        <p:spPr bwMode="auto">
          <a:xfrm>
            <a:off x="552450" y="2667000"/>
            <a:ext cx="2301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7030A0"/>
                </a:solidFill>
                <a:latin typeface="Arial" pitchFamily="34" charset="0"/>
              </a:rPr>
              <a:t>2-Temperature</a:t>
            </a:r>
          </a:p>
        </p:txBody>
      </p:sp>
      <p:sp>
        <p:nvSpPr>
          <p:cNvPr id="10" name="مستطيل 9"/>
          <p:cNvSpPr/>
          <p:nvPr/>
        </p:nvSpPr>
        <p:spPr>
          <a:xfrm>
            <a:off x="525463" y="2971800"/>
            <a:ext cx="5799137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</a:rPr>
              <a:t>a. </a:t>
            </a:r>
            <a:r>
              <a:rPr lang="en-US" sz="2400" b="1" dirty="0">
                <a:latin typeface="Arial" pitchFamily="34" charset="0"/>
                <a:hlinkClick r:id="rId3" tooltip="Celsius"/>
              </a:rPr>
              <a:t>Celsius</a:t>
            </a:r>
            <a:r>
              <a:rPr lang="en-US" sz="2400" b="1" dirty="0">
                <a:latin typeface="Arial" pitchFamily="34" charset="0"/>
              </a:rPr>
              <a:t> scale  (°C, in science)</a:t>
            </a:r>
          </a:p>
          <a:p>
            <a:pPr marL="342900" indent="-342900">
              <a:lnSpc>
                <a:spcPct val="80000"/>
              </a:lnSpc>
              <a:buFont typeface="Wingdings" pitchFamily="2" charset="2"/>
              <a:buChar char="q"/>
              <a:defRPr/>
            </a:pPr>
            <a:r>
              <a:rPr lang="en-US" sz="2400" dirty="0">
                <a:latin typeface="Arial" pitchFamily="34" charset="0"/>
              </a:rPr>
              <a:t>Freezing point of water at  0 </a:t>
            </a:r>
            <a:r>
              <a:rPr lang="en-US" sz="2400" baseline="30000" dirty="0">
                <a:latin typeface="Arial" pitchFamily="34" charset="0"/>
              </a:rPr>
              <a:t>o</a:t>
            </a:r>
            <a:r>
              <a:rPr lang="en-US" sz="2400" dirty="0">
                <a:latin typeface="Arial" pitchFamily="34" charset="0"/>
              </a:rPr>
              <a:t>C   </a:t>
            </a:r>
          </a:p>
          <a:p>
            <a:pPr marL="342900" indent="-342900">
              <a:lnSpc>
                <a:spcPct val="80000"/>
              </a:lnSpc>
              <a:buFont typeface="Wingdings" pitchFamily="2" charset="2"/>
              <a:buChar char="q"/>
              <a:defRPr/>
            </a:pPr>
            <a:r>
              <a:rPr lang="en-US" sz="2400" dirty="0">
                <a:latin typeface="Arial" pitchFamily="34" charset="0"/>
              </a:rPr>
              <a:t>Boiling point of water at 100  </a:t>
            </a:r>
            <a:r>
              <a:rPr lang="en-US" sz="2400" baseline="30000" dirty="0">
                <a:latin typeface="Arial" pitchFamily="34" charset="0"/>
              </a:rPr>
              <a:t>o</a:t>
            </a:r>
            <a:r>
              <a:rPr lang="en-US" sz="2400" dirty="0">
                <a:latin typeface="Arial" pitchFamily="34" charset="0"/>
              </a:rPr>
              <a:t>C</a:t>
            </a:r>
          </a:p>
          <a:p>
            <a:pPr>
              <a:lnSpc>
                <a:spcPct val="80000"/>
              </a:lnSpc>
              <a:defRPr/>
            </a:pPr>
            <a:r>
              <a:rPr lang="en-US" sz="2400" dirty="0">
                <a:latin typeface="Arial" pitchFamily="34" charset="0"/>
              </a:rPr>
              <a:t> </a:t>
            </a:r>
          </a:p>
          <a:p>
            <a:pPr>
              <a:defRPr/>
            </a:pPr>
            <a:r>
              <a:rPr lang="en-US" sz="2400" b="1" dirty="0">
                <a:latin typeface="Arial" pitchFamily="34" charset="0"/>
              </a:rPr>
              <a:t>b. </a:t>
            </a:r>
            <a:r>
              <a:rPr lang="en-US" sz="2400" b="1" dirty="0">
                <a:latin typeface="Arial" pitchFamily="34" charset="0"/>
                <a:hlinkClick r:id="rId4" tooltip="Kelvin"/>
              </a:rPr>
              <a:t>Kelvin</a:t>
            </a:r>
            <a:r>
              <a:rPr lang="en-US" sz="2400" b="1" dirty="0">
                <a:latin typeface="Arial" pitchFamily="34" charset="0"/>
              </a:rPr>
              <a:t> (K, SI unit).</a:t>
            </a:r>
          </a:p>
          <a:p>
            <a:pPr marL="342900" indent="-342900">
              <a:lnSpc>
                <a:spcPct val="80000"/>
              </a:lnSpc>
              <a:buFont typeface="Wingdings" pitchFamily="2" charset="2"/>
              <a:buChar char="q"/>
              <a:defRPr/>
            </a:pPr>
            <a:r>
              <a:rPr lang="en-US" sz="2400" dirty="0">
                <a:latin typeface="Arial" pitchFamily="34" charset="0"/>
              </a:rPr>
              <a:t>Freezing point of  water at  273 k</a:t>
            </a:r>
          </a:p>
          <a:p>
            <a:pPr marL="342900" indent="-342900">
              <a:lnSpc>
                <a:spcPct val="80000"/>
              </a:lnSpc>
              <a:buFont typeface="Wingdings" pitchFamily="2" charset="2"/>
              <a:buChar char="q"/>
              <a:defRPr/>
            </a:pPr>
            <a:r>
              <a:rPr lang="en-US" sz="2400" dirty="0">
                <a:latin typeface="Arial" pitchFamily="34" charset="0"/>
              </a:rPr>
              <a:t>Boiling point of  water at  373 k</a:t>
            </a:r>
          </a:p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</a:rPr>
              <a:t>c. </a:t>
            </a:r>
            <a:r>
              <a:rPr lang="en-US" sz="2400" b="1" dirty="0">
                <a:latin typeface="Arial" pitchFamily="34" charset="0"/>
                <a:hlinkClick r:id="rId5" tooltip="Fahrenheit"/>
              </a:rPr>
              <a:t>Fahrenheit</a:t>
            </a:r>
            <a:r>
              <a:rPr lang="en-US" sz="2400" b="1" dirty="0">
                <a:latin typeface="Arial" pitchFamily="34" charset="0"/>
              </a:rPr>
              <a:t> (°</a:t>
            </a:r>
            <a:r>
              <a:rPr lang="en-US" sz="2400" b="1" dirty="0">
                <a:solidFill>
                  <a:schemeClr val="bg1"/>
                </a:solidFill>
                <a:latin typeface="Arial" pitchFamily="34" charset="0"/>
              </a:rPr>
              <a:t>F, </a:t>
            </a:r>
            <a:r>
              <a:rPr lang="en-US" sz="2400" b="1" dirty="0">
                <a:latin typeface="Arial" pitchFamily="34" charset="0"/>
              </a:rPr>
              <a:t>common use in US</a:t>
            </a:r>
            <a:r>
              <a:rPr lang="en-US" sz="2400" b="1" dirty="0">
                <a:solidFill>
                  <a:schemeClr val="bg1"/>
                </a:solidFill>
                <a:latin typeface="Arial" pitchFamily="34" charset="0"/>
              </a:rPr>
              <a:t>)</a:t>
            </a:r>
          </a:p>
          <a:p>
            <a:pPr marL="342900" indent="-342900">
              <a:buFont typeface="Wingdings" pitchFamily="2" charset="2"/>
              <a:buChar char="q"/>
              <a:defRPr/>
            </a:pPr>
            <a:r>
              <a:rPr lang="en-US" sz="2400" dirty="0">
                <a:latin typeface="Arial" pitchFamily="34" charset="0"/>
              </a:rPr>
              <a:t>Freezing point of water at 32 </a:t>
            </a:r>
            <a:r>
              <a:rPr lang="en-US" sz="2400" baseline="30000" dirty="0">
                <a:latin typeface="Arial" pitchFamily="34" charset="0"/>
              </a:rPr>
              <a:t>o </a:t>
            </a:r>
            <a:r>
              <a:rPr lang="en-US" sz="2400" dirty="0">
                <a:latin typeface="Arial" pitchFamily="34" charset="0"/>
              </a:rPr>
              <a:t>F </a:t>
            </a:r>
          </a:p>
          <a:p>
            <a:pPr marL="342900" indent="-342900">
              <a:buFont typeface="Wingdings" pitchFamily="2" charset="2"/>
              <a:buChar char="q"/>
              <a:defRPr/>
            </a:pPr>
            <a:r>
              <a:rPr lang="en-US" sz="2400" dirty="0">
                <a:latin typeface="Arial" pitchFamily="34" charset="0"/>
              </a:rPr>
              <a:t>Boiling point of water at 212  </a:t>
            </a:r>
            <a:r>
              <a:rPr lang="en-US" sz="2400" baseline="30000" dirty="0">
                <a:latin typeface="Arial" pitchFamily="34" charset="0"/>
              </a:rPr>
              <a:t>o </a:t>
            </a:r>
            <a:r>
              <a:rPr lang="en-US" sz="2400" dirty="0">
                <a:latin typeface="Arial" pitchFamily="34" charset="0"/>
              </a:rPr>
              <a:t>F</a:t>
            </a:r>
            <a:endParaRPr lang="en-US" sz="2400" dirty="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21507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418DA43-8886-4608-9F8F-3B279663DAA7}" type="slidenum">
              <a:rPr lang="en-US" altLang="en-US" smtClean="0">
                <a:cs typeface="Arial" pitchFamily="34" charset="0"/>
              </a:rPr>
              <a:pPr/>
              <a:t>18</a:t>
            </a:fld>
            <a:endParaRPr lang="en-US" altLang="en-US" smtClean="0">
              <a:cs typeface="Arial" pitchFamily="34" charset="0"/>
            </a:endParaRPr>
          </a:p>
        </p:txBody>
      </p:sp>
      <p:sp>
        <p:nvSpPr>
          <p:cNvPr id="21508" name="مستطيل 4"/>
          <p:cNvSpPr>
            <a:spLocks noChangeArrowheads="1"/>
          </p:cNvSpPr>
          <p:nvPr/>
        </p:nvSpPr>
        <p:spPr bwMode="auto">
          <a:xfrm>
            <a:off x="2044700" y="1365250"/>
            <a:ext cx="5054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7030A0"/>
                </a:solidFill>
                <a:latin typeface="Arial" pitchFamily="34" charset="0"/>
              </a:rPr>
              <a:t>Convert from degrees Celsius to Kelvin </a:t>
            </a:r>
          </a:p>
        </p:txBody>
      </p:sp>
      <p:sp>
        <p:nvSpPr>
          <p:cNvPr id="21509" name="Rectangle 4"/>
          <p:cNvSpPr>
            <a:spLocks noChangeArrowheads="1"/>
          </p:cNvSpPr>
          <p:nvPr/>
        </p:nvSpPr>
        <p:spPr bwMode="auto">
          <a:xfrm>
            <a:off x="3133725" y="1982788"/>
            <a:ext cx="27432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latin typeface="Arial" pitchFamily="34" charset="0"/>
              </a:rPr>
              <a:t>T </a:t>
            </a:r>
            <a:r>
              <a:rPr lang="en-US" b="1">
                <a:latin typeface="Arial" pitchFamily="34" charset="0"/>
              </a:rPr>
              <a:t>(k)</a:t>
            </a:r>
            <a:r>
              <a:rPr lang="en-US" sz="2400" b="1">
                <a:latin typeface="Arial" pitchFamily="34" charset="0"/>
              </a:rPr>
              <a:t> =  T </a:t>
            </a:r>
            <a:r>
              <a:rPr lang="en-US" b="1">
                <a:latin typeface="Arial" pitchFamily="34" charset="0"/>
              </a:rPr>
              <a:t>(</a:t>
            </a:r>
            <a:r>
              <a:rPr lang="en-US" b="1" baseline="30000">
                <a:latin typeface="Arial" pitchFamily="34" charset="0"/>
              </a:rPr>
              <a:t>o</a:t>
            </a:r>
            <a:r>
              <a:rPr lang="en-US" b="1">
                <a:latin typeface="Arial" pitchFamily="34" charset="0"/>
              </a:rPr>
              <a:t>C) </a:t>
            </a:r>
            <a:r>
              <a:rPr lang="en-US" sz="2400" b="1">
                <a:latin typeface="Arial" pitchFamily="34" charset="0"/>
              </a:rPr>
              <a:t>+ 273</a:t>
            </a:r>
          </a:p>
        </p:txBody>
      </p:sp>
      <p:sp>
        <p:nvSpPr>
          <p:cNvPr id="21510" name="مستطيل 3"/>
          <p:cNvSpPr>
            <a:spLocks noChangeArrowheads="1"/>
          </p:cNvSpPr>
          <p:nvPr/>
        </p:nvSpPr>
        <p:spPr bwMode="auto">
          <a:xfrm>
            <a:off x="533400" y="3833813"/>
            <a:ext cx="7620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rgbClr val="7030A0"/>
                </a:solidFill>
                <a:latin typeface="Arial" pitchFamily="34" charset="0"/>
              </a:rPr>
              <a:t>Convert from units of degrees Celsius to degrees Fahrenheit</a:t>
            </a:r>
          </a:p>
        </p:txBody>
      </p:sp>
      <p:sp>
        <p:nvSpPr>
          <p:cNvPr id="21511" name="مستطيل 6"/>
          <p:cNvSpPr>
            <a:spLocks noChangeArrowheads="1"/>
          </p:cNvSpPr>
          <p:nvPr/>
        </p:nvSpPr>
        <p:spPr bwMode="auto">
          <a:xfrm>
            <a:off x="2919413" y="4464050"/>
            <a:ext cx="32654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Arial" pitchFamily="34" charset="0"/>
              </a:rPr>
              <a:t> t </a:t>
            </a:r>
            <a:r>
              <a:rPr lang="en-US" b="1">
                <a:latin typeface="Arial" pitchFamily="34" charset="0"/>
              </a:rPr>
              <a:t>(°F)</a:t>
            </a:r>
            <a:r>
              <a:rPr lang="en-US" sz="2400" b="1">
                <a:latin typeface="Arial" pitchFamily="34" charset="0"/>
              </a:rPr>
              <a:t> = t </a:t>
            </a:r>
            <a:r>
              <a:rPr lang="en-US" b="1">
                <a:latin typeface="Arial" pitchFamily="34" charset="0"/>
              </a:rPr>
              <a:t>(°C)</a:t>
            </a:r>
            <a:r>
              <a:rPr lang="en-US" sz="2400" b="1">
                <a:latin typeface="Arial" pitchFamily="34" charset="0"/>
              </a:rPr>
              <a:t> × 1.8 + 32</a:t>
            </a:r>
          </a:p>
        </p:txBody>
      </p:sp>
      <p:sp>
        <p:nvSpPr>
          <p:cNvPr id="21512" name="مستطيل 7"/>
          <p:cNvSpPr>
            <a:spLocks noChangeArrowheads="1"/>
          </p:cNvSpPr>
          <p:nvPr/>
        </p:nvSpPr>
        <p:spPr bwMode="auto">
          <a:xfrm>
            <a:off x="571500" y="5062538"/>
            <a:ext cx="8001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rgbClr val="7030A0"/>
                </a:solidFill>
                <a:latin typeface="Arial" pitchFamily="34" charset="0"/>
              </a:rPr>
              <a:t>Convert from units of degrees Fahrenheit to degrees Celsius</a:t>
            </a:r>
          </a:p>
        </p:txBody>
      </p:sp>
      <p:sp>
        <p:nvSpPr>
          <p:cNvPr id="21513" name="مستطيل 9"/>
          <p:cNvSpPr>
            <a:spLocks noChangeArrowheads="1"/>
          </p:cNvSpPr>
          <p:nvPr/>
        </p:nvSpPr>
        <p:spPr bwMode="auto">
          <a:xfrm>
            <a:off x="2516188" y="5557838"/>
            <a:ext cx="33623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Arial" pitchFamily="34" charset="0"/>
              </a:rPr>
              <a:t>t </a:t>
            </a:r>
            <a:r>
              <a:rPr lang="en-US" b="1">
                <a:latin typeface="Arial" pitchFamily="34" charset="0"/>
              </a:rPr>
              <a:t>(°C)</a:t>
            </a:r>
            <a:r>
              <a:rPr lang="en-US" sz="2400" b="1">
                <a:latin typeface="Arial" pitchFamily="34" charset="0"/>
              </a:rPr>
              <a:t> = </a:t>
            </a:r>
            <a:r>
              <a:rPr lang="en-US" sz="2400" b="1" baseline="30000">
                <a:latin typeface="Arial" pitchFamily="34" charset="0"/>
              </a:rPr>
              <a:t> 5</a:t>
            </a:r>
            <a:r>
              <a:rPr lang="en-US" sz="2400" b="1">
                <a:latin typeface="Arial" pitchFamily="34" charset="0"/>
              </a:rPr>
              <a:t>⁄</a:t>
            </a:r>
            <a:r>
              <a:rPr lang="en-US" sz="2400" b="1" baseline="-25000">
                <a:latin typeface="Arial" pitchFamily="34" charset="0"/>
              </a:rPr>
              <a:t>9  </a:t>
            </a:r>
            <a:r>
              <a:rPr lang="en-US" sz="2400" b="1">
                <a:latin typeface="Arial" pitchFamily="34" charset="0"/>
              </a:rPr>
              <a:t>x [t </a:t>
            </a:r>
            <a:r>
              <a:rPr lang="en-US" b="1">
                <a:latin typeface="Arial" pitchFamily="34" charset="0"/>
              </a:rPr>
              <a:t>(°F)</a:t>
            </a:r>
            <a:r>
              <a:rPr lang="en-US" sz="2400" b="1">
                <a:latin typeface="Arial" pitchFamily="34" charset="0"/>
              </a:rPr>
              <a:t> − 32]</a:t>
            </a:r>
          </a:p>
        </p:txBody>
      </p:sp>
      <p:sp>
        <p:nvSpPr>
          <p:cNvPr id="21514" name="مستطيل 10"/>
          <p:cNvSpPr>
            <a:spLocks noChangeArrowheads="1"/>
          </p:cNvSpPr>
          <p:nvPr/>
        </p:nvSpPr>
        <p:spPr bwMode="auto">
          <a:xfrm>
            <a:off x="1927225" y="2492375"/>
            <a:ext cx="5054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7030A0"/>
                </a:solidFill>
                <a:latin typeface="Arial" pitchFamily="34" charset="0"/>
              </a:rPr>
              <a:t>Convert from degrees Celsius to Kelvin </a:t>
            </a:r>
          </a:p>
        </p:txBody>
      </p:sp>
      <p:sp>
        <p:nvSpPr>
          <p:cNvPr id="21515" name="مستطيل 11"/>
          <p:cNvSpPr>
            <a:spLocks noChangeArrowheads="1"/>
          </p:cNvSpPr>
          <p:nvPr/>
        </p:nvSpPr>
        <p:spPr bwMode="auto">
          <a:xfrm>
            <a:off x="3284538" y="3040063"/>
            <a:ext cx="23495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Arial" pitchFamily="34" charset="0"/>
              </a:rPr>
              <a:t>T</a:t>
            </a:r>
            <a:r>
              <a:rPr lang="en-US" sz="2400" b="1" baseline="-25000">
                <a:latin typeface="Arial" pitchFamily="34" charset="0"/>
              </a:rPr>
              <a:t>(°C)</a:t>
            </a:r>
            <a:r>
              <a:rPr lang="en-US" sz="2400" b="1">
                <a:latin typeface="Arial" pitchFamily="34" charset="0"/>
              </a:rPr>
              <a:t> = T</a:t>
            </a:r>
            <a:r>
              <a:rPr lang="en-US" sz="2400" b="1" baseline="-25000">
                <a:latin typeface="Arial" pitchFamily="34" charset="0"/>
              </a:rPr>
              <a:t>(K)</a:t>
            </a:r>
            <a:r>
              <a:rPr lang="en-US" sz="2400" b="1">
                <a:latin typeface="Arial" pitchFamily="34" charset="0"/>
              </a:rPr>
              <a:t> - 273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22531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CE4F85A-F265-4579-8B44-BEA6D7CF0132}" type="slidenum">
              <a:rPr lang="en-US" altLang="en-US" smtClean="0">
                <a:cs typeface="Arial" pitchFamily="34" charset="0"/>
              </a:rPr>
              <a:pPr/>
              <a:t>19</a:t>
            </a:fld>
            <a:endParaRPr lang="en-US" altLang="en-US" smtClean="0">
              <a:cs typeface="Arial" pitchFamily="34" charset="0"/>
            </a:endParaRPr>
          </a:p>
        </p:txBody>
      </p:sp>
      <p:sp>
        <p:nvSpPr>
          <p:cNvPr id="22532" name="مستطيل 4"/>
          <p:cNvSpPr>
            <a:spLocks noChangeArrowheads="1"/>
          </p:cNvSpPr>
          <p:nvPr/>
        </p:nvSpPr>
        <p:spPr bwMode="auto">
          <a:xfrm>
            <a:off x="4098925" y="295275"/>
            <a:ext cx="1450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7030A0"/>
                </a:solidFill>
                <a:latin typeface="Arial" pitchFamily="34" charset="0"/>
              </a:rPr>
              <a:t>Example</a:t>
            </a:r>
            <a:endParaRPr lang="en-US" sz="2400"/>
          </a:p>
        </p:txBody>
      </p:sp>
      <p:sp>
        <p:nvSpPr>
          <p:cNvPr id="22533" name="مستطيل 5"/>
          <p:cNvSpPr>
            <a:spLocks noChangeArrowheads="1"/>
          </p:cNvSpPr>
          <p:nvPr/>
        </p:nvSpPr>
        <p:spPr bwMode="auto">
          <a:xfrm>
            <a:off x="920750" y="2286000"/>
            <a:ext cx="5765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Arial" pitchFamily="34" charset="0"/>
              </a:rPr>
              <a:t>b. Convert 300 Kelvin to degrees Celsius</a:t>
            </a:r>
          </a:p>
        </p:txBody>
      </p:sp>
      <p:sp>
        <p:nvSpPr>
          <p:cNvPr id="22534" name="مستطيل 6"/>
          <p:cNvSpPr>
            <a:spLocks noChangeArrowheads="1"/>
          </p:cNvSpPr>
          <p:nvPr/>
        </p:nvSpPr>
        <p:spPr bwMode="auto">
          <a:xfrm>
            <a:off x="914400" y="1666875"/>
            <a:ext cx="68929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Arial" pitchFamily="34" charset="0"/>
              </a:rPr>
              <a:t>a. Convert 20 degrees Celsius to Kelvin</a:t>
            </a:r>
          </a:p>
        </p:txBody>
      </p:sp>
      <p:sp>
        <p:nvSpPr>
          <p:cNvPr id="22535" name="مستطيل 7"/>
          <p:cNvSpPr>
            <a:spLocks noChangeArrowheads="1"/>
          </p:cNvSpPr>
          <p:nvPr/>
        </p:nvSpPr>
        <p:spPr bwMode="auto">
          <a:xfrm>
            <a:off x="838200" y="2828925"/>
            <a:ext cx="76327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Arial" pitchFamily="34" charset="0"/>
              </a:rPr>
              <a:t>c. Convert 20 degrees Celsius to degrees Fahrenheit</a:t>
            </a:r>
            <a:r>
              <a:rPr lang="en-US"/>
              <a:t>   </a:t>
            </a:r>
          </a:p>
        </p:txBody>
      </p:sp>
      <p:sp>
        <p:nvSpPr>
          <p:cNvPr id="22536" name="مستطيل 8"/>
          <p:cNvSpPr>
            <a:spLocks noChangeArrowheads="1"/>
          </p:cNvSpPr>
          <p:nvPr/>
        </p:nvSpPr>
        <p:spPr bwMode="auto">
          <a:xfrm>
            <a:off x="838200" y="3429000"/>
            <a:ext cx="80708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Arial" pitchFamily="34" charset="0"/>
              </a:rPr>
              <a:t>d. Convert 68 degrees Fahrenheit to degrees Celsius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23555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45DDCA6-C53C-4CED-A669-897A6A5E18E7}" type="slidenum">
              <a:rPr lang="en-US" altLang="en-US" smtClean="0">
                <a:cs typeface="Arial" pitchFamily="34" charset="0"/>
              </a:rPr>
              <a:pPr/>
              <a:t>20</a:t>
            </a:fld>
            <a:endParaRPr lang="en-US" altLang="en-US" smtClean="0">
              <a:cs typeface="Arial" pitchFamily="34" charset="0"/>
            </a:endParaRPr>
          </a:p>
        </p:txBody>
      </p:sp>
      <p:sp>
        <p:nvSpPr>
          <p:cNvPr id="23556" name="مستطيل 1"/>
          <p:cNvSpPr>
            <a:spLocks noChangeArrowheads="1"/>
          </p:cNvSpPr>
          <p:nvPr/>
        </p:nvSpPr>
        <p:spPr bwMode="auto">
          <a:xfrm>
            <a:off x="3124200" y="152400"/>
            <a:ext cx="3092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Arial" pitchFamily="34" charset="0"/>
              </a:rPr>
              <a:t>Properties of Matter</a:t>
            </a:r>
          </a:p>
        </p:txBody>
      </p:sp>
      <p:sp>
        <p:nvSpPr>
          <p:cNvPr id="23557" name="مستطيل 9"/>
          <p:cNvSpPr>
            <a:spLocks noChangeArrowheads="1"/>
          </p:cNvSpPr>
          <p:nvPr/>
        </p:nvSpPr>
        <p:spPr bwMode="auto">
          <a:xfrm>
            <a:off x="4197350" y="1143000"/>
            <a:ext cx="43370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400" b="1">
                <a:latin typeface="Arial" pitchFamily="34" charset="0"/>
              </a:rPr>
              <a:t>	 Chemical properties</a:t>
            </a:r>
          </a:p>
        </p:txBody>
      </p:sp>
      <p:sp>
        <p:nvSpPr>
          <p:cNvPr id="23558" name="مستطيل 10"/>
          <p:cNvSpPr>
            <a:spLocks noChangeArrowheads="1"/>
          </p:cNvSpPr>
          <p:nvPr/>
        </p:nvSpPr>
        <p:spPr bwMode="auto">
          <a:xfrm>
            <a:off x="914400" y="1120775"/>
            <a:ext cx="3024188" cy="4619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latin typeface="Arial" pitchFamily="34" charset="0"/>
              </a:rPr>
              <a:t>Physical properties</a:t>
            </a:r>
          </a:p>
        </p:txBody>
      </p:sp>
      <p:cxnSp>
        <p:nvCxnSpPr>
          <p:cNvPr id="13" name="رابط كسهم مستقيم 12"/>
          <p:cNvCxnSpPr/>
          <p:nvPr/>
        </p:nvCxnSpPr>
        <p:spPr>
          <a:xfrm flipH="1">
            <a:off x="3124200" y="838200"/>
            <a:ext cx="381000" cy="2825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رابط كسهم مستقيم 14"/>
          <p:cNvCxnSpPr/>
          <p:nvPr/>
        </p:nvCxnSpPr>
        <p:spPr>
          <a:xfrm>
            <a:off x="5562600" y="838200"/>
            <a:ext cx="228600" cy="3810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1" name="مستطيل 18"/>
          <p:cNvSpPr>
            <a:spLocks noChangeArrowheads="1"/>
          </p:cNvSpPr>
          <p:nvPr/>
        </p:nvSpPr>
        <p:spPr bwMode="auto">
          <a:xfrm>
            <a:off x="2133600" y="1900238"/>
            <a:ext cx="4425950" cy="4619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7030A0"/>
                </a:solidFill>
                <a:latin typeface="Arial" charset="0"/>
                <a:cs typeface="Arial" charset="0"/>
              </a:rPr>
              <a:t>Physical Properties of Matter</a:t>
            </a:r>
          </a:p>
        </p:txBody>
      </p:sp>
      <p:sp>
        <p:nvSpPr>
          <p:cNvPr id="23562" name="مستطيل 19"/>
          <p:cNvSpPr>
            <a:spLocks noChangeArrowheads="1"/>
          </p:cNvSpPr>
          <p:nvPr/>
        </p:nvSpPr>
        <p:spPr bwMode="auto">
          <a:xfrm>
            <a:off x="304800" y="2413000"/>
            <a:ext cx="86106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400" b="1">
                <a:latin typeface="Arial" pitchFamily="34" charset="0"/>
              </a:rPr>
              <a:t>Definition</a:t>
            </a:r>
            <a:r>
              <a:rPr lang="en-US" sz="2400">
                <a:latin typeface="Arial" pitchFamily="34" charset="0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sz="2400">
                <a:latin typeface="Arial" pitchFamily="34" charset="0"/>
              </a:rPr>
              <a:t>- a characteristic of a substance that can be observed or measured without changing the composition of the substance</a:t>
            </a:r>
          </a:p>
          <a:p>
            <a:pPr eaLnBrk="1" hangingPunct="1">
              <a:lnSpc>
                <a:spcPct val="150000"/>
              </a:lnSpc>
            </a:pPr>
            <a:r>
              <a:rPr lang="en-US" sz="2200">
                <a:latin typeface="Arial" pitchFamily="34" charset="0"/>
              </a:rPr>
              <a:t>ex. Density, viscosity, conductivity, malleability, melting point, boiling point</a:t>
            </a:r>
          </a:p>
          <a:p>
            <a:pPr eaLnBrk="1" hangingPunct="1">
              <a:lnSpc>
                <a:spcPct val="150000"/>
              </a:lnSpc>
            </a:pPr>
            <a:r>
              <a:rPr lang="en-US" sz="2400">
                <a:latin typeface="Arial" pitchFamily="34" charset="0"/>
              </a:rPr>
              <a:t>- remain the same for all pure substances</a:t>
            </a:r>
          </a:p>
          <a:p>
            <a:pPr eaLnBrk="1" hangingPunct="1"/>
            <a:r>
              <a:rPr lang="en-US" sz="2400">
                <a:latin typeface="Arial" pitchFamily="34" charset="0"/>
              </a:rPr>
              <a:t>ex. water always boils at 100 and freezes at 0 </a:t>
            </a:r>
            <a:r>
              <a:rPr lang="en-US" sz="2400" baseline="30000">
                <a:latin typeface="Arial" pitchFamily="34" charset="0"/>
              </a:rPr>
              <a:t>o</a:t>
            </a:r>
            <a:r>
              <a:rPr lang="en-US" sz="2400">
                <a:latin typeface="Arial" pitchFamily="34" charset="0"/>
              </a:rPr>
              <a:t>C </a:t>
            </a:r>
            <a:endParaRPr lang="en-US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33803" name="AutoShape 11"/>
          <p:cNvSpPr>
            <a:spLocks noChangeArrowheads="1"/>
          </p:cNvSpPr>
          <p:nvPr/>
        </p:nvSpPr>
        <p:spPr bwMode="auto">
          <a:xfrm>
            <a:off x="5410200" y="1219200"/>
            <a:ext cx="2667000" cy="1447800"/>
          </a:xfrm>
          <a:prstGeom prst="flowChartExtra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33804" name="Line 12"/>
          <p:cNvSpPr>
            <a:spLocks noChangeShapeType="1"/>
          </p:cNvSpPr>
          <p:nvPr/>
        </p:nvSpPr>
        <p:spPr bwMode="auto">
          <a:xfrm flipH="1">
            <a:off x="6096000" y="19050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33805" name="Line 13"/>
          <p:cNvSpPr>
            <a:spLocks noChangeShapeType="1"/>
          </p:cNvSpPr>
          <p:nvPr/>
        </p:nvSpPr>
        <p:spPr bwMode="auto">
          <a:xfrm>
            <a:off x="6781800" y="19050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6400800" y="1600200"/>
            <a:ext cx="838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1200"/>
              <a:t>Mass (g)</a:t>
            </a:r>
            <a:endParaRPr lang="en-GB" altLang="en-US" sz="1200"/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6858000" y="2011363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1200"/>
              <a:t>Volume (ml)</a:t>
            </a:r>
            <a:endParaRPr lang="en-GB" altLang="en-US" sz="1200"/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6096000" y="2011363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en-US" sz="1200"/>
              <a:t>Density (g/ml)</a:t>
            </a:r>
            <a:endParaRPr lang="en-GB" altLang="en-US" sz="1200"/>
          </a:p>
        </p:txBody>
      </p:sp>
      <p:sp>
        <p:nvSpPr>
          <p:cNvPr id="24585" name="Rectangle 17"/>
          <p:cNvSpPr>
            <a:spLocks noChangeArrowheads="1"/>
          </p:cNvSpPr>
          <p:nvPr/>
        </p:nvSpPr>
        <p:spPr bwMode="auto">
          <a:xfrm>
            <a:off x="2286000" y="152400"/>
            <a:ext cx="4495800" cy="5334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rtl="1" eaLnBrk="1" hangingPunct="1"/>
            <a:r>
              <a:rPr lang="en-US" altLang="en-US" sz="2400" b="1">
                <a:latin typeface="Arial" pitchFamily="34" charset="0"/>
              </a:rPr>
              <a:t>a. Density and </a:t>
            </a:r>
            <a:r>
              <a:rPr lang="en-US" sz="2400" b="1">
                <a:latin typeface="Arial" pitchFamily="34" charset="0"/>
              </a:rPr>
              <a:t>specific gravity</a:t>
            </a:r>
            <a:r>
              <a:rPr lang="en-US" altLang="en-US" sz="2400" b="1">
                <a:latin typeface="Arial" pitchFamily="34" charset="0"/>
              </a:rPr>
              <a:t> </a:t>
            </a:r>
            <a:endParaRPr lang="en-GB" altLang="en-US" b="1">
              <a:latin typeface="Arial" pitchFamily="34" charset="0"/>
            </a:endParaRPr>
          </a:p>
        </p:txBody>
      </p:sp>
      <p:sp>
        <p:nvSpPr>
          <p:cNvPr id="33810" name="Rectangle 18"/>
          <p:cNvSpPr>
            <a:spLocks noGrp="1"/>
          </p:cNvSpPr>
          <p:nvPr>
            <p:ph idx="1"/>
          </p:nvPr>
        </p:nvSpPr>
        <p:spPr>
          <a:xfrm>
            <a:off x="609600" y="914400"/>
            <a:ext cx="8229600" cy="4724400"/>
          </a:xfrm>
          <a:solidFill>
            <a:srgbClr val="FFFFFF"/>
          </a:solidFill>
        </p:spPr>
        <p:txBody>
          <a:bodyPr/>
          <a:lstStyle/>
          <a:p>
            <a:r>
              <a:rPr lang="en-US" altLang="en-US" sz="2400" smtClean="0">
                <a:latin typeface="Arial" pitchFamily="34" charset="0"/>
                <a:cs typeface="Arial" pitchFamily="34" charset="0"/>
              </a:rPr>
              <a:t>Density = mass / volume </a:t>
            </a:r>
          </a:p>
          <a:p>
            <a:pPr>
              <a:buFont typeface="Arial" pitchFamily="34" charset="0"/>
              <a:buNone/>
            </a:pPr>
            <a:r>
              <a:rPr lang="en-US" altLang="en-US" sz="2400" smtClean="0">
                <a:latin typeface="Arial" pitchFamily="34" charset="0"/>
                <a:cs typeface="Arial" pitchFamily="34" charset="0"/>
              </a:rPr>
              <a:t>                d = m/V 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(g /ml)</a:t>
            </a:r>
          </a:p>
          <a:p>
            <a:r>
              <a:rPr lang="en-US" altLang="en-US" sz="2400" b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Example</a:t>
            </a:r>
            <a:r>
              <a:rPr lang="en-US" altLang="en-US" sz="180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>
              <a:buFont typeface="Arial" pitchFamily="34" charset="0"/>
              <a:buNone/>
            </a:pPr>
            <a:r>
              <a:rPr lang="en-US" altLang="en-US" sz="180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altLang="en-US" sz="1800" smtClean="0">
                <a:latin typeface="Arial" pitchFamily="34" charset="0"/>
                <a:cs typeface="Arial" pitchFamily="34" charset="0"/>
              </a:rPr>
              <a:t>A student determines that a piece of an unknown material has a mass of 5.854 g and a volume of 7.57 cm</a:t>
            </a:r>
            <a:r>
              <a:rPr lang="en-GB" altLang="en-US" sz="1800" baseline="30000" smtClean="0">
                <a:latin typeface="Arial" pitchFamily="34" charset="0"/>
                <a:cs typeface="Arial" pitchFamily="34" charset="0"/>
              </a:rPr>
              <a:t>3</a:t>
            </a:r>
            <a:r>
              <a:rPr lang="en-GB" altLang="en-US" sz="1800" smtClean="0">
                <a:latin typeface="Arial" pitchFamily="34" charset="0"/>
                <a:cs typeface="Arial" pitchFamily="34" charset="0"/>
              </a:rPr>
              <a:t>. What is the density of the material?</a:t>
            </a:r>
          </a:p>
          <a:p>
            <a:pPr>
              <a:buFont typeface="Arial" pitchFamily="34" charset="0"/>
              <a:buNone/>
            </a:pPr>
            <a:r>
              <a:rPr lang="en-US" altLang="en-US" sz="180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1800" b="1" smtClean="0">
                <a:latin typeface="Arial" pitchFamily="34" charset="0"/>
                <a:cs typeface="Arial" pitchFamily="34" charset="0"/>
              </a:rPr>
              <a:t>d = m/V</a:t>
            </a:r>
          </a:p>
          <a:p>
            <a:pPr>
              <a:buFont typeface="Arial" pitchFamily="34" charset="0"/>
              <a:buNone/>
            </a:pPr>
            <a:r>
              <a:rPr lang="en-US" altLang="en-US" sz="1800" b="1" smtClean="0">
                <a:latin typeface="Arial" pitchFamily="34" charset="0"/>
                <a:cs typeface="Arial" pitchFamily="34" charset="0"/>
              </a:rPr>
              <a:t>    = 5.854 (g) / 7.57 (cm</a:t>
            </a:r>
            <a:r>
              <a:rPr lang="en-US" altLang="en-US" sz="1800" b="1" baseline="3000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altLang="en-US" sz="1800" b="1" smtClean="0">
                <a:latin typeface="Arial" pitchFamily="34" charset="0"/>
                <a:cs typeface="Arial" pitchFamily="34" charset="0"/>
              </a:rPr>
              <a:t>)    = 0.773 g/cm</a:t>
            </a:r>
            <a:r>
              <a:rPr lang="en-US" altLang="en-US" sz="1800" b="1" baseline="3000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altLang="en-US" sz="1800" b="1" smtClean="0">
                <a:latin typeface="Arial" pitchFamily="34" charset="0"/>
                <a:cs typeface="Arial" pitchFamily="34" charset="0"/>
              </a:rPr>
              <a:t>    = 0.773 g/mL</a:t>
            </a:r>
          </a:p>
          <a:p>
            <a:r>
              <a:rPr lang="en-GB" altLang="en-US" sz="2400" b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Example</a:t>
            </a:r>
            <a:endParaRPr lang="en-GB" altLang="en-US" sz="1800" b="1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en-US" sz="1800" smtClean="0">
                <a:latin typeface="Arial" pitchFamily="34" charset="0"/>
                <a:cs typeface="Arial" pitchFamily="34" charset="0"/>
              </a:rPr>
              <a:t>A piece of silver (Ag) metal weighing 194.3 g is placed in a graduated cylinder containing 242.0 mL of water. The volume of water now reads 260.5 mL. From these data calculate the density of silver?</a:t>
            </a:r>
          </a:p>
          <a:p>
            <a:pPr>
              <a:buFont typeface="Wingdings" pitchFamily="2" charset="2"/>
              <a:buNone/>
            </a:pPr>
            <a:r>
              <a:rPr lang="en-US" altLang="en-US" sz="180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1800" b="1" smtClean="0">
                <a:latin typeface="Arial" pitchFamily="34" charset="0"/>
                <a:cs typeface="Arial" pitchFamily="34" charset="0"/>
              </a:rPr>
              <a:t>volume of silver = volume of water (after) – volume of water ( before ) </a:t>
            </a:r>
          </a:p>
          <a:p>
            <a:pPr>
              <a:buFont typeface="Wingdings" pitchFamily="2" charset="2"/>
              <a:buNone/>
            </a:pPr>
            <a:r>
              <a:rPr lang="en-US" altLang="en-US" sz="1800" b="1" smtClean="0">
                <a:latin typeface="Arial" pitchFamily="34" charset="0"/>
                <a:cs typeface="Arial" pitchFamily="34" charset="0"/>
              </a:rPr>
              <a:t>= 260.5 – 242.0 = 18.5 ml </a:t>
            </a:r>
          </a:p>
          <a:p>
            <a:pPr>
              <a:buFont typeface="Wingdings" pitchFamily="2" charset="2"/>
              <a:buNone/>
            </a:pPr>
            <a:r>
              <a:rPr lang="en-US" altLang="en-US" sz="1800" b="1" smtClean="0">
                <a:latin typeface="Arial" pitchFamily="34" charset="0"/>
                <a:cs typeface="Arial" pitchFamily="34" charset="0"/>
              </a:rPr>
              <a:t>d = m/V    = 194.3 / 18.5    = 10.5 g/ml</a:t>
            </a:r>
          </a:p>
          <a:p>
            <a:pPr>
              <a:buFont typeface="Arial" pitchFamily="34" charset="0"/>
              <a:buNone/>
            </a:pPr>
            <a:endParaRPr lang="en-GB" altLang="en-US" sz="1600" smtClean="0"/>
          </a:p>
        </p:txBody>
      </p:sp>
      <p:sp>
        <p:nvSpPr>
          <p:cNvPr id="24587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D385F15-9567-4AD6-9878-75E2E66B1D7A}" type="slidenum">
              <a:rPr lang="en-US" altLang="en-US" smtClean="0">
                <a:cs typeface="Arial" pitchFamily="34" charset="0"/>
              </a:rPr>
              <a:pPr/>
              <a:t>21</a:t>
            </a:fld>
            <a:endParaRPr lang="en-US" altLang="en-US" smtClean="0">
              <a:cs typeface="Arial" pitchFamily="34" charset="0"/>
            </a:endParaRPr>
          </a:p>
        </p:txBody>
      </p:sp>
      <p:sp>
        <p:nvSpPr>
          <p:cNvPr id="24588" name="مستطيل 1"/>
          <p:cNvSpPr>
            <a:spLocks noChangeArrowheads="1"/>
          </p:cNvSpPr>
          <p:nvPr/>
        </p:nvSpPr>
        <p:spPr bwMode="auto">
          <a:xfrm>
            <a:off x="495300" y="5867400"/>
            <a:ext cx="8077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solidFill>
                  <a:srgbClr val="7030A0"/>
                </a:solidFill>
                <a:latin typeface="Arial" pitchFamily="34" charset="0"/>
              </a:rPr>
              <a:t>Specific gravity (sp.gr.) = d (substance) /( d water)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8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8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38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38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38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38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38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38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8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38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38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3" grpId="0" animBg="1"/>
      <p:bldP spid="33804" grpId="0" animBg="1"/>
      <p:bldP spid="33805" grpId="0" animBg="1"/>
      <p:bldP spid="33806" grpId="0"/>
      <p:bldP spid="33807" grpId="0"/>
      <p:bldP spid="33808" grpId="0"/>
      <p:bldP spid="33810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/>
          <p:cNvSpPr>
            <a:spLocks noChangeArrowheads="1"/>
          </p:cNvSpPr>
          <p:nvPr/>
        </p:nvSpPr>
        <p:spPr bwMode="auto">
          <a:xfrm>
            <a:off x="7010400" y="5410200"/>
            <a:ext cx="2133600" cy="1447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 rtl="1" eaLnBrk="1" hangingPunct="1"/>
            <a:endParaRPr lang="ar-SA" altLang="en-US"/>
          </a:p>
        </p:txBody>
      </p:sp>
      <p:sp>
        <p:nvSpPr>
          <p:cNvPr id="27651" name="عنصر نائب لرقم الشريحة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07DD0A6-5ECC-49E6-9B6D-D0D7D17DAE83}" type="slidenum">
              <a:rPr lang="en-US" altLang="en-US" smtClean="0">
                <a:cs typeface="Arial" pitchFamily="34" charset="0"/>
              </a:rPr>
              <a:pPr/>
              <a:t>22</a:t>
            </a:fld>
            <a:endParaRPr lang="en-US" altLang="en-US" smtClean="0">
              <a:cs typeface="Arial" pitchFamily="34" charset="0"/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1905000" y="1447800"/>
            <a:ext cx="4546600" cy="4619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latin typeface="Arial" pitchFamily="34" charset="0"/>
              </a:rPr>
              <a:t>Chemical Properties of Matter</a:t>
            </a:r>
          </a:p>
        </p:txBody>
      </p:sp>
      <p:sp>
        <p:nvSpPr>
          <p:cNvPr id="27661" name="مستطيل 10"/>
          <p:cNvSpPr>
            <a:spLocks noChangeArrowheads="1"/>
          </p:cNvSpPr>
          <p:nvPr/>
        </p:nvSpPr>
        <p:spPr bwMode="auto">
          <a:xfrm>
            <a:off x="533400" y="2286000"/>
            <a:ext cx="8283575" cy="153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400" dirty="0">
                <a:solidFill>
                  <a:srgbClr val="7030A0"/>
                </a:solidFill>
                <a:latin typeface="Arial" pitchFamily="34" charset="0"/>
              </a:rPr>
              <a:t>Definition</a:t>
            </a:r>
            <a:endParaRPr lang="en-US" dirty="0">
              <a:solidFill>
                <a:srgbClr val="7030A0"/>
              </a:solidFill>
              <a:latin typeface="Arial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sz="2000" dirty="0">
                <a:latin typeface="Arial" pitchFamily="34" charset="0"/>
              </a:rPr>
              <a:t>- any ability to produce a </a:t>
            </a:r>
            <a:r>
              <a:rPr lang="en-US" sz="2000" u="sng" dirty="0">
                <a:latin typeface="Arial" pitchFamily="34" charset="0"/>
              </a:rPr>
              <a:t>change</a:t>
            </a:r>
            <a:r>
              <a:rPr lang="en-US" sz="2000" dirty="0">
                <a:latin typeface="Arial" pitchFamily="34" charset="0"/>
              </a:rPr>
              <a:t> in the composition of matter</a:t>
            </a:r>
          </a:p>
          <a:p>
            <a:r>
              <a:rPr lang="en-US" sz="2000" dirty="0">
                <a:latin typeface="Arial" pitchFamily="34" charset="0"/>
              </a:rPr>
              <a:t>- can only be observed when the substances in a sample of matter are changing into a different substance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52">
      <a:dk1>
        <a:sysClr val="windowText" lastClr="000000"/>
      </a:dk1>
      <a:lt1>
        <a:srgbClr val="000000"/>
      </a:lt1>
      <a:dk2>
        <a:srgbClr val="1F497D"/>
      </a:dk2>
      <a:lt2>
        <a:srgbClr val="BFEFF1"/>
      </a:lt2>
      <a:accent1>
        <a:srgbClr val="26B7AE"/>
      </a:accent1>
      <a:accent2>
        <a:srgbClr val="01625D"/>
      </a:accent2>
      <a:accent3>
        <a:srgbClr val="000000"/>
      </a:accent3>
      <a:accent4>
        <a:srgbClr val="8064A2"/>
      </a:accent4>
      <a:accent5>
        <a:srgbClr val="4BACC6"/>
      </a:accent5>
      <a:accent6>
        <a:srgbClr val="F79646"/>
      </a:accent6>
      <a:hlink>
        <a:srgbClr val="003F3B"/>
      </a:hlink>
      <a:folHlink>
        <a:srgbClr val="A5A5A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2024</TotalTime>
  <Words>1501</Words>
  <Application>Microsoft Office PowerPoint</Application>
  <PresentationFormat>On-screen Show (4:3)</PresentationFormat>
  <Paragraphs>382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Tahoma</vt:lpstr>
      <vt:lpstr>Wingdings</vt:lpstr>
      <vt:lpstr>Office Theme</vt:lpstr>
      <vt:lpstr>Chapter One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Chem 110 Genreal Chemistry</dc:title>
  <dc:creator>user</dc:creator>
  <cp:lastModifiedBy>hassan hassan</cp:lastModifiedBy>
  <cp:revision>81</cp:revision>
  <dcterms:modified xsi:type="dcterms:W3CDTF">2019-01-13T19:37:31Z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TC019679759991</vt:lpwstr>
  </property>
</Properties>
</file>