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4380"/>
    <p:restoredTop sz="94660"/>
  </p:normalViewPr>
  <p:slideViewPr>
    <p:cSldViewPr>
      <p:cViewPr varScale="1">
        <p:scale>
          <a:sx n="65" d="100"/>
          <a:sy n="65" d="100"/>
        </p:scale>
        <p:origin x="-15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192F2-B771-4C0B-B54A-9AA9081105DE}" type="datetimeFigureOut">
              <a:rPr lang="ar-SA" smtClean="0"/>
              <a:t>16/08/47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E4B6E-2174-46A9-A14B-CEAD7C36D2B8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192F2-B771-4C0B-B54A-9AA9081105DE}" type="datetimeFigureOut">
              <a:rPr lang="ar-SA" smtClean="0"/>
              <a:t>16/08/47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E4B6E-2174-46A9-A14B-CEAD7C36D2B8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192F2-B771-4C0B-B54A-9AA9081105DE}" type="datetimeFigureOut">
              <a:rPr lang="ar-SA" smtClean="0"/>
              <a:t>16/08/47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E4B6E-2174-46A9-A14B-CEAD7C36D2B8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192F2-B771-4C0B-B54A-9AA9081105DE}" type="datetimeFigureOut">
              <a:rPr lang="ar-SA" smtClean="0"/>
              <a:t>16/08/47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E4B6E-2174-46A9-A14B-CEAD7C36D2B8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192F2-B771-4C0B-B54A-9AA9081105DE}" type="datetimeFigureOut">
              <a:rPr lang="ar-SA" smtClean="0"/>
              <a:t>16/08/47</a:t>
            </a:fld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E4B6E-2174-46A9-A14B-CEAD7C36D2B8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192F2-B771-4C0B-B54A-9AA9081105DE}" type="datetimeFigureOut">
              <a:rPr lang="ar-SA" smtClean="0"/>
              <a:t>16/08/47</a:t>
            </a:fld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E4B6E-2174-46A9-A14B-CEAD7C36D2B8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192F2-B771-4C0B-B54A-9AA9081105DE}" type="datetimeFigureOut">
              <a:rPr lang="ar-SA" smtClean="0"/>
              <a:t>16/08/47</a:t>
            </a:fld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E4B6E-2174-46A9-A14B-CEAD7C36D2B8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192F2-B771-4C0B-B54A-9AA9081105DE}" type="datetimeFigureOut">
              <a:rPr lang="ar-SA" smtClean="0"/>
              <a:t>16/08/47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E4B6E-2174-46A9-A14B-CEAD7C36D2B8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192F2-B771-4C0B-B54A-9AA9081105DE}" type="datetimeFigureOut">
              <a:rPr lang="ar-SA" smtClean="0"/>
              <a:t>16/08/47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E4B6E-2174-46A9-A14B-CEAD7C36D2B8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192F2-B771-4C0B-B54A-9AA9081105DE}" type="datetimeFigureOut">
              <a:rPr lang="ar-SA" smtClean="0"/>
              <a:t>16/08/47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E4B6E-2174-46A9-A14B-CEAD7C36D2B8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192F2-B771-4C0B-B54A-9AA9081105DE}" type="datetimeFigureOut">
              <a:rPr lang="ar-SA" smtClean="0"/>
              <a:t>16/08/47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E4B6E-2174-46A9-A14B-CEAD7C36D2B8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9192F2-B771-4C0B-B54A-9AA9081105DE}" type="datetimeFigureOut">
              <a:rPr lang="ar-SA" smtClean="0"/>
              <a:t>16/08/47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CE4B6E-2174-46A9-A14B-CEAD7C36D2B8}" type="slidenum">
              <a:rPr lang="ar-SA" smtClean="0"/>
              <a:t>‹#›</a:t>
            </a:fld>
            <a:endParaRPr 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r-SA" dirty="0" smtClean="0"/>
              <a:t>الطرق النظرية 1</a:t>
            </a:r>
            <a:endParaRPr lang="ar-S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b="1" dirty="0" smtClean="0"/>
              <a:t>حساب المتجهات في الفيزياء</a:t>
            </a: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ar-SA" b="1" dirty="0" smtClean="0"/>
              <a:t>1</a:t>
            </a:r>
            <a:r>
              <a:rPr lang="ar-SA" b="1" dirty="0"/>
              <a:t>.</a:t>
            </a:r>
            <a:r>
              <a:rPr lang="ar-SA" b="1" u="sng" dirty="0"/>
              <a:t> المقدمة</a:t>
            </a:r>
          </a:p>
          <a:p>
            <a:pPr>
              <a:buNone/>
            </a:pPr>
            <a:r>
              <a:rPr lang="ar-SA" dirty="0"/>
              <a:t>يُعد حساب المتجهات أداة أساسية في الفيزياء لوصف الكميات التي لها </a:t>
            </a:r>
            <a:r>
              <a:rPr lang="ar-SA" b="1" dirty="0"/>
              <a:t>مقدار واتجاه</a:t>
            </a:r>
            <a:r>
              <a:rPr lang="ar-SA" dirty="0"/>
              <a:t>، مثل:</a:t>
            </a:r>
          </a:p>
          <a:p>
            <a:pPr>
              <a:buFont typeface="Wingdings" pitchFamily="2" charset="2"/>
              <a:buChar char="v"/>
            </a:pPr>
            <a:r>
              <a:rPr lang="ar-SA" dirty="0" smtClean="0"/>
              <a:t>السرعة والتسارع في الميكانيكا</a:t>
            </a:r>
            <a:endParaRPr lang="ar-SA" dirty="0"/>
          </a:p>
          <a:p>
            <a:pPr>
              <a:buFont typeface="Wingdings" pitchFamily="2" charset="2"/>
              <a:buChar char="v"/>
            </a:pPr>
            <a:r>
              <a:rPr lang="ar-SA" dirty="0"/>
              <a:t>المجالات الكهربائية والمغناطيسية في الكهرومغناطيسية</a:t>
            </a:r>
          </a:p>
          <a:p>
            <a:pPr>
              <a:buFont typeface="Wingdings" pitchFamily="2" charset="2"/>
              <a:buChar char="v"/>
            </a:pPr>
            <a:r>
              <a:rPr lang="ar-SA" dirty="0"/>
              <a:t>أنظمة القوى والزخم</a:t>
            </a:r>
          </a:p>
          <a:p>
            <a:pPr>
              <a:buNone/>
            </a:pPr>
            <a:r>
              <a:rPr lang="ar-SA" b="1" u="sng" dirty="0"/>
              <a:t>يغطي هذا الفصل ما يلي:</a:t>
            </a:r>
          </a:p>
          <a:p>
            <a:r>
              <a:rPr lang="ar-SA" dirty="0"/>
              <a:t>جمع وطرح المتجهات</a:t>
            </a:r>
          </a:p>
          <a:p>
            <a:r>
              <a:rPr lang="ar-SA" dirty="0"/>
              <a:t>الضرب القياسي (النقطي)</a:t>
            </a:r>
          </a:p>
          <a:p>
            <a:r>
              <a:rPr lang="ar-SA" dirty="0"/>
              <a:t>الضرب الاتجاهي (التبادلي)</a:t>
            </a:r>
          </a:p>
          <a:p>
            <a:r>
              <a:rPr lang="ar-SA" dirty="0" smtClean="0"/>
              <a:t>التعامد</a:t>
            </a:r>
            <a:endParaRPr lang="ar-SA" dirty="0"/>
          </a:p>
          <a:p>
            <a:r>
              <a:rPr lang="ar-SA" dirty="0"/>
              <a:t>المشتقات الزمنية للمتجهات</a:t>
            </a:r>
          </a:p>
          <a:p>
            <a:r>
              <a:rPr lang="ar-SA" dirty="0"/>
              <a:t>التطبيقات الفيزيائية في الميكانيكا، الكهرومغناطيسية، </a:t>
            </a:r>
            <a:r>
              <a:rPr lang="ar-SA" dirty="0" smtClean="0"/>
              <a:t>والحركة</a:t>
            </a:r>
            <a:endParaRPr lang="ar-SA" dirty="0"/>
          </a:p>
          <a:p>
            <a:endParaRPr lang="ar-S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SA" dirty="0" smtClean="0"/>
              <a:t>2. المتجهات: التعريف والترميز</a:t>
            </a: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ar-SA" b="1" dirty="0" smtClean="0"/>
              <a:t>تعريف </a:t>
            </a:r>
            <a:r>
              <a:rPr lang="ar-SA" b="1" dirty="0"/>
              <a:t>المتجهات في الرياضيات والفيزياء</a:t>
            </a:r>
          </a:p>
          <a:p>
            <a:pPr>
              <a:buNone/>
            </a:pPr>
            <a:r>
              <a:rPr lang="ar-SA" dirty="0"/>
              <a:t> </a:t>
            </a:r>
            <a:r>
              <a:rPr lang="ar-SA" b="1" dirty="0"/>
              <a:t>المتجهات هي كميات رياضية تتميز بامتلاكها مقدارًا واتجاهًا</a:t>
            </a:r>
            <a:r>
              <a:rPr lang="ar-SA" dirty="0" smtClean="0"/>
              <a:t>.</a:t>
            </a:r>
          </a:p>
          <a:p>
            <a:pPr>
              <a:buNone/>
            </a:pPr>
            <a:r>
              <a:rPr lang="ar-SA" dirty="0" smtClean="0"/>
              <a:t> - يتم </a:t>
            </a:r>
            <a:r>
              <a:rPr lang="ar-SA" dirty="0"/>
              <a:t>التعبير عنها باستخدام كلمات لها مقدار واتجاه، مثل القوة والسرعة. </a:t>
            </a:r>
            <a:endParaRPr lang="ar-SA" dirty="0" smtClean="0"/>
          </a:p>
          <a:p>
            <a:pPr>
              <a:buFontTx/>
              <a:buChar char="-"/>
            </a:pPr>
            <a:r>
              <a:rPr lang="ar-SA" dirty="0" smtClean="0"/>
              <a:t>لتحديد </a:t>
            </a:r>
            <a:r>
              <a:rPr lang="ar-SA" dirty="0"/>
              <a:t>أي متجه، نحتاج إلى ثلاثة عناصر: </a:t>
            </a:r>
            <a:r>
              <a:rPr lang="ar-SA" b="1" dirty="0"/>
              <a:t>المقدار، الاتجاه، ونقطة التأثير</a:t>
            </a:r>
            <a:r>
              <a:rPr lang="ar-SA" dirty="0" smtClean="0"/>
              <a:t>.</a:t>
            </a:r>
          </a:p>
          <a:p>
            <a:pPr>
              <a:buNone/>
            </a:pPr>
            <a:r>
              <a:rPr lang="ar-SA" dirty="0" smtClean="0"/>
              <a:t>- تُستخدم </a:t>
            </a:r>
            <a:r>
              <a:rPr lang="ar-SA" dirty="0"/>
              <a:t>المتجهات في الرياضيات والفيزياء لوصف الظواهر المعقدة، مثل الحركة والقوى. وتشمل أنواع المتجهات:</a:t>
            </a:r>
          </a:p>
          <a:p>
            <a:r>
              <a:rPr lang="ar-SA" dirty="0"/>
              <a:t>المتجهات المتطابقة</a:t>
            </a:r>
          </a:p>
          <a:p>
            <a:r>
              <a:rPr lang="ar-SA" dirty="0"/>
              <a:t>المتجهات المعاكسه في الاتجاه</a:t>
            </a:r>
          </a:p>
          <a:p>
            <a:r>
              <a:rPr lang="ar-SA" dirty="0"/>
              <a:t>المتجهات ثنائية وثلاثية الأبعاد</a:t>
            </a:r>
          </a:p>
          <a:p>
            <a:pPr>
              <a:buFontTx/>
              <a:buChar char="-"/>
            </a:pPr>
            <a:endParaRPr lang="ar-SA" dirty="0" smtClean="0"/>
          </a:p>
          <a:p>
            <a:pPr>
              <a:buNone/>
            </a:pPr>
            <a:endParaRPr lang="ar-SA" dirty="0"/>
          </a:p>
          <a:p>
            <a:endParaRPr lang="ar-S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1143000"/>
          </a:xfrm>
        </p:spPr>
        <p:txBody>
          <a:bodyPr>
            <a:normAutofit fontScale="90000"/>
          </a:bodyPr>
          <a:lstStyle/>
          <a:p>
            <a:pPr algn="r"/>
            <a:r>
              <a:rPr lang="en-US" sz="3600" b="1" u="sng" dirty="0" smtClean="0"/>
              <a:t>2</a:t>
            </a:r>
            <a:r>
              <a:rPr lang="ar-SA" sz="3600" b="1" u="sng" dirty="0" smtClean="0"/>
              <a:t>- المتجهات: التعريف والترميز</a:t>
            </a:r>
            <a:r>
              <a:rPr lang="ar-SA" dirty="0" smtClean="0"/>
              <a:t/>
            </a:r>
            <a:br>
              <a:rPr lang="ar-SA" dirty="0" smtClean="0"/>
            </a:br>
            <a:r>
              <a:rPr lang="ar-SA" dirty="0" smtClean="0"/>
              <a:t/>
            </a:r>
            <a:br>
              <a:rPr lang="ar-SA" dirty="0" smtClean="0"/>
            </a:br>
            <a:r>
              <a:rPr lang="ar-SA" sz="3100" dirty="0" smtClean="0"/>
              <a:t>يُعبَّر عن متجه ثلاثي الأبعاد </a:t>
            </a:r>
            <a:r>
              <a:rPr lang="en-US" sz="3100" dirty="0" smtClean="0"/>
              <a:t>A</a:t>
            </a:r>
            <a:r>
              <a:rPr lang="ar-SA" sz="3200" dirty="0" smtClean="0"/>
              <a:t> ⃗</a:t>
            </a:r>
            <a:r>
              <a:rPr lang="en-US" sz="3100" dirty="0" smtClean="0"/>
              <a:t> </a:t>
            </a:r>
            <a:r>
              <a:rPr lang="ar-SA" sz="3100" dirty="0" smtClean="0"/>
              <a:t>على الصورة:</a:t>
            </a:r>
            <a:endParaRPr lang="ar-SA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2214554"/>
            <a:ext cx="3108876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3357562"/>
            <a:ext cx="5983287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7686" y="571480"/>
            <a:ext cx="3895725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071678"/>
            <a:ext cx="6482099" cy="1004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6" y="1357298"/>
            <a:ext cx="29241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768" y="3143248"/>
            <a:ext cx="17526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4348" y="4000504"/>
            <a:ext cx="7143800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857496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en-US" sz="2800" b="1" dirty="0" smtClean="0"/>
              <a:t>- 4 </a:t>
            </a:r>
            <a:r>
              <a:rPr lang="ar-SA" sz="2800" b="1" dirty="0" smtClean="0"/>
              <a:t>الضرب القياسى (النقطى)</a:t>
            </a:r>
            <a:endParaRPr lang="ar-SA" sz="28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642918"/>
            <a:ext cx="8215370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4000504"/>
            <a:ext cx="53625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4857760"/>
            <a:ext cx="6497637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857232"/>
            <a:ext cx="5888037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29586" y="571480"/>
            <a:ext cx="98107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71472" y="1785926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en-US" sz="2800" b="1" dirty="0" smtClean="0"/>
              <a:t>5</a:t>
            </a:r>
            <a:r>
              <a:rPr lang="ar-SA" sz="2800" b="1" dirty="0" smtClean="0"/>
              <a:t>- الضرب الاتجاهى</a:t>
            </a:r>
            <a:r>
              <a:rPr lang="en-US" sz="2800" b="1" dirty="0"/>
              <a:t>(Cross</a:t>
            </a:r>
            <a:r>
              <a:rPr lang="en-US" sz="2800" b="1" dirty="0" smtClean="0"/>
              <a:t>)</a:t>
            </a:r>
            <a:r>
              <a:rPr lang="ar-SA" sz="2800" b="1" dirty="0" smtClean="0"/>
              <a:t> </a:t>
            </a:r>
            <a:endParaRPr lang="ar-SA" sz="2800" b="1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928934"/>
            <a:ext cx="3819525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428596" y="4214818"/>
            <a:ext cx="8229600" cy="2286016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pPr lvl="0">
              <a:spcBef>
                <a:spcPct val="0"/>
              </a:spcBef>
              <a:buFont typeface="Arial" pitchFamily="34" charset="0"/>
              <a:buChar char="•"/>
            </a:pPr>
            <a:r>
              <a:rPr lang="ar-SA" sz="2800" dirty="0" smtClean="0"/>
              <a:t> يكون الناتج  </a:t>
            </a:r>
            <a:r>
              <a:rPr lang="ar-SA" sz="2800" dirty="0"/>
              <a:t>متجهًا عموديًا على كل من </a:t>
            </a:r>
            <a:r>
              <a:rPr lang="ar-SA" sz="2800" b="1" dirty="0"/>
              <a:t>𝐴⃗ و 𝐵</a:t>
            </a:r>
            <a:r>
              <a:rPr lang="ar-SA" sz="2800" b="1" dirty="0" smtClean="0"/>
              <a:t>⃗⃗</a:t>
            </a:r>
          </a:p>
          <a:p>
            <a:pPr>
              <a:spcBef>
                <a:spcPct val="0"/>
              </a:spcBef>
              <a:buFont typeface="Arial" pitchFamily="34" charset="0"/>
              <a:buChar char="•"/>
            </a:pPr>
            <a:r>
              <a:rPr lang="ar-SA" sz="2800" dirty="0" smtClean="0"/>
              <a:t> نستخدم  قاعدة اليد اليمنى لتحدد الاتجاه</a:t>
            </a:r>
            <a:r>
              <a:rPr lang="ar-SA" sz="2800" dirty="0">
                <a:latin typeface="+mj-lt"/>
                <a:ea typeface="+mj-ea"/>
                <a:cs typeface="+mj-cs"/>
              </a:rPr>
              <a:t> </a:t>
            </a:r>
          </a:p>
          <a:p>
            <a:pPr lvl="0">
              <a:spcBef>
                <a:spcPct val="0"/>
              </a:spcBef>
            </a:pPr>
            <a:r>
              <a:rPr lang="ar-SA" sz="2800" dirty="0" smtClean="0"/>
              <a:t/>
            </a:r>
            <a:br>
              <a:rPr lang="ar-SA" sz="2800" dirty="0" smtClean="0"/>
            </a:br>
            <a:r>
              <a:rPr lang="ar-SA" sz="2800" b="1" dirty="0"/>
              <a:t>• المقدار: </a:t>
            </a:r>
            <a:r>
              <a:rPr lang="ar-SA" sz="2800" dirty="0" smtClean="0"/>
              <a:t/>
            </a:r>
            <a:br>
              <a:rPr lang="ar-SA" sz="2800" dirty="0" smtClean="0"/>
            </a:br>
            <a:endParaRPr lang="ar-SA" sz="2800" b="1" dirty="0" smtClean="0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43372" y="5500702"/>
            <a:ext cx="291465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00042"/>
            <a:ext cx="7040563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2786050" y="3786190"/>
            <a:ext cx="582869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ar-SA" sz="2400" b="1" dirty="0" smtClean="0"/>
              <a:t> الاتجاه</a:t>
            </a:r>
            <a:r>
              <a:rPr lang="ar-SA" sz="2400" b="1" dirty="0"/>
              <a:t>: </a:t>
            </a:r>
            <a:r>
              <a:rPr lang="ar-SA" sz="2400" dirty="0"/>
              <a:t>عمودي على مستوى 𝐴⃗ و </a:t>
            </a:r>
            <a:r>
              <a:rPr lang="ar-SA" sz="2400" dirty="0" smtClean="0"/>
              <a:t>𝐵⃗</a:t>
            </a:r>
          </a:p>
          <a:p>
            <a:pPr>
              <a:buFont typeface="Arial" pitchFamily="34" charset="0"/>
              <a:buChar char="•"/>
            </a:pPr>
            <a:endParaRPr lang="ar-SA" sz="2400" dirty="0" smtClean="0"/>
          </a:p>
          <a:p>
            <a:pPr>
              <a:buFont typeface="Arial" pitchFamily="34" charset="0"/>
              <a:buChar char="•"/>
            </a:pPr>
            <a:r>
              <a:rPr lang="ar-SA" sz="2400" b="1" dirty="0" smtClean="0"/>
              <a:t>المقدار:</a:t>
            </a:r>
            <a:r>
              <a:rPr lang="ar-SA" sz="2400" dirty="0" smtClean="0"/>
              <a:t/>
            </a:r>
            <a:br>
              <a:rPr lang="ar-SA" sz="2400" dirty="0" smtClean="0"/>
            </a:br>
            <a:endParaRPr lang="ar-SA" sz="2400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2" y="4429132"/>
            <a:ext cx="3781425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9732" y="500042"/>
            <a:ext cx="7942902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1857364"/>
            <a:ext cx="1958723" cy="933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643182"/>
            <a:ext cx="3734744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3714752"/>
            <a:ext cx="8550332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215106"/>
          </a:xfrm>
        </p:spPr>
        <p:txBody>
          <a:bodyPr>
            <a:normAutofit fontScale="77500" lnSpcReduction="20000"/>
          </a:bodyPr>
          <a:lstStyle/>
          <a:p>
            <a:r>
              <a:rPr lang="ar-SA" b="1" dirty="0" smtClean="0"/>
              <a:t>أولًا: الأنماط الطبيعية (</a:t>
            </a:r>
            <a:r>
              <a:rPr lang="en-US" b="1" dirty="0" smtClean="0"/>
              <a:t>(Normal Modes)</a:t>
            </a:r>
          </a:p>
          <a:p>
            <a:r>
              <a:rPr lang="ar-SA" b="1" dirty="0" smtClean="0"/>
              <a:t>التعريف</a:t>
            </a:r>
          </a:p>
          <a:p>
            <a:r>
              <a:rPr lang="ar-SA" b="1" dirty="0" smtClean="0"/>
              <a:t>الأنماط الطبيعية</a:t>
            </a:r>
            <a:r>
              <a:rPr lang="ar-SA" dirty="0" smtClean="0"/>
              <a:t> هي حالات اهتزاز أو حركة </a:t>
            </a:r>
            <a:r>
              <a:rPr lang="ar-SA" b="1" dirty="0" smtClean="0"/>
              <a:t>مستقلة</a:t>
            </a:r>
            <a:r>
              <a:rPr lang="ar-SA" dirty="0" smtClean="0"/>
              <a:t> لنظام فيزيائي، يهتز فيها النظام كله بتردد واحد وشكل ثابت، دون أن تختلط مع أنماط أخرى.</a:t>
            </a:r>
          </a:p>
          <a:p>
            <a:r>
              <a:rPr lang="ar-SA" b="1" dirty="0" smtClean="0"/>
              <a:t>الفكرة الأساسية</a:t>
            </a:r>
          </a:p>
          <a:p>
            <a:r>
              <a:rPr lang="ar-SA" dirty="0" smtClean="0"/>
              <a:t>عند وجود نظام معقّد (عدة كتل، نوابض، شحنات…)، يمكن تحليل حركته إلى </a:t>
            </a:r>
            <a:r>
              <a:rPr lang="ar-SA" b="1" dirty="0" smtClean="0"/>
              <a:t>مجموعة من الاهتزازات البسيطة المستقلة</a:t>
            </a:r>
            <a:r>
              <a:rPr lang="ar-SA" dirty="0" smtClean="0"/>
              <a:t> — كل واحدة منها نمط طبيعي.</a:t>
            </a:r>
          </a:p>
          <a:p>
            <a:r>
              <a:rPr lang="ar-SA" b="1" dirty="0" smtClean="0"/>
              <a:t>مثال فيزيائي</a:t>
            </a:r>
          </a:p>
          <a:p>
            <a:r>
              <a:rPr lang="ar-SA" dirty="0" smtClean="0"/>
              <a:t>نظام كتلتين متصلتين بنوابض:</a:t>
            </a:r>
          </a:p>
          <a:p>
            <a:pPr lvl="1"/>
            <a:r>
              <a:rPr lang="ar-SA" dirty="0" smtClean="0"/>
              <a:t>نمط اهتزاز تتحرك فيه الكتلتان </a:t>
            </a:r>
            <a:r>
              <a:rPr lang="ar-SA" b="1" dirty="0" smtClean="0"/>
              <a:t>في نفس الاتجاه</a:t>
            </a:r>
            <a:endParaRPr lang="ar-SA" dirty="0" smtClean="0"/>
          </a:p>
          <a:p>
            <a:pPr lvl="1"/>
            <a:r>
              <a:rPr lang="ar-SA" dirty="0" smtClean="0"/>
              <a:t>نمط اهتزاز تتحرك فيه الكتلتان </a:t>
            </a:r>
            <a:r>
              <a:rPr lang="ar-SA" b="1" dirty="0" smtClean="0"/>
              <a:t>في اتجاهين متعاكسين</a:t>
            </a:r>
            <a:endParaRPr lang="ar-SA" dirty="0" smtClean="0"/>
          </a:p>
          <a:p>
            <a:r>
              <a:rPr lang="ar-SA" dirty="0" smtClean="0"/>
              <a:t>كل نمط له </a:t>
            </a:r>
            <a:r>
              <a:rPr lang="ar-SA" b="1" dirty="0" smtClean="0"/>
              <a:t>تردده الخاص</a:t>
            </a:r>
            <a:r>
              <a:rPr lang="ar-SA" dirty="0" smtClean="0"/>
              <a:t> ولا يتأثر بالآخر.</a:t>
            </a:r>
          </a:p>
          <a:p>
            <a:r>
              <a:rPr lang="ar-SA" b="1" dirty="0" smtClean="0"/>
              <a:t>الأهمية</a:t>
            </a:r>
          </a:p>
          <a:p>
            <a:r>
              <a:rPr lang="ar-SA" dirty="0" smtClean="0"/>
              <a:t>تحليل الاهتزازات</a:t>
            </a:r>
          </a:p>
          <a:p>
            <a:r>
              <a:rPr lang="ar-SA" dirty="0" smtClean="0"/>
              <a:t>الفيزياء الذرية والجزيئية</a:t>
            </a:r>
          </a:p>
          <a:p>
            <a:r>
              <a:rPr lang="ar-SA" dirty="0" smtClean="0"/>
              <a:t>الموجات والميكانيكا الكمية</a:t>
            </a:r>
          </a:p>
          <a:p>
            <a:pPr>
              <a:buNone/>
            </a:pPr>
            <a:endParaRPr lang="ar-SA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>
            <a:normAutofit fontScale="77500" lnSpcReduction="20000"/>
          </a:bodyPr>
          <a:lstStyle/>
          <a:p>
            <a:r>
              <a:rPr lang="ar-SA" b="1" dirty="0" smtClean="0"/>
              <a:t>ثانيًا: المتجهات الذاتية (</a:t>
            </a:r>
            <a:r>
              <a:rPr lang="en-US" b="1" dirty="0" smtClean="0"/>
              <a:t>Eigenvectors)</a:t>
            </a:r>
          </a:p>
          <a:p>
            <a:r>
              <a:rPr lang="ar-SA" b="1" dirty="0" smtClean="0"/>
              <a:t>التعريف الرياضي</a:t>
            </a:r>
          </a:p>
          <a:p>
            <a:r>
              <a:rPr lang="ar-SA" dirty="0" smtClean="0"/>
              <a:t>إذا كان لدينا مؤثر (أو مصفوفة) </a:t>
            </a:r>
            <a:r>
              <a:rPr lang="en-US" dirty="0" smtClean="0"/>
              <a:t>A، </a:t>
            </a:r>
            <a:r>
              <a:rPr lang="ar-SA" dirty="0" smtClean="0"/>
              <a:t>فإن المتجه </a:t>
            </a:r>
            <a:r>
              <a:rPr lang="en-US" dirty="0" smtClean="0"/>
              <a:t> v⃗</a:t>
            </a:r>
            <a:r>
              <a:rPr lang="ar-SA" dirty="0" smtClean="0"/>
              <a:t>يُسمّى </a:t>
            </a:r>
            <a:r>
              <a:rPr lang="ar-SA" b="1" dirty="0" smtClean="0"/>
              <a:t>متجهًا ذاتيًا</a:t>
            </a:r>
            <a:r>
              <a:rPr lang="ar-SA" dirty="0" smtClean="0"/>
              <a:t> إذا</a:t>
            </a:r>
          </a:p>
          <a:p>
            <a:r>
              <a:rPr lang="ar-SA" dirty="0" smtClean="0"/>
              <a:t> حقق</a:t>
            </a:r>
          </a:p>
          <a:p>
            <a:pPr algn="ctr"/>
            <a:r>
              <a:rPr lang="en-US" dirty="0" smtClean="0"/>
              <a:t>Av⃗=</a:t>
            </a:r>
            <a:r>
              <a:rPr lang="el-GR" dirty="0" smtClean="0"/>
              <a:t>λ</a:t>
            </a:r>
            <a:r>
              <a:rPr lang="en-US" dirty="0" smtClean="0"/>
              <a:t>v⃗</a:t>
            </a:r>
            <a:endParaRPr lang="ar-SA" dirty="0" smtClean="0"/>
          </a:p>
          <a:p>
            <a:r>
              <a:rPr lang="ar-SA" dirty="0" smtClean="0"/>
              <a:t>حيث </a:t>
            </a:r>
            <a:r>
              <a:rPr lang="el-GR" dirty="0" smtClean="0"/>
              <a:t>λ</a:t>
            </a:r>
            <a:r>
              <a:rPr lang="en-US" dirty="0" smtClean="0"/>
              <a:t> </a:t>
            </a:r>
            <a:r>
              <a:rPr lang="ar-SA" dirty="0" smtClean="0"/>
              <a:t>و </a:t>
            </a:r>
            <a:r>
              <a:rPr lang="ar-SA" b="1" dirty="0" smtClean="0"/>
              <a:t>القيمة الذاتية</a:t>
            </a:r>
            <a:r>
              <a:rPr lang="ar-SA" dirty="0" smtClean="0"/>
              <a:t>.</a:t>
            </a:r>
          </a:p>
          <a:p>
            <a:r>
              <a:rPr lang="ar-SA" b="1" dirty="0" smtClean="0"/>
              <a:t>المعنى الفيزيائي</a:t>
            </a:r>
          </a:p>
          <a:p>
            <a:r>
              <a:rPr lang="ar-SA" dirty="0" smtClean="0"/>
              <a:t>المتجه الذاتي </a:t>
            </a:r>
            <a:r>
              <a:rPr lang="ar-SA" b="1" dirty="0" smtClean="0"/>
              <a:t>لا يتغير اتجاهه</a:t>
            </a:r>
            <a:r>
              <a:rPr lang="ar-SA" dirty="0" smtClean="0"/>
              <a:t> عند تأثير المؤثر عليه، وإنما يتغير مقداره فقط.</a:t>
            </a:r>
          </a:p>
          <a:p>
            <a:r>
              <a:rPr lang="ar-SA" b="1" dirty="0" smtClean="0"/>
              <a:t>مثال فيزيائي</a:t>
            </a:r>
          </a:p>
          <a:p>
            <a:r>
              <a:rPr lang="ar-SA" dirty="0" smtClean="0"/>
              <a:t>في الميكانيكا الكمومية:</a:t>
            </a:r>
          </a:p>
          <a:p>
            <a:pPr lvl="1"/>
            <a:r>
              <a:rPr lang="ar-SA" dirty="0" smtClean="0"/>
              <a:t>حالات الطاقة هي </a:t>
            </a:r>
            <a:r>
              <a:rPr lang="ar-SA" b="1" dirty="0" smtClean="0"/>
              <a:t>متجهات ذاتية</a:t>
            </a:r>
            <a:r>
              <a:rPr lang="ar-SA" dirty="0" smtClean="0"/>
              <a:t> لمؤثر الهاملتوني</a:t>
            </a:r>
          </a:p>
          <a:p>
            <a:r>
              <a:rPr lang="ar-SA" dirty="0" smtClean="0"/>
              <a:t>في الاهتزازات:</a:t>
            </a:r>
          </a:p>
          <a:p>
            <a:pPr lvl="1"/>
            <a:r>
              <a:rPr lang="ar-SA" dirty="0" smtClean="0"/>
              <a:t>أشكال الأنماط الطبيعية هي المتجهات الذاتية</a:t>
            </a:r>
          </a:p>
          <a:p>
            <a:pPr lvl="1"/>
            <a:r>
              <a:rPr lang="ar-SA" dirty="0" smtClean="0"/>
              <a:t>ترددات الاهتزاز هي القيم الذاتية</a:t>
            </a:r>
          </a:p>
          <a:p>
            <a:endParaRPr lang="ar-SA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>
            <a:normAutofit fontScale="92500" lnSpcReduction="10000"/>
          </a:bodyPr>
          <a:lstStyle/>
          <a:p>
            <a:r>
              <a:rPr lang="ar-SA" b="1" dirty="0" smtClean="0"/>
              <a:t>ثالثًا: تحليل المتجهات (</a:t>
            </a:r>
            <a:r>
              <a:rPr lang="en-US" b="1" dirty="0" smtClean="0"/>
              <a:t>Vector Decomposition)</a:t>
            </a:r>
          </a:p>
          <a:p>
            <a:r>
              <a:rPr lang="ar-SA" b="1" dirty="0" smtClean="0"/>
              <a:t>التعريف</a:t>
            </a:r>
          </a:p>
          <a:p>
            <a:r>
              <a:rPr lang="ar-SA" b="1" dirty="0" smtClean="0"/>
              <a:t>تحليل المتجهات</a:t>
            </a:r>
            <a:r>
              <a:rPr lang="ar-SA" dirty="0" smtClean="0"/>
              <a:t> هو كتابة أي متجه على صورة مجموع متجهات أبسط (غالبًا متعامدة).</a:t>
            </a:r>
            <a:endParaRPr lang="en-US" dirty="0" smtClean="0"/>
          </a:p>
          <a:p>
            <a:r>
              <a:rPr lang="ar-SA" b="1" dirty="0" smtClean="0"/>
              <a:t>العلاقة بالتعامد</a:t>
            </a:r>
          </a:p>
          <a:p>
            <a:pPr>
              <a:buNone/>
            </a:pPr>
            <a:r>
              <a:rPr lang="ar-SA" dirty="0" smtClean="0"/>
              <a:t>عندما تكون المتجهات المستخدمة في التحليل </a:t>
            </a:r>
            <a:r>
              <a:rPr lang="ar-SA" b="1" dirty="0" smtClean="0"/>
              <a:t>متعامدة</a:t>
            </a:r>
            <a:r>
              <a:rPr lang="ar-SA" dirty="0" smtClean="0"/>
              <a:t>:</a:t>
            </a:r>
          </a:p>
          <a:p>
            <a:r>
              <a:rPr lang="ar-SA" dirty="0" smtClean="0"/>
              <a:t>يصبح الحساب أسهل</a:t>
            </a:r>
          </a:p>
          <a:p>
            <a:r>
              <a:rPr lang="ar-SA" dirty="0" smtClean="0"/>
              <a:t>لا تتداخل المركبات مع بعضها</a:t>
            </a:r>
          </a:p>
          <a:p>
            <a:r>
              <a:rPr lang="ar-SA" b="1" dirty="0" smtClean="0"/>
              <a:t>مثال فيزيائي</a:t>
            </a:r>
          </a:p>
          <a:p>
            <a:r>
              <a:rPr lang="ar-SA" dirty="0" smtClean="0"/>
              <a:t>تحليل القوة إلى مركبتين أفقية ورأسية</a:t>
            </a:r>
          </a:p>
          <a:p>
            <a:r>
              <a:rPr lang="ar-SA" dirty="0" smtClean="0"/>
              <a:t>تحليل المجال الكهربائي إلى مركبات</a:t>
            </a:r>
            <a:endParaRPr lang="ar-SA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51248" y="571480"/>
            <a:ext cx="7693546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3143248"/>
            <a:ext cx="4076700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14744" y="3643314"/>
            <a:ext cx="762001" cy="504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57554" y="4214818"/>
            <a:ext cx="2643206" cy="843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14876" y="4857760"/>
            <a:ext cx="3429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643174" y="5715016"/>
            <a:ext cx="509587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000240"/>
            <a:ext cx="678661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4429132"/>
            <a:ext cx="6338893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1214414" y="214289"/>
            <a:ext cx="7287605" cy="1784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428604"/>
            <a:ext cx="8072494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47423" y="642918"/>
            <a:ext cx="13644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800" b="1" dirty="0" smtClean="0"/>
              <a:t>9. تمارين</a:t>
            </a:r>
            <a:endParaRPr lang="ar-SA" sz="2800" b="1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43050"/>
            <a:ext cx="6993508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2285992"/>
            <a:ext cx="5072098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3286124"/>
            <a:ext cx="8043615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929066"/>
            <a:ext cx="6357982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58" y="4643446"/>
            <a:ext cx="5143536" cy="623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0034" y="5143512"/>
            <a:ext cx="7974013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500042"/>
            <a:ext cx="8036775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1428736"/>
            <a:ext cx="6309475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1" y="2714620"/>
            <a:ext cx="8643997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786" y="3857628"/>
            <a:ext cx="5667375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335</Words>
  <Application>Microsoft Office PowerPoint</Application>
  <PresentationFormat>On-screen Show (4:3)</PresentationFormat>
  <Paragraphs>72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الطرق النظرية 1</vt:lpstr>
      <vt:lpstr>حساب المتجهات في الفيزياء</vt:lpstr>
      <vt:lpstr>2. المتجهات: التعريف والترميز</vt:lpstr>
      <vt:lpstr>2- المتجهات: التعريف والترميز  يُعبَّر عن متجه ثلاثي الأبعاد A ⃗ على الصورة:</vt:lpstr>
      <vt:lpstr>Slide 5</vt:lpstr>
      <vt:lpstr>- 4 الضرب القياسى (النقطى)</vt:lpstr>
      <vt:lpstr>5- الضرب الاتجاهى(Cross) 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الطرق النظرية 1</dc:title>
  <dc:creator>Lenovo</dc:creator>
  <cp:lastModifiedBy>Lenovo</cp:lastModifiedBy>
  <cp:revision>42</cp:revision>
  <dcterms:created xsi:type="dcterms:W3CDTF">2026-02-03T14:38:12Z</dcterms:created>
  <dcterms:modified xsi:type="dcterms:W3CDTF">2026-02-03T18:01:04Z</dcterms:modified>
</cp:coreProperties>
</file>