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754" r:id="rId2"/>
    <p:sldMasterId id="2147483766" r:id="rId3"/>
  </p:sldMasterIdLst>
  <p:notesMasterIdLst>
    <p:notesMasterId r:id="rId64"/>
  </p:notesMasterIdLst>
  <p:sldIdLst>
    <p:sldId id="553" r:id="rId4"/>
    <p:sldId id="554" r:id="rId5"/>
    <p:sldId id="556" r:id="rId6"/>
    <p:sldId id="560" r:id="rId7"/>
    <p:sldId id="495" r:id="rId8"/>
    <p:sldId id="660" r:id="rId9"/>
    <p:sldId id="473" r:id="rId10"/>
    <p:sldId id="586" r:id="rId11"/>
    <p:sldId id="587" r:id="rId12"/>
    <p:sldId id="588" r:id="rId13"/>
    <p:sldId id="590" r:id="rId14"/>
    <p:sldId id="592" r:id="rId15"/>
    <p:sldId id="629" r:id="rId16"/>
    <p:sldId id="594" r:id="rId17"/>
    <p:sldId id="595" r:id="rId18"/>
    <p:sldId id="596" r:id="rId19"/>
    <p:sldId id="630" r:id="rId20"/>
    <p:sldId id="637" r:id="rId21"/>
    <p:sldId id="638" r:id="rId22"/>
    <p:sldId id="639" r:id="rId23"/>
    <p:sldId id="640" r:id="rId24"/>
    <p:sldId id="641" r:id="rId25"/>
    <p:sldId id="658" r:id="rId26"/>
    <p:sldId id="659" r:id="rId27"/>
    <p:sldId id="598" r:id="rId28"/>
    <p:sldId id="631" r:id="rId29"/>
    <p:sldId id="632" r:id="rId30"/>
    <p:sldId id="633" r:id="rId31"/>
    <p:sldId id="634" r:id="rId32"/>
    <p:sldId id="635" r:id="rId33"/>
    <p:sldId id="636" r:id="rId34"/>
    <p:sldId id="603" r:id="rId35"/>
    <p:sldId id="628" r:id="rId36"/>
    <p:sldId id="655" r:id="rId37"/>
    <p:sldId id="606" r:id="rId38"/>
    <p:sldId id="643" r:id="rId39"/>
    <p:sldId id="644" r:id="rId40"/>
    <p:sldId id="645" r:id="rId41"/>
    <p:sldId id="646" r:id="rId42"/>
    <p:sldId id="647" r:id="rId43"/>
    <p:sldId id="648" r:id="rId44"/>
    <p:sldId id="649" r:id="rId45"/>
    <p:sldId id="650" r:id="rId46"/>
    <p:sldId id="651" r:id="rId47"/>
    <p:sldId id="652" r:id="rId48"/>
    <p:sldId id="653" r:id="rId49"/>
    <p:sldId id="656" r:id="rId50"/>
    <p:sldId id="657" r:id="rId51"/>
    <p:sldId id="609" r:id="rId52"/>
    <p:sldId id="611" r:id="rId53"/>
    <p:sldId id="613" r:id="rId54"/>
    <p:sldId id="614" r:id="rId55"/>
    <p:sldId id="616" r:id="rId56"/>
    <p:sldId id="618" r:id="rId57"/>
    <p:sldId id="619" r:id="rId58"/>
    <p:sldId id="620" r:id="rId59"/>
    <p:sldId id="621" r:id="rId60"/>
    <p:sldId id="622" r:id="rId61"/>
    <p:sldId id="624" r:id="rId62"/>
    <p:sldId id="626" r:id="rId6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61233B-CD94-49FD-BABC-6134CE62054D}" v="4" dt="2025-08-26T05:57:03.9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30" autoAdjust="0"/>
    <p:restoredTop sz="85818" autoAdjust="0"/>
  </p:normalViewPr>
  <p:slideViewPr>
    <p:cSldViewPr>
      <p:cViewPr varScale="1">
        <p:scale>
          <a:sx n="100" d="100"/>
          <a:sy n="100" d="100"/>
        </p:scale>
        <p:origin x="8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notesMaster" Target="notesMasters/notesMaster1.xml"/><Relationship Id="rId69" Type="http://schemas.microsoft.com/office/2016/11/relationships/changesInfo" Target="changesInfos/changesInfo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eh Haridy" userId="2527804d-e0b4-4f6b-a6ab-e3bfbba428ff" providerId="ADAL" clId="{B261233B-CD94-49FD-BABC-6134CE62054D}"/>
    <pc:docChg chg="undo custSel modSld sldOrd">
      <pc:chgData name="Saleh Haridy" userId="2527804d-e0b4-4f6b-a6ab-e3bfbba428ff" providerId="ADAL" clId="{B261233B-CD94-49FD-BABC-6134CE62054D}" dt="2025-08-26T05:59:29.550" v="106" actId="20577"/>
      <pc:docMkLst>
        <pc:docMk/>
      </pc:docMkLst>
      <pc:sldChg chg="modSp mod">
        <pc:chgData name="Saleh Haridy" userId="2527804d-e0b4-4f6b-a6ab-e3bfbba428ff" providerId="ADAL" clId="{B261233B-CD94-49FD-BABC-6134CE62054D}" dt="2025-08-26T05:52:44.941" v="4" actId="27636"/>
        <pc:sldMkLst>
          <pc:docMk/>
          <pc:sldMk cId="3096360148" sldId="590"/>
        </pc:sldMkLst>
        <pc:spChg chg="mod">
          <ac:chgData name="Saleh Haridy" userId="2527804d-e0b4-4f6b-a6ab-e3bfbba428ff" providerId="ADAL" clId="{B261233B-CD94-49FD-BABC-6134CE62054D}" dt="2025-08-26T05:52:44.941" v="4" actId="27636"/>
          <ac:spMkLst>
            <pc:docMk/>
            <pc:sldMk cId="3096360148" sldId="590"/>
            <ac:spMk id="5" creationId="{00000000-0000-0000-0000-000000000000}"/>
          </ac:spMkLst>
        </pc:spChg>
      </pc:sldChg>
      <pc:sldChg chg="ord">
        <pc:chgData name="Saleh Haridy" userId="2527804d-e0b4-4f6b-a6ab-e3bfbba428ff" providerId="ADAL" clId="{B261233B-CD94-49FD-BABC-6134CE62054D}" dt="2025-08-26T05:57:45.988" v="84"/>
        <pc:sldMkLst>
          <pc:docMk/>
          <pc:sldMk cId="4127203307" sldId="603"/>
        </pc:sldMkLst>
      </pc:sldChg>
      <pc:sldChg chg="modSp mod ord">
        <pc:chgData name="Saleh Haridy" userId="2527804d-e0b4-4f6b-a6ab-e3bfbba428ff" providerId="ADAL" clId="{B261233B-CD94-49FD-BABC-6134CE62054D}" dt="2025-08-26T05:57:30.100" v="82" actId="6549"/>
        <pc:sldMkLst>
          <pc:docMk/>
          <pc:sldMk cId="3728747942" sldId="628"/>
        </pc:sldMkLst>
        <pc:spChg chg="mod">
          <ac:chgData name="Saleh Haridy" userId="2527804d-e0b4-4f6b-a6ab-e3bfbba428ff" providerId="ADAL" clId="{B261233B-CD94-49FD-BABC-6134CE62054D}" dt="2025-08-26T05:57:30.100" v="82" actId="6549"/>
          <ac:spMkLst>
            <pc:docMk/>
            <pc:sldMk cId="3728747942" sldId="628"/>
            <ac:spMk id="49155" creationId="{00000000-0000-0000-0000-000000000000}"/>
          </ac:spMkLst>
        </pc:spChg>
      </pc:sldChg>
      <pc:sldChg chg="modSp mod">
        <pc:chgData name="Saleh Haridy" userId="2527804d-e0b4-4f6b-a6ab-e3bfbba428ff" providerId="ADAL" clId="{B261233B-CD94-49FD-BABC-6134CE62054D}" dt="2025-08-26T05:51:26.653" v="1" actId="108"/>
        <pc:sldMkLst>
          <pc:docMk/>
          <pc:sldMk cId="2047383632" sldId="635"/>
        </pc:sldMkLst>
        <pc:spChg chg="mod">
          <ac:chgData name="Saleh Haridy" userId="2527804d-e0b4-4f6b-a6ab-e3bfbba428ff" providerId="ADAL" clId="{B261233B-CD94-49FD-BABC-6134CE62054D}" dt="2025-08-26T05:51:26.653" v="1" actId="108"/>
          <ac:spMkLst>
            <pc:docMk/>
            <pc:sldMk cId="2047383632" sldId="635"/>
            <ac:spMk id="47107" creationId="{B1EE94A9-F212-42B1-8FF1-0C55EDA5799B}"/>
          </ac:spMkLst>
        </pc:spChg>
      </pc:sldChg>
      <pc:sldChg chg="modSp mod">
        <pc:chgData name="Saleh Haridy" userId="2527804d-e0b4-4f6b-a6ab-e3bfbba428ff" providerId="ADAL" clId="{B261233B-CD94-49FD-BABC-6134CE62054D}" dt="2025-08-26T05:59:29.550" v="106" actId="20577"/>
        <pc:sldMkLst>
          <pc:docMk/>
          <pc:sldMk cId="3473935637" sldId="646"/>
        </pc:sldMkLst>
        <pc:spChg chg="mod">
          <ac:chgData name="Saleh Haridy" userId="2527804d-e0b4-4f6b-a6ab-e3bfbba428ff" providerId="ADAL" clId="{B261233B-CD94-49FD-BABC-6134CE62054D}" dt="2025-08-26T05:59:29.550" v="106" actId="20577"/>
          <ac:spMkLst>
            <pc:docMk/>
            <pc:sldMk cId="3473935637" sldId="646"/>
            <ac:spMk id="84995" creationId="{868948E9-92A5-4CED-A37C-C98D8C8C3AB3}"/>
          </ac:spMkLst>
        </pc:spChg>
      </pc:sldChg>
      <pc:sldChg chg="addSp delSp modSp mod chgLayout">
        <pc:chgData name="Saleh Haridy" userId="2527804d-e0b4-4f6b-a6ab-e3bfbba428ff" providerId="ADAL" clId="{B261233B-CD94-49FD-BABC-6134CE62054D}" dt="2025-08-26T05:52:44.878" v="3" actId="478"/>
        <pc:sldMkLst>
          <pc:docMk/>
          <pc:sldMk cId="3233782165" sldId="657"/>
        </pc:sldMkLst>
        <pc:spChg chg="mod ord">
          <ac:chgData name="Saleh Haridy" userId="2527804d-e0b4-4f6b-a6ab-e3bfbba428ff" providerId="ADAL" clId="{B261233B-CD94-49FD-BABC-6134CE62054D}" dt="2025-08-26T05:52:39.387" v="2" actId="700"/>
          <ac:spMkLst>
            <pc:docMk/>
            <pc:sldMk cId="3233782165" sldId="657"/>
            <ac:spMk id="2" creationId="{00000000-0000-0000-0000-000000000000}"/>
          </ac:spMkLst>
        </pc:spChg>
        <pc:spChg chg="add del mod ord">
          <ac:chgData name="Saleh Haridy" userId="2527804d-e0b4-4f6b-a6ab-e3bfbba428ff" providerId="ADAL" clId="{B261233B-CD94-49FD-BABC-6134CE62054D}" dt="2025-08-26T05:52:44.878" v="3" actId="478"/>
          <ac:spMkLst>
            <pc:docMk/>
            <pc:sldMk cId="3233782165" sldId="657"/>
            <ac:spMk id="3" creationId="{2C2F948B-096C-C0E4-D4E5-E63F0DD4CC26}"/>
          </ac:spMkLst>
        </pc:spChg>
      </pc:sldChg>
    </pc:docChg>
  </pc:docChgLst>
  <pc:docChgLst>
    <pc:chgData name="Saleh Haridy" userId="2527804d-e0b4-4f6b-a6ab-e3bfbba428ff" providerId="ADAL" clId="{D807D2F5-8097-46EA-9F4C-491629C9B669}"/>
    <pc:docChg chg="modSld">
      <pc:chgData name="Saleh Haridy" userId="2527804d-e0b4-4f6b-a6ab-e3bfbba428ff" providerId="ADAL" clId="{D807D2F5-8097-46EA-9F4C-491629C9B669}" dt="2024-08-21T04:47:41.758" v="7" actId="207"/>
      <pc:docMkLst>
        <pc:docMk/>
      </pc:docMkLst>
      <pc:sldChg chg="modSp mod">
        <pc:chgData name="Saleh Haridy" userId="2527804d-e0b4-4f6b-a6ab-e3bfbba428ff" providerId="ADAL" clId="{D807D2F5-8097-46EA-9F4C-491629C9B669}" dt="2024-08-20T09:49:55.079" v="2" actId="20577"/>
        <pc:sldMkLst>
          <pc:docMk/>
          <pc:sldMk cId="0" sldId="553"/>
        </pc:sldMkLst>
      </pc:sldChg>
      <pc:sldChg chg="modSp mod">
        <pc:chgData name="Saleh Haridy" userId="2527804d-e0b4-4f6b-a6ab-e3bfbba428ff" providerId="ADAL" clId="{D807D2F5-8097-46EA-9F4C-491629C9B669}" dt="2024-08-21T04:47:41.758" v="7" actId="207"/>
        <pc:sldMkLst>
          <pc:docMk/>
          <pc:sldMk cId="4029736249" sldId="5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B4699F1-ECB9-4EF3-962C-75ACB43528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4D8FA7-15B0-4368-A596-132E60983BD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B265A2F-7AC4-4CBE-861E-BCD7FB415742}" type="datetimeFigureOut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D532F56-73F5-43E2-9683-436CA7A409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D17133E-EBBD-4610-861E-80087075C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CB7052-33A3-470E-AFAB-C64659AABB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EEADB4-111B-4E01-846E-3DF8CC4EFA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7C79BAC-E458-48CA-A9D8-52EDEC54CA8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1pPr>
            <a:lvl2pPr marL="735618" indent="-282696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2pPr>
            <a:lvl3pPr marL="1133825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3pPr>
            <a:lvl4pPr marL="1586747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4pPr>
            <a:lvl5pPr marL="2041189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5pPr>
            <a:lvl6pPr marL="2478913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6pPr>
            <a:lvl7pPr marL="2916636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7pPr>
            <a:lvl8pPr marL="3354359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8pPr>
            <a:lvl9pPr marL="3792082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03ABBF6-98F3-42AD-9768-30C3065926AB}" type="slidenum">
              <a:rPr kumimoji="1" lang="ar-SA" altLang="ja-JP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50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1" lang="en-US" altLang="ja-JP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50" charset="-128"/>
              <a:cs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945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1pPr>
            <a:lvl2pPr marL="735618" indent="-282696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2pPr>
            <a:lvl3pPr marL="1133825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3pPr>
            <a:lvl4pPr marL="1586747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4pPr>
            <a:lvl5pPr marL="2041189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5pPr>
            <a:lvl6pPr marL="2478913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6pPr>
            <a:lvl7pPr marL="2916636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7pPr>
            <a:lvl8pPr marL="3354359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8pPr>
            <a:lvl9pPr marL="3792082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03ABBF6-98F3-42AD-9768-30C3065926AB}" type="slidenum">
              <a:rPr kumimoji="1" lang="ar-SA" altLang="ja-JP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50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en-US" altLang="ja-JP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50" charset="-128"/>
              <a:cs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781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1pPr>
            <a:lvl2pPr marL="735618" indent="-282696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2pPr>
            <a:lvl3pPr marL="1133825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3pPr>
            <a:lvl4pPr marL="1586747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4pPr>
            <a:lvl5pPr marL="2041189" indent="-22646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5pPr>
            <a:lvl6pPr marL="2478913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6pPr>
            <a:lvl7pPr marL="2916636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7pPr>
            <a:lvl8pPr marL="3354359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8pPr>
            <a:lvl9pPr marL="3792082" indent="-226461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Arial" panose="020B0604020202020204" pitchFamily="34" charset="0"/>
                <a:ea typeface="MS PMincho" panose="02020600040205080304" pitchFamily="18" charset="-128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03ABBF6-98F3-42AD-9768-30C3065926AB}" type="slidenum">
              <a:rPr kumimoji="1" lang="ar-SA" altLang="ja-JP" sz="11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50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en-US" altLang="ja-JP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50" charset="-128"/>
              <a:cs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597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C79BAC-E458-48CA-A9D8-52EDEC54CA80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1548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C79BAC-E458-48CA-A9D8-52EDEC54CA80}" type="slidenum">
              <a:rPr lang="en-US" altLang="en-US" smtClean="0"/>
              <a:pPr/>
              <a:t>49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8184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BD25FDE2-ADBD-4DF9-B49B-02D53DD39EC8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8">
            <a:extLst>
              <a:ext uri="{FF2B5EF4-FFF2-40B4-BE49-F238E27FC236}">
                <a16:creationId xmlns:a16="http://schemas.microsoft.com/office/drawing/2014/main" id="{965A2192-06AA-4DC2-9C38-B7A4AF7B606E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19">
              <a:extLst>
                <a:ext uri="{FF2B5EF4-FFF2-40B4-BE49-F238E27FC236}">
                  <a16:creationId xmlns:a16="http://schemas.microsoft.com/office/drawing/2014/main" id="{6F71FBDD-B5AC-45D8-B83B-638E545CD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0">
              <a:extLst>
                <a:ext uri="{FF2B5EF4-FFF2-40B4-BE49-F238E27FC236}">
                  <a16:creationId xmlns:a16="http://schemas.microsoft.com/office/drawing/2014/main" id="{64A36D61-692E-4257-8536-3ECD2167E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2147483647 w 5760"/>
                <a:gd name="T3" fmla="*/ 0 h 528"/>
                <a:gd name="T4" fmla="*/ 2147483647 w 5760"/>
                <a:gd name="T5" fmla="*/ 1332767423 h 528"/>
                <a:gd name="T6" fmla="*/ 120019431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0402CD40-DCE6-498C-86AC-45A4D25EFA4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1CD8237-88A7-4B54-8ECB-10FD290AC721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Action Button: Forward or Next 2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02DAE10-3148-4C73-89CD-A7D8CD8ABBDE}"/>
              </a:ext>
            </a:extLst>
          </p:cNvPr>
          <p:cNvSpPr/>
          <p:nvPr/>
        </p:nvSpPr>
        <p:spPr>
          <a:xfrm>
            <a:off x="8686800" y="152400"/>
            <a:ext cx="304800" cy="304800"/>
          </a:xfrm>
          <a:prstGeom prst="actionButtonForwardNex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Date Placeholder 29">
            <a:extLst>
              <a:ext uri="{FF2B5EF4-FFF2-40B4-BE49-F238E27FC236}">
                <a16:creationId xmlns:a16="http://schemas.microsoft.com/office/drawing/2014/main" id="{6C7554E6-437B-4ED9-AD77-904754ED7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0325C5B-4E05-4BD8-9921-359D578AFB6B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13" name="Slide Number Placeholder 26">
            <a:extLst>
              <a:ext uri="{FF2B5EF4-FFF2-40B4-BE49-F238E27FC236}">
                <a16:creationId xmlns:a16="http://schemas.microsoft.com/office/drawing/2014/main" id="{9E94122A-E690-48D6-A1AB-F4505CB6B8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75AE519-06ED-417B-BC0D-8E4CBAA7280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" name="Footer Placeholder 18">
            <a:extLst>
              <a:ext uri="{FF2B5EF4-FFF2-40B4-BE49-F238E27FC236}">
                <a16:creationId xmlns:a16="http://schemas.microsoft.com/office/drawing/2014/main" id="{9C31C1FA-9BDF-41E7-B753-B64C3DCE7D8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743200" y="6408738"/>
            <a:ext cx="3987800" cy="365125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703725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Back or Previous 16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A18C7698-2F80-45CD-9ABE-AD92B265C633}"/>
              </a:ext>
            </a:extLst>
          </p:cNvPr>
          <p:cNvSpPr/>
          <p:nvPr/>
        </p:nvSpPr>
        <p:spPr>
          <a:xfrm>
            <a:off x="8305800" y="152400"/>
            <a:ext cx="304800" cy="304800"/>
          </a:xfrm>
          <a:prstGeom prst="actionButtonBackPreviou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Action Button: Forward or Next 1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8FDDAA7-191A-42D4-A4A1-DC117602B7E4}"/>
              </a:ext>
            </a:extLst>
          </p:cNvPr>
          <p:cNvSpPr/>
          <p:nvPr/>
        </p:nvSpPr>
        <p:spPr>
          <a:xfrm>
            <a:off x="8686800" y="152400"/>
            <a:ext cx="304800" cy="304800"/>
          </a:xfrm>
          <a:prstGeom prst="actionButtonForwardNex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Wingdings" pitchFamily="2" charset="2"/>
              <a:buChar char="§"/>
              <a:defRPr/>
            </a:lvl2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0E19368-F5DD-46B2-9C3F-820634C1A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8B9544C5-9483-4918-A0DA-AA532E8BC93B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028B023-18AB-41C6-8447-8022A3588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14800" y="6408738"/>
            <a:ext cx="2616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0005000-99DD-49C7-B436-1C4AF5505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BB6F6-A733-4962-B501-9821071239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9600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16">
            <a:extLst>
              <a:ext uri="{FF2B5EF4-FFF2-40B4-BE49-F238E27FC236}">
                <a16:creationId xmlns:a16="http://schemas.microsoft.com/office/drawing/2014/main" id="{D9D20258-1276-4C90-811A-2A1D296A3541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18">
            <a:extLst>
              <a:ext uri="{FF2B5EF4-FFF2-40B4-BE49-F238E27FC236}">
                <a16:creationId xmlns:a16="http://schemas.microsoft.com/office/drawing/2014/main" id="{EAAABD35-43B2-49CD-A71A-6AFD9035CB20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8E550609-C30E-4C9E-AE7D-B50D230F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3A2B324F-7DD0-4E53-9909-8BBBD7E259A3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20443C0-1E29-4553-8E17-8CBB82686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D2E521F-B8E9-4C80-A86A-5D62F916F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1345C-B63E-4368-8275-624EB3E9FF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3575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D2BB2-57EE-4BC5-B4A3-79B78E855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95513E44-648A-4E70-92B9-7DFC05BFFF14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A17B79-9248-439F-8956-44249D501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14FD7-2763-454B-B458-B3858EEA9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55D8A-A903-462E-A441-2290E5BC36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9993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3F6E9-398D-454F-8D19-198056021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D01E4843-B0B6-4611-9415-067AD40D6BF3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B62B87-DCA0-4A6D-85BE-5FB6616A7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AD5E64-0AD1-45FA-9DE0-A203B947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DCD9A-B6AE-4FBE-83DA-6939BD2C14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386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D6138-F871-4C47-AC8B-BEEE56B03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938EE717-B75C-4E51-A322-3A8E1DB32937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81A1EF-8965-4D45-8AAD-715938840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134201-6FD2-4A37-A926-E536C03FC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47BF3-DB78-4172-8A13-FB7BF58FD8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39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7E322AFC-CB66-4286-9B0F-1753101CD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77727-6988-4D05-A80E-C4529D731784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id="{1FFE6C79-2589-413E-BE23-0D1F3613A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id="{AD6CF5A6-B96C-446E-81A8-FB1E6E22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40066-17C5-4C1C-837B-3144FA92FF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4282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9958DB-84D6-4FB7-B1FB-7431BE81C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46E6775F-41D3-4D6B-A084-EC58E058EBEC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AD9626-81BA-405F-9F24-170985BF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3BAE21-D40C-430C-B8E0-C75C96616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7013B-B915-49E3-BF9A-76BAC133CA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75603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6">
            <a:extLst>
              <a:ext uri="{FF2B5EF4-FFF2-40B4-BE49-F238E27FC236}">
                <a16:creationId xmlns:a16="http://schemas.microsoft.com/office/drawing/2014/main" id="{47EE4CB1-E421-4A7A-BF17-E768B6C0E6B0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>
            <a:extLst>
              <a:ext uri="{FF2B5EF4-FFF2-40B4-BE49-F238E27FC236}">
                <a16:creationId xmlns:a16="http://schemas.microsoft.com/office/drawing/2014/main" id="{24426E58-0209-4FD3-B370-EC4D6A698B37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1330642500 h 588"/>
              <a:gd name="T6" fmla="*/ 20919056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4414BF0-D884-449D-8026-D6C4E9D569F4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A3D6D6E-2608-4017-9481-006C9208386E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22">
            <a:extLst>
              <a:ext uri="{FF2B5EF4-FFF2-40B4-BE49-F238E27FC236}">
                <a16:creationId xmlns:a16="http://schemas.microsoft.com/office/drawing/2014/main" id="{08E16FCA-A445-47C2-9687-97264D32853E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23">
            <a:extLst>
              <a:ext uri="{FF2B5EF4-FFF2-40B4-BE49-F238E27FC236}">
                <a16:creationId xmlns:a16="http://schemas.microsoft.com/office/drawing/2014/main" id="{6943D51B-F65D-4B9A-BC61-5ED80B01FF9A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36E30BD4-0713-41F0-9F14-47FD649E4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4E44951-9209-426F-A08B-2D02DE618D38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2CABDBB9-6645-4965-8014-EECEAD3FD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C170C99D-8F00-4B65-9B8E-4A0100DD3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208BA-57FA-45A3-85E9-51C11D5B46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9497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F3E64548-BFBA-4EEE-AAB6-8DB59F5F8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623B2-38AA-42FF-B446-DF77529E5CF8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8897E9C0-E1F2-4C15-ADDC-7215CBF61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7D18CD95-943F-4784-86C8-8A7AC2E9A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FA204-13E9-4A8E-8905-11188692A8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0558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1BA80D7C-9138-46A5-9B64-106D615BB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44C36-3BB7-4A6F-9A9A-9B2A16B7B1AF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E71146DA-C285-4660-80CA-CCB909534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EDD82CB3-03C0-4743-BD5E-E5BE5C82A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BD41C7-1D01-45AF-9031-415134B419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4888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E1106B3C-7E23-44E6-9539-9C5BB892B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60D38-5160-46F5-BA61-B6A548B1EE9B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E0C160C0-3B6A-4561-8558-C37398DE1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230027D6-0868-47F6-90A8-881AC97F7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155A9-922C-4368-855B-276754FB50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672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4130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632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651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514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88466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2044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0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532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643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9629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2246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073FA-EB90-4B62-8CA6-77DE7C83D7C6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96634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1620"/>
            <a:ext cx="8350250" cy="81915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24589-E062-4A27-A027-BA3627A04636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331959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C46DE-22C0-407B-B2CF-1A13C803F040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690153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650" y="806450"/>
            <a:ext cx="4248150" cy="5556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06450"/>
            <a:ext cx="4248150" cy="5556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BD10E-3CE7-4946-8078-87D47129396D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293026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93610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6F146-05BA-4749-BC6E-FBC1C34AE116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263638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79D4B-0281-46A7-B91B-3B870C30D353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419113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421D8-5F58-4343-A04C-B31E7B470771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112370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97F5E-9858-415D-B437-B71D8FBC26E3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092845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ar-EG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6CF6E-1A62-4F32-AA20-325BD91289AE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309482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6112E-6F9C-40CB-AD9B-E0F7F91E29AF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328796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4175" y="95250"/>
            <a:ext cx="2162175" cy="62674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650" y="95250"/>
            <a:ext cx="6334125" cy="6267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8005B-ADAB-4FC5-8428-2539F74F7A36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083404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0" y="95250"/>
            <a:ext cx="8223250" cy="5778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47650" y="806450"/>
            <a:ext cx="4248150" cy="5556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06450"/>
            <a:ext cx="4248150" cy="5556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A25D0-0B84-4BC7-8FA0-5A8BF76CF2A3}" type="slidenum">
              <a:rPr lang="ar-SA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736073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295400"/>
            <a:ext cx="6932613" cy="21145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1A932D-9458-453E-9B13-28249827DA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217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D900DCC5-190A-439C-B4B0-C8CB5FABD64D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7" name="Freeform 11">
            <a:extLst>
              <a:ext uri="{FF2B5EF4-FFF2-40B4-BE49-F238E27FC236}">
                <a16:creationId xmlns:a16="http://schemas.microsoft.com/office/drawing/2014/main" id="{97C957EB-5BE5-474A-A83C-5D5B7DA3675A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1330642500 h 588"/>
              <a:gd name="T6" fmla="*/ 20919056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F381C3EC-397E-4337-AE01-6F5C24FA69CC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6A92946-828D-4040-A7B3-9E9DF504743B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699F59E1-02E3-431E-8C9F-79D1096A0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>
            <a:extLst>
              <a:ext uri="{FF2B5EF4-FFF2-40B4-BE49-F238E27FC236}">
                <a16:creationId xmlns:a16="http://schemas.microsoft.com/office/drawing/2014/main" id="{A4512E88-2E26-4CFE-8AAB-8CF1E9EEBF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3F951EE-2BA8-458F-AD82-66ADAC8807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C212B47-5913-4F56-9143-23F984DF7BFE}" type="datetime1">
              <a:rPr lang="en-US"/>
              <a:pPr>
                <a:defRPr/>
              </a:pPr>
              <a:t>1/27/2026</a:t>
            </a:fld>
            <a:endParaRPr lang="en-US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E4D550B4-EB4D-4773-A881-C12148A20A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62400" y="6408738"/>
            <a:ext cx="2768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0947CF49-CB39-4996-B231-A7C852AD4D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DC1A3759-424A-40EC-8E99-23D64786736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" name="Action Button: Back or Previous 10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F145CDBE-673B-47F6-83D6-796D01A489DD}"/>
              </a:ext>
            </a:extLst>
          </p:cNvPr>
          <p:cNvSpPr/>
          <p:nvPr/>
        </p:nvSpPr>
        <p:spPr>
          <a:xfrm>
            <a:off x="8305800" y="152400"/>
            <a:ext cx="304800" cy="304800"/>
          </a:xfrm>
          <a:prstGeom prst="actionButtonBackPreviou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Action Button: Forward or Next 1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0FFAF38-426C-45C8-BECA-D5E2A29CF389}"/>
              </a:ext>
            </a:extLst>
          </p:cNvPr>
          <p:cNvSpPr/>
          <p:nvPr/>
        </p:nvSpPr>
        <p:spPr>
          <a:xfrm>
            <a:off x="8686800" y="152400"/>
            <a:ext cx="304800" cy="304800"/>
          </a:xfrm>
          <a:prstGeom prst="actionButtonForwardNex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42" r:id="rId7"/>
    <p:sldLayoutId id="2147483752" r:id="rId8"/>
    <p:sldLayoutId id="2147483753" r:id="rId9"/>
    <p:sldLayoutId id="2147483743" r:id="rId10"/>
    <p:sldLayoutId id="2147483744" r:id="rId11"/>
    <p:sldLayoutId id="2147483745" r:id="rId12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57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4A5D2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9pPr>
          </a:lstStyle>
          <a:p>
            <a:pPr eaLnBrk="1" hangingPunct="1">
              <a:defRPr/>
            </a:pPr>
            <a:endParaRPr kumimoji="0" lang="en-US" sz="2400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51620"/>
            <a:ext cx="83502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タイトルの書式設定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7650" y="990600"/>
            <a:ext cx="86487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477000"/>
            <a:ext cx="609600" cy="381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1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9D9D7DC-64E0-4CB6-A746-DD461219138C}" type="slidenum">
              <a:rPr lang="ar-SA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52400" y="6400800"/>
            <a:ext cx="838004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200" kern="12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  <a:cs typeface="+mn-cs"/>
              </a:rPr>
              <a:t>CCIS,</a:t>
            </a:r>
            <a:r>
              <a:rPr kumimoji="1" lang="en-US" sz="1200" kern="1200" baseline="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  <a:cs typeface="+mn-cs"/>
              </a:rPr>
              <a:t> </a:t>
            </a:r>
            <a:r>
              <a:rPr kumimoji="1" lang="en-US" sz="1200" kern="12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  <a:cs typeface="+mn-cs"/>
              </a:rPr>
              <a:t>Majmaah University</a:t>
            </a:r>
            <a:r>
              <a:rPr lang="en-US" altLang="en-US" sz="1200" dirty="0">
                <a:solidFill>
                  <a:schemeClr val="tx1"/>
                </a:solidFill>
              </a:rPr>
              <a:t>						</a:t>
            </a:r>
            <a:r>
              <a:rPr lang="en-US" altLang="en-US" sz="1200" baseline="0" dirty="0">
                <a:solidFill>
                  <a:schemeClr val="tx1"/>
                </a:solidFill>
              </a:rPr>
              <a:t>CS 131: Programming 1</a:t>
            </a:r>
            <a:endParaRPr kumimoji="1" lang="en-US" altLang="en-US" sz="1200" kern="1200" dirty="0">
              <a:solidFill>
                <a:schemeClr val="tx1"/>
              </a:solidFill>
              <a:latin typeface="Arial" panose="020B0604020202020204" pitchFamily="34" charset="0"/>
              <a:ea typeface="MS PGothic" panose="020B0600070205080204" pitchFamily="50" charset="-128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0"/>
            <a:ext cx="381000" cy="914400"/>
          </a:xfrm>
          <a:prstGeom prst="rect">
            <a:avLst/>
          </a:prstGeom>
          <a:solidFill>
            <a:srgbClr val="D4BC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50" charset="-128"/>
              </a:defRPr>
            </a:lvl9pPr>
          </a:lstStyle>
          <a:p>
            <a:pPr eaLnBrk="1" hangingPunct="1">
              <a:defRPr/>
            </a:pPr>
            <a:endParaRPr kumimoji="0" lang="en-US" sz="2400"/>
          </a:p>
        </p:txBody>
      </p:sp>
    </p:spTree>
    <p:extLst>
      <p:ext uri="{BB962C8B-B14F-4D97-AF65-F5344CB8AC3E}">
        <p14:creationId xmlns:p14="http://schemas.microsoft.com/office/powerpoint/2010/main" val="195052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6B0029"/>
        </a:buClr>
        <a:buFont typeface="Wingdings" panose="05000000000000000000" pitchFamily="2" charset="2"/>
        <a:buChar char="§"/>
        <a:defRPr kumimoji="1"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>
            <a:lumMod val="75000"/>
          </a:schemeClr>
        </a:buClr>
        <a:buFont typeface="Arial" panose="020B0604020202020204" pitchFamily="34" charset="0"/>
        <a:buChar char="•"/>
        <a:defRPr kumimoji="1" sz="22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­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▫"/>
        <a:defRPr kumimoji="1" sz="18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▪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ar-EG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cpp/cpp_getstarted.as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5" Type="http://schemas.openxmlformats.org/officeDocument/2006/relationships/hyperlink" Target="https://www.tutorialspoint.com/cplusplus/index.htm" TargetMode="External"/><Relationship Id="rId4" Type="http://schemas.openxmlformats.org/officeDocument/2006/relationships/hyperlink" Target="https://cplusplus.com/doc/tutorial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cpp.sh/" TargetMode="External"/><Relationship Id="rId2" Type="http://schemas.openxmlformats.org/officeDocument/2006/relationships/hyperlink" Target="https://www.onlinegdb.com/online_c++_compiler" TargetMode="Externa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457200" y="838200"/>
            <a:ext cx="8229600" cy="2376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4800" b="1" dirty="0"/>
              <a:t>CS 131</a:t>
            </a:r>
            <a:br>
              <a:rPr lang="en-US" sz="4800" b="1" dirty="0"/>
            </a:br>
            <a:r>
              <a:rPr lang="en-US" sz="4800" b="1" dirty="0"/>
              <a:t>Computer </a:t>
            </a:r>
            <a:r>
              <a:rPr lang="en-US" b="1" dirty="0"/>
              <a:t>Programming I</a:t>
            </a:r>
            <a:endParaRPr lang="en-US" sz="4800" b="1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5037100"/>
            <a:ext cx="8382000" cy="960263"/>
          </a:xfrm>
        </p:spPr>
        <p:txBody>
          <a:bodyPr>
            <a:spAutoFit/>
          </a:bodyPr>
          <a:lstStyle/>
          <a:p>
            <a:pPr algn="ctr" eaLnBrk="1" hangingPunct="1"/>
            <a:r>
              <a:rPr lang="en-US" sz="2400" dirty="0">
                <a:solidFill>
                  <a:srgbClr val="002060"/>
                </a:solidFill>
              </a:rPr>
              <a:t>Mr. Hamad Alhadyan</a:t>
            </a:r>
          </a:p>
          <a:p>
            <a:pPr algn="ctr" eaLnBrk="1" hangingPunct="1"/>
            <a:endParaRPr lang="en-US" sz="900" dirty="0"/>
          </a:p>
          <a:p>
            <a:pPr algn="ctr" eaLnBrk="1" hangingPunct="1"/>
            <a:r>
              <a:rPr lang="en-US" sz="1800" dirty="0"/>
              <a:t>Spring 2026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4A340A9-8C84-9A78-1305-53C55729DBD9}"/>
              </a:ext>
            </a:extLst>
          </p:cNvPr>
          <p:cNvSpPr txBox="1">
            <a:spLocks noChangeArrowheads="1"/>
          </p:cNvSpPr>
          <p:nvPr/>
        </p:nvSpPr>
        <p:spPr>
          <a:xfrm>
            <a:off x="335280" y="6096000"/>
            <a:ext cx="8382000" cy="3385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sz="1600" dirty="0">
                <a:solidFill>
                  <a:srgbClr val="002060"/>
                </a:solidFill>
              </a:rPr>
              <a:t>Prepared by Dr. Saleh </a:t>
            </a:r>
            <a:r>
              <a:rPr lang="en-US" sz="1600" dirty="0" err="1">
                <a:solidFill>
                  <a:srgbClr val="002060"/>
                </a:solidFill>
              </a:rPr>
              <a:t>Haridy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" y="1064418"/>
            <a:ext cx="8610600" cy="489364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Course Code: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CS 131 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Credits: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4 (3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Lec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., 2  Lab, 0 Tutorial)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u="sng" dirty="0" err="1">
                <a:solidFill>
                  <a:srgbClr val="000000"/>
                </a:solidFill>
                <a:latin typeface="Arial"/>
                <a:ea typeface="MS PGothic"/>
                <a:cs typeface="+mn-cs"/>
              </a:rPr>
              <a:t>Convenor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: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Mr. Hamad Alhadyan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Textbook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</a:t>
            </a:r>
            <a:r>
              <a:rPr lang="en-US" b="1" dirty="0"/>
              <a:t>"Starting Out with C++: From Control Structures through Objects", </a:t>
            </a:r>
            <a:r>
              <a:rPr lang="en-US" dirty="0"/>
              <a:t>Tony Gaddis, 9th edition, Pearson, 2019.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References: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“Problem Solving with C++”, </a:t>
            </a:r>
            <a:r>
              <a:rPr lang="en-US" sz="1600" dirty="0"/>
              <a:t>Walter </a:t>
            </a:r>
            <a:r>
              <a:rPr lang="en-US" sz="1600" dirty="0" err="1"/>
              <a:t>Savitch</a:t>
            </a:r>
            <a:r>
              <a:rPr lang="en-US" sz="1600" dirty="0"/>
              <a:t>, 10th edition, Pearson, 2018.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“C++: How To Program”</a:t>
            </a:r>
            <a:r>
              <a:rPr lang="en-US" sz="1600" dirty="0"/>
              <a:t>, </a:t>
            </a:r>
            <a:r>
              <a:rPr lang="en-US" sz="1600" dirty="0" err="1"/>
              <a:t>Deitel</a:t>
            </a:r>
            <a:r>
              <a:rPr lang="en-US" sz="1600" dirty="0"/>
              <a:t> and </a:t>
            </a:r>
            <a:r>
              <a:rPr lang="en-US" sz="1600" dirty="0" err="1"/>
              <a:t>Deitel</a:t>
            </a:r>
            <a:r>
              <a:rPr lang="en-US" sz="1600" dirty="0"/>
              <a:t>, 9th edition, Prentice Hall, 2014.</a:t>
            </a:r>
            <a:endParaRPr lang="en-US" sz="1400" dirty="0">
              <a:solidFill>
                <a:srgbClr val="000000"/>
              </a:solidFill>
              <a:latin typeface="Arial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srgbClr val="000000"/>
              </a:solidFill>
              <a:latin typeface="Arial"/>
              <a:cs typeface="+mn-cs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u="sng" dirty="0">
                <a:solidFill>
                  <a:srgbClr val="000000"/>
                </a:solidFill>
                <a:latin typeface="Arial"/>
                <a:cs typeface="+mn-cs"/>
              </a:rPr>
              <a:t>Online Resources:</a:t>
            </a:r>
          </a:p>
          <a:p>
            <a:pPr marL="285750" lvl="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/>
                <a:cs typeface="+mn-cs"/>
                <a:hlinkClick r:id="rId3"/>
              </a:rPr>
              <a:t>https://www.w3schools.com/cpp/cpp_getstarted.asp</a:t>
            </a:r>
            <a:endParaRPr lang="en-US" sz="1600" dirty="0">
              <a:solidFill>
                <a:srgbClr val="000000"/>
              </a:solidFill>
              <a:latin typeface="Arial"/>
              <a:cs typeface="+mn-cs"/>
            </a:endParaRPr>
          </a:p>
          <a:p>
            <a:pPr marL="285750" lvl="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/>
                <a:cs typeface="+mn-cs"/>
                <a:hlinkClick r:id="rId4"/>
              </a:rPr>
              <a:t>https://cplusplus.com/doc/tutorial/</a:t>
            </a:r>
            <a:endParaRPr lang="en-US" sz="1600" dirty="0">
              <a:solidFill>
                <a:srgbClr val="000000"/>
              </a:solidFill>
              <a:latin typeface="Arial"/>
              <a:cs typeface="+mn-cs"/>
            </a:endParaRPr>
          </a:p>
          <a:p>
            <a:pPr marL="285750" lvl="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Arial"/>
                <a:cs typeface="+mn-cs"/>
                <a:hlinkClick r:id="rId5"/>
              </a:rPr>
              <a:t>https://www.tutorialspoint.com/cplusplus/index.htm</a:t>
            </a:r>
            <a:endParaRPr lang="en-US" sz="1600" dirty="0">
              <a:solidFill>
                <a:srgbClr val="000000"/>
              </a:solidFill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Lecture</a:t>
            </a:r>
            <a:r>
              <a:rPr kumimoji="0" lang="en-US" sz="1600" b="1" i="0" u="sng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and Lab Time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: 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As per schedule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9C46DE-22C0-407B-B2CF-1A13C803F040}" type="slidenum">
              <a:rPr kumimoji="0" lang="ar-SA" altLang="ja-JP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ja-JP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C831DA-3BA6-4C67-B927-ABCC6A6294A0}"/>
              </a:ext>
            </a:extLst>
          </p:cNvPr>
          <p:cNvSpPr/>
          <p:nvPr/>
        </p:nvSpPr>
        <p:spPr>
          <a:xfrm>
            <a:off x="899592" y="325681"/>
            <a:ext cx="7634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MS PGothic"/>
                <a:cs typeface="+mn-cs"/>
              </a:rPr>
              <a:t>CS 131:  Computer </a:t>
            </a:r>
            <a:r>
              <a:rPr lang="en-US" sz="2800" b="1" dirty="0">
                <a:solidFill>
                  <a:srgbClr val="FFFFFF"/>
                </a:solidFill>
                <a:latin typeface="Arial"/>
                <a:cs typeface="+mn-cs"/>
              </a:rPr>
              <a:t>Programming 1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MS PGothic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617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4E0C9-8BF6-43F8-932C-E4AEC8EE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and Grading Policy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30A4ED-C8EB-4B30-9BA9-730EB36220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524589-E062-4A27-A027-BA3627A04636}" type="slidenum">
              <a:rPr kumimoji="0" lang="ar-SA" altLang="ja-JP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MS PGothic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ja-JP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S PGothic"/>
              <a:cs typeface="Arial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043667"/>
              </p:ext>
            </p:extLst>
          </p:nvPr>
        </p:nvGraphicFramePr>
        <p:xfrm>
          <a:off x="563880" y="1752600"/>
          <a:ext cx="7818120" cy="3095787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5303520">
                  <a:extLst>
                    <a:ext uri="{9D8B030D-6E8A-4147-A177-3AD203B41FA5}">
                      <a16:colId xmlns:a16="http://schemas.microsoft.com/office/drawing/2014/main" val="1077613031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3778363066"/>
                    </a:ext>
                  </a:extLst>
                </a:gridCol>
              </a:tblGrid>
              <a:tr h="546315"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effectLst/>
                        </a:rPr>
                        <a:t>Midterm Exam: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extLst>
                  <a:ext uri="{0D108BD9-81ED-4DB2-BD59-A6C34878D82A}">
                    <a16:rowId xmlns:a16="http://schemas.microsoft.com/office/drawing/2014/main" val="3337203510"/>
                  </a:ext>
                </a:extLst>
              </a:tr>
              <a:tr h="485614"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effectLst/>
                        </a:rPr>
                        <a:t>Quizzes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extLst>
                  <a:ext uri="{0D108BD9-81ED-4DB2-BD59-A6C34878D82A}">
                    <a16:rowId xmlns:a16="http://schemas.microsoft.com/office/drawing/2014/main" val="273581104"/>
                  </a:ext>
                </a:extLst>
              </a:tr>
              <a:tr h="485614"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effectLst/>
                        </a:rPr>
                        <a:t>Programming Assignments (Lab classes)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extLst>
                  <a:ext uri="{0D108BD9-81ED-4DB2-BD59-A6C34878D82A}">
                    <a16:rowId xmlns:a16="http://schemas.microsoft.com/office/drawing/2014/main" val="4275879540"/>
                  </a:ext>
                </a:extLst>
              </a:tr>
              <a:tr h="48561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Lab  exams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 anchor="ctr"/>
                </a:tc>
                <a:extLst>
                  <a:ext uri="{0D108BD9-81ED-4DB2-BD59-A6C34878D82A}">
                    <a16:rowId xmlns:a16="http://schemas.microsoft.com/office/drawing/2014/main" val="988017266"/>
                  </a:ext>
                </a:extLst>
              </a:tr>
              <a:tr h="546315"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effectLst/>
                        </a:rPr>
                        <a:t>Final Exam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40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extLst>
                  <a:ext uri="{0D108BD9-81ED-4DB2-BD59-A6C34878D82A}">
                    <a16:rowId xmlns:a16="http://schemas.microsoft.com/office/drawing/2014/main" val="3187396789"/>
                  </a:ext>
                </a:extLst>
              </a:tr>
              <a:tr h="5463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Total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100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6" marR="66946" marT="0" marB="0"/>
                </a:tc>
                <a:extLst>
                  <a:ext uri="{0D108BD9-81ED-4DB2-BD59-A6C34878D82A}">
                    <a16:rowId xmlns:a16="http://schemas.microsoft.com/office/drawing/2014/main" val="4157392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0392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Learning Outcomes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175" y="1104900"/>
            <a:ext cx="8648700" cy="5372100"/>
          </a:xfrm>
        </p:spPr>
        <p:txBody>
          <a:bodyPr/>
          <a:lstStyle/>
          <a:p>
            <a:pPr lvl="0"/>
            <a:r>
              <a:rPr lang="en-GB" sz="2800" dirty="0"/>
              <a:t>Identify the basic </a:t>
            </a:r>
            <a:r>
              <a:rPr lang="en-GB" sz="2800" dirty="0">
                <a:solidFill>
                  <a:srgbClr val="FF0000"/>
                </a:solidFill>
              </a:rPr>
              <a:t>components</a:t>
            </a:r>
            <a:r>
              <a:rPr lang="en-GB" sz="2800" dirty="0"/>
              <a:t> of a computer system.</a:t>
            </a:r>
            <a:endParaRPr lang="en-US" sz="2800" dirty="0"/>
          </a:p>
          <a:p>
            <a:pPr lvl="0"/>
            <a:r>
              <a:rPr lang="en-GB" sz="2800" dirty="0"/>
              <a:t>Design an </a:t>
            </a:r>
            <a:r>
              <a:rPr lang="en-GB" sz="2800" dirty="0">
                <a:solidFill>
                  <a:srgbClr val="FF0000"/>
                </a:solidFill>
              </a:rPr>
              <a:t>algorithm</a:t>
            </a:r>
            <a:r>
              <a:rPr lang="en-GB" sz="2800" dirty="0"/>
              <a:t> to solve a given problem using the top-down design approach.</a:t>
            </a:r>
            <a:endParaRPr lang="en-US" sz="2800" dirty="0"/>
          </a:p>
          <a:p>
            <a:pPr lvl="0"/>
            <a:r>
              <a:rPr lang="en-GB" sz="2800" dirty="0"/>
              <a:t>Understand and use the three basic programming structures: </a:t>
            </a:r>
            <a:r>
              <a:rPr lang="en-GB" sz="2800" dirty="0">
                <a:solidFill>
                  <a:srgbClr val="FF0000"/>
                </a:solidFill>
              </a:rPr>
              <a:t>sequence</a:t>
            </a:r>
            <a:r>
              <a:rPr lang="en-GB" sz="2800" dirty="0"/>
              <a:t>, </a:t>
            </a:r>
            <a:r>
              <a:rPr lang="en-GB" sz="2800" dirty="0">
                <a:solidFill>
                  <a:srgbClr val="FF0000"/>
                </a:solidFill>
              </a:rPr>
              <a:t>selection</a:t>
            </a:r>
            <a:r>
              <a:rPr lang="en-GB" sz="2800" dirty="0"/>
              <a:t>, </a:t>
            </a:r>
            <a:r>
              <a:rPr lang="en-GB" sz="2800" dirty="0">
                <a:solidFill>
                  <a:srgbClr val="FF0000"/>
                </a:solidFill>
              </a:rPr>
              <a:t>repetition</a:t>
            </a:r>
            <a:r>
              <a:rPr lang="en-GB" sz="2800" dirty="0"/>
              <a:t>.</a:t>
            </a:r>
            <a:endParaRPr lang="en-US" sz="2800" dirty="0"/>
          </a:p>
          <a:p>
            <a:r>
              <a:rPr lang="en-GB" sz="2800" dirty="0"/>
              <a:t>Understand the concept of using </a:t>
            </a:r>
            <a:r>
              <a:rPr lang="en-GB" sz="2800" dirty="0">
                <a:solidFill>
                  <a:srgbClr val="FF0000"/>
                </a:solidFill>
              </a:rPr>
              <a:t>functions</a:t>
            </a:r>
            <a:r>
              <a:rPr lang="en-GB" sz="2800" dirty="0"/>
              <a:t> to increase modularity and reusability</a:t>
            </a:r>
            <a:endParaRPr lang="en-US" sz="2800" dirty="0"/>
          </a:p>
          <a:p>
            <a:pPr lvl="0"/>
            <a:r>
              <a:rPr lang="en-GB" sz="2800" dirty="0"/>
              <a:t>Use </a:t>
            </a:r>
            <a:r>
              <a:rPr lang="en-GB" sz="2800" dirty="0">
                <a:solidFill>
                  <a:srgbClr val="FF0000"/>
                </a:solidFill>
              </a:rPr>
              <a:t>arrays</a:t>
            </a:r>
            <a:r>
              <a:rPr lang="en-GB" sz="2800" dirty="0"/>
              <a:t>, </a:t>
            </a:r>
            <a:r>
              <a:rPr lang="en-GB" sz="2800" dirty="0">
                <a:solidFill>
                  <a:srgbClr val="FF0000"/>
                </a:solidFill>
              </a:rPr>
              <a:t>strings</a:t>
            </a:r>
            <a:r>
              <a:rPr lang="en-GB" sz="2800" dirty="0"/>
              <a:t> and </a:t>
            </a:r>
            <a:r>
              <a:rPr lang="en-GB" sz="2800" dirty="0">
                <a:solidFill>
                  <a:srgbClr val="FF0000"/>
                </a:solidFill>
              </a:rPr>
              <a:t>pointers</a:t>
            </a:r>
            <a:r>
              <a:rPr lang="en-GB" sz="2800" dirty="0"/>
              <a:t> to manipulate data.</a:t>
            </a:r>
            <a:endParaRPr lang="en-US" sz="2800" dirty="0"/>
          </a:p>
          <a:p>
            <a:endParaRPr lang="ar-S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524589-E062-4A27-A027-BA3627A04636}" type="slidenum">
              <a:rPr lang="ar-SA" altLang="ja-JP" smtClean="0"/>
              <a:pPr>
                <a:defRPr/>
              </a:pPr>
              <a:t>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00418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 bwMode="auto">
          <a:xfrm>
            <a:off x="533400" y="51620"/>
            <a:ext cx="8350250" cy="8191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Course Contents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 bwMode="auto">
          <a:xfrm>
            <a:off x="8534400" y="6477000"/>
            <a:ext cx="609600" cy="381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latinLnBrk="0"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739C46DE-22C0-407B-B2CF-1A13C803F040}" type="slidenum">
              <a:rPr kumimoji="1" lang="ar-SA" altLang="ja-JP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pPr marL="0" marR="0" lvl="0" indent="0" defTabSz="914400" latinLnBrk="0"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en-US" altLang="ja-JP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745759"/>
              </p:ext>
            </p:extLst>
          </p:nvPr>
        </p:nvGraphicFramePr>
        <p:xfrm>
          <a:off x="234950" y="1323015"/>
          <a:ext cx="8648700" cy="5084064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297305">
                  <a:extLst>
                    <a:ext uri="{9D8B030D-6E8A-4147-A177-3AD203B41FA5}">
                      <a16:colId xmlns:a16="http://schemas.microsoft.com/office/drawing/2014/main" val="48208090"/>
                    </a:ext>
                  </a:extLst>
                </a:gridCol>
                <a:gridCol w="4668568">
                  <a:extLst>
                    <a:ext uri="{9D8B030D-6E8A-4147-A177-3AD203B41FA5}">
                      <a16:colId xmlns:a16="http://schemas.microsoft.com/office/drawing/2014/main" val="881565884"/>
                    </a:ext>
                  </a:extLst>
                </a:gridCol>
                <a:gridCol w="1373414">
                  <a:extLst>
                    <a:ext uri="{9D8B030D-6E8A-4147-A177-3AD203B41FA5}">
                      <a16:colId xmlns:a16="http://schemas.microsoft.com/office/drawing/2014/main" val="1378146688"/>
                    </a:ext>
                  </a:extLst>
                </a:gridCol>
                <a:gridCol w="1309413">
                  <a:extLst>
                    <a:ext uri="{9D8B030D-6E8A-4147-A177-3AD203B41FA5}">
                      <a16:colId xmlns:a16="http://schemas.microsoft.com/office/drawing/2014/main" val="2135804980"/>
                    </a:ext>
                  </a:extLst>
                </a:gridCol>
              </a:tblGrid>
              <a:tr h="2520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Week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Course Topics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Book’s Chapter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Event Name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5677358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chemeClr val="bg1"/>
                        </a:buClr>
                        <a:buSzPct val="107000"/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Computers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125125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 solving techniques-Flowchart, algorithms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49167626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C++, Variables ,Data types, Operators, input/output statements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0829945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Conditional statements (if.., if ..else ..  , switch..)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spc="85">
                          <a:effectLst/>
                        </a:rPr>
                        <a:t>TEST</a:t>
                      </a:r>
                      <a:r>
                        <a:rPr lang="en-US" sz="1600" spc="85">
                          <a:effectLst/>
                        </a:rPr>
                        <a:t> 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5732389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Repetition statements I   (</a:t>
                      </a:r>
                      <a:r>
                        <a:rPr lang="en-US" sz="1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while..,for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do while 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9419029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Repetition statements II (nested loop, break, continue)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4992249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spc="85" dirty="0">
                          <a:effectLst/>
                        </a:rPr>
                        <a:t>Midterm Exam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639356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Functions 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2969653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Functions II (recursive function)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92028050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Arrays I (1-D array)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979084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Arrays II (2-D array)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spc="85">
                          <a:effectLst/>
                        </a:rPr>
                        <a:t>TEST</a:t>
                      </a:r>
                      <a:r>
                        <a:rPr lang="en-US" sz="1600" spc="85">
                          <a:effectLst/>
                        </a:rPr>
                        <a:t> 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76131915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Pointers 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89658347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Strings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28163969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Revision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spc="85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8943078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spc="85" dirty="0">
                          <a:effectLst/>
                        </a:rPr>
                        <a:t>FINAL EXAM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2149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650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FD2D0-E963-7A97-6307-5ADC19E7B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176875"/>
            <a:ext cx="6503943" cy="551335"/>
          </a:xfrm>
        </p:spPr>
        <p:txBody>
          <a:bodyPr wrap="square" anchor="b">
            <a:noAutofit/>
          </a:bodyPr>
          <a:lstStyle/>
          <a:p>
            <a:pPr rtl="1"/>
            <a:r>
              <a:rPr lang="ar-EG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نصائح  هامة</a:t>
            </a:r>
            <a:endParaRPr lang="en-US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88035C-9E38-0E57-3A61-4773D762B4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534400" y="6477000"/>
            <a:ext cx="609600" cy="381000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CA524589-E062-4A27-A027-BA3627A04636}" type="slidenum">
              <a:rPr lang="ar-SA" altLang="ja-JP" sz="180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pPr>
                <a:spcAft>
                  <a:spcPts val="600"/>
                </a:spcAft>
                <a:defRPr/>
              </a:pPr>
              <a:t>6</a:t>
            </a:fld>
            <a:endParaRPr lang="en-US" altLang="ja-JP" sz="180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8622678-E99B-F841-B787-0C24909A0C4F}"/>
              </a:ext>
            </a:extLst>
          </p:cNvPr>
          <p:cNvSpPr txBox="1"/>
          <p:nvPr/>
        </p:nvSpPr>
        <p:spPr>
          <a:xfrm>
            <a:off x="446100" y="1228397"/>
            <a:ext cx="8251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الالتزام بالحضور في الوقت المحدد للمحاضرة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 أغلق هاتفك أو ضعه على وضع الصامت.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الكتابة تساعدك علي تثبيت المعلومات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اقرأ المواضيع التي ستتناولها المحاضرة مسبقًا لتكوين فكرة عامة.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اسأل الأسئلة إذا لم تفهم نقطة معينة.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أحرص علي كتابة البرامج بنفسك وعدم نسخها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571500" indent="-571500" algn="r" rtl="1">
              <a:buFont typeface="Wingdings" panose="05000000000000000000" pitchFamily="2" charset="2"/>
              <a:buChar char="ü"/>
            </a:pPr>
            <a:r>
              <a:rPr lang="ar-EG" sz="4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أحرص علي المذاكرة من بداية الفصل الدراسي </a:t>
            </a:r>
            <a:endParaRPr lang="en-US" sz="40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7115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pphtp9_01_Page_01">
            <a:extLst>
              <a:ext uri="{FF2B5EF4-FFF2-40B4-BE49-F238E27FC236}">
                <a16:creationId xmlns:a16="http://schemas.microsoft.com/office/drawing/2014/main" id="{9C77F6AB-99E2-4927-A290-CC61C71E3D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" y="1219200"/>
            <a:ext cx="7505627" cy="455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48B7ED6-DCE4-4E48-BBAA-8CDB315B0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533400"/>
            <a:ext cx="1600347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Week  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0446" y="655320"/>
            <a:ext cx="8382000" cy="5516880"/>
          </a:xfrm>
        </p:spPr>
        <p:txBody>
          <a:bodyPr/>
          <a:lstStyle/>
          <a:p>
            <a:r>
              <a:rPr lang="en-US" sz="3000" dirty="0"/>
              <a:t>Why </a:t>
            </a:r>
            <a:r>
              <a:rPr lang="en-US" sz="3000" dirty="0">
                <a:solidFill>
                  <a:srgbClr val="FF0000"/>
                </a:solidFill>
              </a:rPr>
              <a:t>Program</a:t>
            </a:r>
            <a:r>
              <a:rPr lang="en-US" sz="3000" dirty="0"/>
              <a:t>?</a:t>
            </a:r>
          </a:p>
          <a:p>
            <a:r>
              <a:rPr lang="en-US" sz="3000" dirty="0"/>
              <a:t>Computer Systems: </a:t>
            </a:r>
            <a:r>
              <a:rPr lang="en-US" sz="3000" dirty="0">
                <a:solidFill>
                  <a:srgbClr val="FF0000"/>
                </a:solidFill>
              </a:rPr>
              <a:t>Hardware</a:t>
            </a:r>
            <a:r>
              <a:rPr lang="en-US" sz="3000" dirty="0"/>
              <a:t> and </a:t>
            </a:r>
            <a:r>
              <a:rPr lang="en-US" sz="3000" dirty="0">
                <a:solidFill>
                  <a:srgbClr val="FF0000"/>
                </a:solidFill>
              </a:rPr>
              <a:t>Software</a:t>
            </a:r>
          </a:p>
          <a:p>
            <a:r>
              <a:rPr lang="en-US" sz="3000" dirty="0">
                <a:solidFill>
                  <a:srgbClr val="FF0000"/>
                </a:solidFill>
              </a:rPr>
              <a:t>Data</a:t>
            </a:r>
            <a:r>
              <a:rPr lang="en-US" sz="3000" dirty="0"/>
              <a:t> Hierarchy</a:t>
            </a:r>
          </a:p>
          <a:p>
            <a:r>
              <a:rPr lang="en-US" sz="3000" dirty="0"/>
              <a:t>Types of </a:t>
            </a:r>
            <a:r>
              <a:rPr lang="en-US" sz="3000" dirty="0">
                <a:solidFill>
                  <a:srgbClr val="FF0000"/>
                </a:solidFill>
              </a:rPr>
              <a:t>Programming Languages?</a:t>
            </a:r>
          </a:p>
          <a:p>
            <a:r>
              <a:rPr lang="en-US" sz="3000" dirty="0"/>
              <a:t>C++ development environment (</a:t>
            </a:r>
            <a:r>
              <a:rPr lang="en-US" sz="3000" dirty="0">
                <a:solidFill>
                  <a:srgbClr val="FF0000"/>
                </a:solidFill>
              </a:rPr>
              <a:t>IDE</a:t>
            </a:r>
            <a:r>
              <a:rPr lang="en-US" sz="3000" dirty="0"/>
              <a:t>)</a:t>
            </a:r>
          </a:p>
          <a:p>
            <a:r>
              <a:rPr lang="en-US" sz="3000" dirty="0"/>
              <a:t>What is a Program made of?</a:t>
            </a:r>
          </a:p>
          <a:p>
            <a:pPr lvl="1"/>
            <a:r>
              <a:rPr lang="en-US" sz="2600" dirty="0">
                <a:solidFill>
                  <a:srgbClr val="FF0000"/>
                </a:solidFill>
              </a:rPr>
              <a:t>Input</a:t>
            </a:r>
            <a:r>
              <a:rPr lang="en-US" sz="2600" dirty="0"/>
              <a:t>, </a:t>
            </a:r>
            <a:r>
              <a:rPr lang="en-US" sz="2600" dirty="0">
                <a:solidFill>
                  <a:srgbClr val="FF0000"/>
                </a:solidFill>
              </a:rPr>
              <a:t>Processing</a:t>
            </a:r>
            <a:r>
              <a:rPr lang="en-US" sz="2600" dirty="0"/>
              <a:t>, Output</a:t>
            </a:r>
          </a:p>
          <a:p>
            <a:pPr lvl="1"/>
            <a:r>
              <a:rPr lang="en-US" sz="2600" dirty="0"/>
              <a:t>The Programming Process</a:t>
            </a:r>
          </a:p>
          <a:p>
            <a:r>
              <a:rPr lang="en-US" altLang="en-US" sz="3000" dirty="0">
                <a:solidFill>
                  <a:srgbClr val="FF0000"/>
                </a:solidFill>
              </a:rPr>
              <a:t>Procedural</a:t>
            </a:r>
            <a:r>
              <a:rPr lang="en-US" altLang="en-US" sz="3000" dirty="0"/>
              <a:t> and </a:t>
            </a:r>
            <a:r>
              <a:rPr lang="en-US" altLang="en-US" sz="3000" dirty="0">
                <a:solidFill>
                  <a:srgbClr val="FF0000"/>
                </a:solidFill>
              </a:rPr>
              <a:t>Object-Oriented</a:t>
            </a:r>
            <a:r>
              <a:rPr lang="en-US" altLang="en-US" sz="3000" dirty="0"/>
              <a:t> Programming</a:t>
            </a:r>
            <a:endParaRPr lang="en-US" sz="3000" dirty="0"/>
          </a:p>
          <a:p>
            <a:endParaRPr lang="en-US" sz="3000" dirty="0"/>
          </a:p>
          <a:p>
            <a:endParaRPr lang="en-US" sz="30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4543" y="-76200"/>
            <a:ext cx="8229600" cy="7620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Objectives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849052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Why Program?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Times" pitchFamily="-16" charset="0"/>
              <a:buNone/>
              <a:defRPr/>
            </a:pPr>
            <a:r>
              <a:rPr lang="en-US" u="sng" dirty="0">
                <a:solidFill>
                  <a:srgbClr val="FF0000"/>
                </a:solidFill>
              </a:rPr>
              <a:t>Computer</a:t>
            </a:r>
            <a:r>
              <a:rPr lang="en-US" dirty="0"/>
              <a:t> – programmable machine designed to follow instructions</a:t>
            </a:r>
          </a:p>
          <a:p>
            <a:pPr eaLnBrk="1" hangingPunct="1">
              <a:buFont typeface="Times" pitchFamily="-16" charset="0"/>
              <a:buNone/>
              <a:defRPr/>
            </a:pPr>
            <a:r>
              <a:rPr lang="en-US" u="sng" dirty="0">
                <a:solidFill>
                  <a:srgbClr val="FF0000"/>
                </a:solidFill>
              </a:rPr>
              <a:t>Program</a:t>
            </a:r>
            <a:r>
              <a:rPr lang="en-US" dirty="0"/>
              <a:t> – </a:t>
            </a:r>
            <a:r>
              <a:rPr lang="en-US" dirty="0">
                <a:solidFill>
                  <a:srgbClr val="FF0000"/>
                </a:solidFill>
              </a:rPr>
              <a:t>instructions</a:t>
            </a:r>
            <a:r>
              <a:rPr lang="en-US" dirty="0"/>
              <a:t> in computer memory to do something (</a:t>
            </a:r>
            <a:r>
              <a:rPr lang="en-US" sz="2400" dirty="0"/>
              <a:t>arithmetic, logic, input/output)</a:t>
            </a:r>
            <a:endParaRPr lang="en-US" dirty="0"/>
          </a:p>
          <a:p>
            <a:pPr eaLnBrk="1" hangingPunct="1">
              <a:buFont typeface="Times" pitchFamily="-16" charset="0"/>
              <a:buNone/>
              <a:defRPr/>
            </a:pPr>
            <a:r>
              <a:rPr lang="en-US" u="sng" dirty="0">
                <a:solidFill>
                  <a:srgbClr val="FF0000"/>
                </a:solidFill>
              </a:rPr>
              <a:t>Programmer</a:t>
            </a:r>
            <a:r>
              <a:rPr lang="en-US" dirty="0"/>
              <a:t> – person who writes instructions (</a:t>
            </a:r>
            <a:r>
              <a:rPr lang="en-US" dirty="0">
                <a:solidFill>
                  <a:srgbClr val="FF0000"/>
                </a:solidFill>
              </a:rPr>
              <a:t>programs</a:t>
            </a:r>
            <a:r>
              <a:rPr lang="en-US" dirty="0"/>
              <a:t>) to make computer perform a task</a:t>
            </a:r>
          </a:p>
          <a:p>
            <a:pPr eaLnBrk="1" hangingPunct="1">
              <a:spcBef>
                <a:spcPct val="80000"/>
              </a:spcBef>
              <a:buFont typeface="Times" pitchFamily="-16" charset="0"/>
              <a:buNone/>
              <a:defRPr/>
            </a:pPr>
            <a:r>
              <a:rPr lang="en-US" dirty="0"/>
              <a:t>SO, without programmers, no programs; without programs,  a computer cannot do anything</a:t>
            </a:r>
            <a:endParaRPr lang="en-US" u="sng" dirty="0"/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180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u="sng" dirty="0">
                <a:solidFill>
                  <a:srgbClr val="0070C0"/>
                </a:solidFill>
              </a:rPr>
              <a:t>Main Hardware Component Categories: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Tx/>
              <a:buAutoNum type="arabicPeriod"/>
            </a:pPr>
            <a:r>
              <a:rPr lang="en-US" altLang="en-US" dirty="0"/>
              <a:t>Central Processing Unit (CPU)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dirty="0"/>
              <a:t>Main </a:t>
            </a:r>
            <a:r>
              <a:rPr lang="en-US" altLang="en-US" dirty="0">
                <a:solidFill>
                  <a:srgbClr val="FF0000"/>
                </a:solidFill>
              </a:rPr>
              <a:t>Memory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dirty="0"/>
              <a:t>Secondary Memory / </a:t>
            </a:r>
            <a:r>
              <a:rPr lang="en-US" altLang="en-US" dirty="0">
                <a:solidFill>
                  <a:srgbClr val="FF0000"/>
                </a:solidFill>
              </a:rPr>
              <a:t>Storage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dirty="0">
                <a:solidFill>
                  <a:srgbClr val="FF0000"/>
                </a:solidFill>
              </a:rPr>
              <a:t>Input</a:t>
            </a:r>
            <a:r>
              <a:rPr lang="en-US" altLang="en-US" dirty="0"/>
              <a:t> Devices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dirty="0">
                <a:solidFill>
                  <a:srgbClr val="FF0000"/>
                </a:solidFill>
              </a:rPr>
              <a:t>Output</a:t>
            </a:r>
            <a:r>
              <a:rPr lang="en-US" altLang="en-US" dirty="0"/>
              <a:t> Devices</a:t>
            </a:r>
          </a:p>
          <a:p>
            <a:pPr marL="514350" indent="-514350" eaLnBrk="1" hangingPunct="1"/>
            <a:endParaRPr lang="en-US" altLang="en-US" dirty="0"/>
          </a:p>
        </p:txBody>
      </p:sp>
      <p:pic>
        <p:nvPicPr>
          <p:cNvPr id="4" name="Picture 5" descr="Figure 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971800"/>
            <a:ext cx="5095875" cy="366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564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Central Processing Unit (CPU)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2667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 panose="02020603050405020304" pitchFamily="18" charset="0"/>
              <a:buNone/>
            </a:pPr>
            <a:r>
              <a:rPr lang="en-US" altLang="en-US" dirty="0"/>
              <a:t>Comprised of: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Control Unit</a:t>
            </a:r>
            <a:r>
              <a:rPr lang="en-US" altLang="en-US" dirty="0"/>
              <a:t>: 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Retrieves</a:t>
            </a:r>
            <a:r>
              <a:rPr lang="en-US" altLang="en-US" dirty="0"/>
              <a:t> and </a:t>
            </a:r>
            <a:r>
              <a:rPr lang="en-US" altLang="en-US" dirty="0">
                <a:solidFill>
                  <a:srgbClr val="FF0000"/>
                </a:solidFill>
              </a:rPr>
              <a:t>decodes</a:t>
            </a:r>
            <a:r>
              <a:rPr lang="en-US" altLang="en-US" dirty="0"/>
              <a:t> program instructions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Coordinates</a:t>
            </a:r>
            <a:r>
              <a:rPr lang="en-US" altLang="en-US" dirty="0"/>
              <a:t> activities of all other parts of computer.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Arithmetic &amp; Logic Unit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/>
              <a:t>Hardware optimized for high-speed numeric </a:t>
            </a:r>
            <a:r>
              <a:rPr lang="en-US" altLang="en-US" dirty="0">
                <a:solidFill>
                  <a:srgbClr val="FF0000"/>
                </a:solidFill>
              </a:rPr>
              <a:t>calculation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/>
              <a:t>Hardware designed for true/false, yes/no </a:t>
            </a:r>
            <a:r>
              <a:rPr lang="en-US" altLang="en-US" dirty="0">
                <a:solidFill>
                  <a:srgbClr val="FF0000"/>
                </a:solidFill>
              </a:rPr>
              <a:t>decisions</a:t>
            </a:r>
            <a:r>
              <a:rPr lang="en-US" altLang="en-US" dirty="0"/>
              <a:t>.</a:t>
            </a:r>
          </a:p>
        </p:txBody>
      </p:sp>
      <p:pic>
        <p:nvPicPr>
          <p:cNvPr id="4" name="Picture 3" descr="0102sowc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962400"/>
            <a:ext cx="4745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6360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Main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138"/>
            <a:ext cx="8534400" cy="400526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/>
              <a:t>It is </a:t>
            </a:r>
            <a:r>
              <a:rPr lang="en-US" dirty="0">
                <a:solidFill>
                  <a:srgbClr val="FF0000"/>
                </a:solidFill>
              </a:rPr>
              <a:t>volatile</a:t>
            </a:r>
            <a:r>
              <a:rPr lang="en-US" dirty="0"/>
              <a:t>. Main memory is erased when program terminates or computer is turned off.</a:t>
            </a:r>
          </a:p>
          <a:p>
            <a:pPr eaLnBrk="1" hangingPunct="1">
              <a:defRPr/>
            </a:pPr>
            <a:r>
              <a:rPr lang="en-US" dirty="0"/>
              <a:t>Also called </a:t>
            </a:r>
            <a:r>
              <a:rPr lang="en-US" dirty="0">
                <a:solidFill>
                  <a:srgbClr val="FF0000"/>
                </a:solidFill>
              </a:rPr>
              <a:t>Random Access Memory </a:t>
            </a:r>
            <a:r>
              <a:rPr lang="en-US" dirty="0"/>
              <a:t>(RAM)</a:t>
            </a:r>
          </a:p>
          <a:p>
            <a:pPr eaLnBrk="1" hangingPunct="1">
              <a:defRPr/>
            </a:pPr>
            <a:r>
              <a:rPr lang="en-US" dirty="0"/>
              <a:t>Organized as follows:</a:t>
            </a:r>
          </a:p>
          <a:p>
            <a:pPr lvl="1" eaLnBrk="1" hangingPunct="1">
              <a:defRPr/>
            </a:pPr>
            <a:r>
              <a:rPr lang="en-US" dirty="0">
                <a:solidFill>
                  <a:srgbClr val="FF0000"/>
                </a:solidFill>
              </a:rPr>
              <a:t>bit</a:t>
            </a:r>
            <a:r>
              <a:rPr lang="en-US" dirty="0"/>
              <a:t>: smallest piece of memory.  Has values 0 (off, false) or 1 (on, true)</a:t>
            </a:r>
          </a:p>
          <a:p>
            <a:pPr lvl="1" eaLnBrk="1" hangingPunct="1">
              <a:defRPr/>
            </a:pPr>
            <a:r>
              <a:rPr lang="en-US" dirty="0">
                <a:solidFill>
                  <a:srgbClr val="FF0000"/>
                </a:solidFill>
              </a:rPr>
              <a:t>byte</a:t>
            </a:r>
            <a:r>
              <a:rPr lang="en-US" dirty="0"/>
              <a:t>: 8 consecutive bits. Bytes have </a:t>
            </a:r>
            <a:r>
              <a:rPr lang="en-US" dirty="0">
                <a:solidFill>
                  <a:srgbClr val="FF0000"/>
                </a:solidFill>
              </a:rPr>
              <a:t>addresses</a:t>
            </a:r>
            <a:r>
              <a:rPr lang="en-US" dirty="0"/>
              <a:t>.</a:t>
            </a:r>
          </a:p>
          <a:p>
            <a:pPr eaLnBrk="1" hangingPunct="1">
              <a:defRPr/>
            </a:pPr>
            <a:r>
              <a:rPr lang="en-US" altLang="en-US" dirty="0">
                <a:solidFill>
                  <a:srgbClr val="FF0000"/>
                </a:solidFill>
              </a:rPr>
              <a:t>Addresses</a:t>
            </a:r>
            <a:r>
              <a:rPr lang="en-US" altLang="en-US" dirty="0"/>
              <a:t> – Each byte in memory is identified by a unique number known as an </a:t>
            </a:r>
            <a:r>
              <a:rPr lang="en-US" altLang="en-US" i="1" dirty="0"/>
              <a:t>address</a:t>
            </a:r>
            <a:r>
              <a:rPr lang="en-US" alt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9489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23DB5CF-E865-4E3D-BCD5-63A53860608B}"/>
              </a:ext>
            </a:extLst>
          </p:cNvPr>
          <p:cNvGraphicFramePr>
            <a:graphicFrameLocks noGrp="1"/>
          </p:cNvGraphicFramePr>
          <p:nvPr/>
        </p:nvGraphicFramePr>
        <p:xfrm>
          <a:off x="685800" y="2362200"/>
          <a:ext cx="7696200" cy="281937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704672">
                  <a:extLst>
                    <a:ext uri="{9D8B030D-6E8A-4147-A177-3AD203B41FA5}">
                      <a16:colId xmlns:a16="http://schemas.microsoft.com/office/drawing/2014/main" val="1235886330"/>
                    </a:ext>
                  </a:extLst>
                </a:gridCol>
                <a:gridCol w="5991528">
                  <a:extLst>
                    <a:ext uri="{9D8B030D-6E8A-4147-A177-3AD203B41FA5}">
                      <a16:colId xmlns:a16="http://schemas.microsoft.com/office/drawing/2014/main" val="702923274"/>
                    </a:ext>
                  </a:extLst>
                </a:gridCol>
              </a:tblGrid>
              <a:tr h="9722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u="sng" dirty="0">
                          <a:effectLst/>
                        </a:rPr>
                        <a:t>Processor/CPU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N" sz="1400" b="0" dirty="0">
                          <a:effectLst/>
                        </a:rPr>
                        <a:t>The central processing unit which is used to coordinate and supervise the operations of all other units in the computer.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3705587"/>
                  </a:ext>
                </a:extLst>
              </a:tr>
              <a:tr h="6104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u="sng" dirty="0">
                          <a:effectLst/>
                        </a:rPr>
                        <a:t>ALU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N" sz="1400" b="0" dirty="0">
                          <a:effectLst/>
                        </a:rPr>
                        <a:t>Arithmetic logic unit lies inside processor and used to perform all logic and arithmetic operations.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9162293"/>
                  </a:ext>
                </a:extLst>
              </a:tr>
              <a:tr h="6104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u="sng" dirty="0">
                          <a:effectLst/>
                        </a:rPr>
                        <a:t>RAM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N" sz="1400" b="0" dirty="0">
                          <a:effectLst/>
                        </a:rPr>
                        <a:t>Random Access Memory is the main memory and used to temporary store data and code during  program execution.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8230224"/>
                  </a:ext>
                </a:extLst>
              </a:tr>
              <a:tr h="626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u="sng">
                          <a:effectLst/>
                        </a:rPr>
                        <a:t>ROM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N" sz="1400" b="0" dirty="0">
                          <a:effectLst/>
                        </a:rPr>
                        <a:t>Read only memory used to store programs (BIOS) needed to start/boot the computer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0835869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04800" y="3048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u="sng" spc="-100" dirty="0">
                <a:solidFill>
                  <a:srgbClr val="3380E6"/>
                </a:solidFill>
                <a:latin typeface="Arial"/>
                <a:ea typeface="+mj-ea"/>
                <a:cs typeface="+mj-cs"/>
              </a:rPr>
              <a:t>Function of important computer units</a:t>
            </a:r>
          </a:p>
        </p:txBody>
      </p:sp>
    </p:spTree>
    <p:extLst>
      <p:ext uri="{BB962C8B-B14F-4D97-AF65-F5344CB8AC3E}">
        <p14:creationId xmlns:p14="http://schemas.microsoft.com/office/powerpoint/2010/main" val="2818288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Secondary Storage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FF0000"/>
                </a:solidFill>
              </a:rPr>
              <a:t>Non-volatile</a:t>
            </a:r>
            <a:r>
              <a:rPr lang="en-US" altLang="en-US" dirty="0"/>
              <a:t>: data retained when program is not running or computer is turned off</a:t>
            </a:r>
          </a:p>
          <a:p>
            <a:pPr eaLnBrk="1" hangingPunct="1"/>
            <a:r>
              <a:rPr lang="en-US" altLang="en-US" dirty="0"/>
              <a:t>Comes in a variety of media:</a:t>
            </a:r>
          </a:p>
          <a:p>
            <a:pPr lvl="1" eaLnBrk="1" hangingPunct="1"/>
            <a:r>
              <a:rPr lang="en-US" altLang="en-US" dirty="0"/>
              <a:t>magnetic: floppy disk, hard drive</a:t>
            </a:r>
          </a:p>
          <a:p>
            <a:pPr lvl="1" eaLnBrk="1" hangingPunct="1"/>
            <a:r>
              <a:rPr lang="en-US" altLang="en-US" dirty="0"/>
              <a:t>optical: CD-ROM, DVD</a:t>
            </a:r>
          </a:p>
          <a:p>
            <a:pPr lvl="1" eaLnBrk="1" hangingPunct="1"/>
            <a:r>
              <a:rPr lang="en-US" altLang="en-US" dirty="0"/>
              <a:t>Flash drives, connected to the USB port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3371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Input Devices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Devices that send information to the computer from outside</a:t>
            </a:r>
          </a:p>
          <a:p>
            <a:pPr eaLnBrk="1" hangingPunct="1"/>
            <a:r>
              <a:rPr lang="en-US" altLang="en-US" dirty="0"/>
              <a:t>Many devices can provide input:</a:t>
            </a:r>
          </a:p>
          <a:p>
            <a:pPr lvl="1" eaLnBrk="1" hangingPunct="1"/>
            <a:r>
              <a:rPr lang="en-US" altLang="en-US" dirty="0"/>
              <a:t>Keyboard, mouse, scanner, digital camera, microphone</a:t>
            </a:r>
          </a:p>
          <a:p>
            <a:pPr lvl="1" eaLnBrk="1" hangingPunct="1"/>
            <a:r>
              <a:rPr lang="en-US" altLang="en-US" dirty="0"/>
              <a:t>Disk drives, CD drives, and DVD drives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56140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u="sng" dirty="0">
                <a:solidFill>
                  <a:srgbClr val="0070C0"/>
                </a:solidFill>
              </a:rPr>
              <a:t>Software-Programs That Run on a Computer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Categories of software:</a:t>
            </a:r>
          </a:p>
          <a:p>
            <a:pPr marL="109537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System software</a:t>
            </a:r>
            <a:r>
              <a:rPr lang="en-US" altLang="en-US" dirty="0"/>
              <a:t>: programs that manage the computer hardware and the programs that run on it.  </a:t>
            </a:r>
            <a:r>
              <a:rPr lang="en-US" altLang="en-US" i="1" dirty="0"/>
              <a:t>Example</a:t>
            </a:r>
            <a:r>
              <a:rPr lang="en-US" altLang="en-US" dirty="0"/>
              <a:t>: operating systems, utility programs, software development tools.</a:t>
            </a:r>
          </a:p>
          <a:p>
            <a:pPr marL="392113" lvl="1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Application software</a:t>
            </a:r>
            <a:r>
              <a:rPr lang="en-US" altLang="en-US" dirty="0"/>
              <a:t>: programs that provide services to the user. </a:t>
            </a:r>
            <a:r>
              <a:rPr lang="en-US" altLang="en-US" i="1" dirty="0"/>
              <a:t>Examples</a:t>
            </a:r>
            <a:r>
              <a:rPr lang="en-US" altLang="en-US" dirty="0"/>
              <a:t>: word processing, games, programs to solve specific problems.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60250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3380E6"/>
                </a:solidFill>
                <a:latin typeface="Arial"/>
              </a:rPr>
              <a:t>Type of Software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387" y="1600200"/>
            <a:ext cx="8634121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reeform 10"/>
          <p:cNvSpPr/>
          <p:nvPr/>
        </p:nvSpPr>
        <p:spPr>
          <a:xfrm>
            <a:off x="1600200" y="5114152"/>
            <a:ext cx="485775" cy="585787"/>
          </a:xfrm>
          <a:custGeom>
            <a:avLst/>
            <a:gdLst>
              <a:gd name="connsiteX0" fmla="*/ 0 w 485775"/>
              <a:gd name="connsiteY0" fmla="*/ 0 h 585787"/>
              <a:gd name="connsiteX1" fmla="*/ 28575 w 485775"/>
              <a:gd name="connsiteY1" fmla="*/ 585787 h 585787"/>
              <a:gd name="connsiteX2" fmla="*/ 485775 w 485775"/>
              <a:gd name="connsiteY2" fmla="*/ 571500 h 585787"/>
              <a:gd name="connsiteX3" fmla="*/ 414337 w 485775"/>
              <a:gd name="connsiteY3" fmla="*/ 571500 h 58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775" h="585787">
                <a:moveTo>
                  <a:pt x="0" y="0"/>
                </a:moveTo>
                <a:lnTo>
                  <a:pt x="28575" y="585787"/>
                </a:lnTo>
                <a:lnTo>
                  <a:pt x="485775" y="571500"/>
                </a:lnTo>
                <a:lnTo>
                  <a:pt x="414337" y="57150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071950" y="5282753"/>
            <a:ext cx="23336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Antivirus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File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Disk cleaner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File compression</a:t>
            </a:r>
          </a:p>
        </p:txBody>
      </p:sp>
    </p:spTree>
    <p:extLst>
      <p:ext uri="{BB962C8B-B14F-4D97-AF65-F5344CB8AC3E}">
        <p14:creationId xmlns:p14="http://schemas.microsoft.com/office/powerpoint/2010/main" val="27236166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Operating Systems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FF"/>
                </a:solidFill>
                <a:latin typeface="Cambria" panose="02040503050406030204" pitchFamily="18" charset="0"/>
              </a:rPr>
              <a:t>Operating systems</a:t>
            </a: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Software systems that make using computers more convenient for users, application developers and system administrators.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Provide services that allow each application to execute safely, efficiently and </a:t>
            </a:r>
            <a:r>
              <a:rPr lang="en-US" i="1" dirty="0">
                <a:solidFill>
                  <a:srgbClr val="000000"/>
                </a:solidFill>
                <a:latin typeface="Cambria" panose="02040503050406030204" pitchFamily="18" charset="0"/>
              </a:rPr>
              <a:t>concurrently</a:t>
            </a: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 (i.e., in parallel) with other applications.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The software that contains the core components of the operating system is called the </a:t>
            </a:r>
            <a:r>
              <a:rPr lang="en-US" dirty="0">
                <a:solidFill>
                  <a:srgbClr val="0000FF"/>
                </a:solidFill>
                <a:latin typeface="Cambria" panose="02040503050406030204" pitchFamily="18" charset="0"/>
              </a:rPr>
              <a:t>kernel</a:t>
            </a: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.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Popular desktop operating systems include Linux, Windows  and OS X (formerly called Mac OS X).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dirty="0">
                <a:solidFill>
                  <a:srgbClr val="000000"/>
                </a:solidFill>
                <a:latin typeface="Cambria" panose="02040503050406030204" pitchFamily="18" charset="0"/>
              </a:rPr>
              <a:t>Popular mobile operating systems used in smartphones and tablets include Google’s Android, Apple’s iOS and Windows 10 Mobile. </a:t>
            </a:r>
          </a:p>
        </p:txBody>
      </p:sp>
      <p:sp>
        <p:nvSpPr>
          <p:cNvPr id="67588" name="Footer Placeholder 3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latin typeface="Cambria" panose="02040503050406030204" pitchFamily="18" charset="0"/>
              </a:rPr>
              <a:t>© Copyright 1992-2017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962363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00B050"/>
                </a:solidFill>
                <a:latin typeface="Arial"/>
              </a:rPr>
              <a:t>  Windows—A Proprietary Operating System</a:t>
            </a:r>
          </a:p>
        </p:txBody>
      </p:sp>
      <p:sp>
        <p:nvSpPr>
          <p:cNvPr id="118787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Mid-1980s, Microsoft developed the </a:t>
            </a:r>
            <a:r>
              <a:rPr lang="en-US" altLang="en-US" dirty="0">
                <a:solidFill>
                  <a:srgbClr val="0000FF"/>
                </a:solidFill>
                <a:latin typeface="Cambria" panose="02040503050406030204" pitchFamily="18" charset="0"/>
              </a:rPr>
              <a:t>Windows operating system</a:t>
            </a:r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, consisting of a graphical user interface built on top of DOS—an enormously popular personal-computer operating system of the time that users interacted with by </a:t>
            </a:r>
            <a:r>
              <a:rPr lang="en-US" altLang="en-US" i="1" dirty="0">
                <a:solidFill>
                  <a:srgbClr val="000000"/>
                </a:solidFill>
                <a:latin typeface="Cambria" panose="02040503050406030204" pitchFamily="18" charset="0"/>
              </a:rPr>
              <a:t>typing</a:t>
            </a:r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 commands. 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Windows borrowed from many concepts (such as icons, menus and windows) developed by Xerox PARC and popularized by early Apple Macintosh operating systems. 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Windows 11 is Microsoft’s latest operating system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Windows is a proprietary operating system—it’s controlled by Microsoft exclusively.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Windows is by far the world’s most widely used desktop operating system</a:t>
            </a:r>
            <a:endParaRPr lang="en-US" altLang="en-US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pPr eaLnBrk="1" hangingPunct="1"/>
            <a:endParaRPr lang="en-US" altLang="en-US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sp>
        <p:nvSpPr>
          <p:cNvPr id="68612" name="Footer Placeholder 3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latin typeface="Cambria" panose="02040503050406030204" pitchFamily="18" charset="0"/>
              </a:rPr>
              <a:t>© Copyright 1992-2017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6470611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B050"/>
                </a:solidFill>
                <a:latin typeface="Arial"/>
              </a:rPr>
              <a:t> Linux—An Open-Source Operating System</a:t>
            </a:r>
          </a:p>
        </p:txBody>
      </p:sp>
      <p:sp>
        <p:nvSpPr>
          <p:cNvPr id="120835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FF"/>
                </a:solidFill>
                <a:latin typeface="Cambria" panose="02040503050406030204" pitchFamily="18" charset="0"/>
              </a:rPr>
              <a:t>Linux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The most popular open-source operating system.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Developed by volunteers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Popular in servers, personal computers and embedded systems.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Source code is available to the public for examination and modification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Free to download and install.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Ability to completely customize the operating system to meet specific needs. </a:t>
            </a:r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latin typeface="Cambria" panose="02040503050406030204" pitchFamily="18" charset="0"/>
              </a:rPr>
              <a:t>© Copyright 1992-2017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6331290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>
                <a:solidFill>
                  <a:srgbClr val="00B050"/>
                </a:solidFill>
                <a:latin typeface="Arial"/>
              </a:rPr>
              <a:t> Apple’s OS X; Apple’s </a:t>
            </a:r>
            <a:r>
              <a:rPr lang="en-US" sz="2800" dirty="0" err="1">
                <a:solidFill>
                  <a:srgbClr val="00B050"/>
                </a:solidFill>
                <a:latin typeface="Arial"/>
              </a:rPr>
              <a:t>iOS</a:t>
            </a:r>
            <a:r>
              <a:rPr lang="en-US" sz="2800" dirty="0">
                <a:solidFill>
                  <a:srgbClr val="00B050"/>
                </a:solidFill>
                <a:latin typeface="Arial"/>
              </a:rPr>
              <a:t> for iPhone</a:t>
            </a:r>
            <a:r>
              <a:rPr lang="en-US" sz="2800" baseline="30000" dirty="0">
                <a:solidFill>
                  <a:srgbClr val="00B050"/>
                </a:solidFill>
                <a:latin typeface="Arial"/>
              </a:rPr>
              <a:t> ®</a:t>
            </a:r>
            <a:r>
              <a:rPr lang="en-US" sz="2800" dirty="0">
                <a:solidFill>
                  <a:srgbClr val="00B050"/>
                </a:solidFill>
                <a:latin typeface="Arial"/>
              </a:rPr>
              <a:t>, </a:t>
            </a:r>
            <a:r>
              <a:rPr lang="en-US" sz="2800" dirty="0" err="1">
                <a:solidFill>
                  <a:srgbClr val="00B050"/>
                </a:solidFill>
                <a:latin typeface="Arial"/>
              </a:rPr>
              <a:t>iPad</a:t>
            </a:r>
            <a:r>
              <a:rPr lang="en-US" sz="2800" baseline="30000" dirty="0">
                <a:solidFill>
                  <a:srgbClr val="00B050"/>
                </a:solidFill>
                <a:latin typeface="Arial"/>
              </a:rPr>
              <a:t>®</a:t>
            </a:r>
            <a:r>
              <a:rPr lang="en-US" sz="2800" dirty="0">
                <a:solidFill>
                  <a:srgbClr val="00B050"/>
                </a:solidFill>
                <a:latin typeface="Arial"/>
              </a:rPr>
              <a:t> and iPod Touch</a:t>
            </a:r>
            <a:r>
              <a:rPr lang="en-US" sz="2800" baseline="30000" dirty="0">
                <a:solidFill>
                  <a:srgbClr val="00B050"/>
                </a:solidFill>
                <a:latin typeface="Arial"/>
              </a:rPr>
              <a:t> ®</a:t>
            </a:r>
            <a:r>
              <a:rPr lang="en-US" sz="2800" dirty="0">
                <a:solidFill>
                  <a:srgbClr val="00B050"/>
                </a:solidFill>
                <a:latin typeface="Arial"/>
              </a:rPr>
              <a:t> Devices</a:t>
            </a:r>
            <a:endParaRPr lang="en-US" sz="2800" dirty="0">
              <a:solidFill>
                <a:srgbClr val="3380E6"/>
              </a:solidFill>
              <a:latin typeface="Arial"/>
            </a:endParaRPr>
          </a:p>
        </p:txBody>
      </p:sp>
      <p:sp>
        <p:nvSpPr>
          <p:cNvPr id="123907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Apple’s OS X operating system is a descendant of </a:t>
            </a:r>
            <a:r>
              <a:rPr lang="en-US" altLang="en-US" dirty="0" err="1">
                <a:solidFill>
                  <a:srgbClr val="000000"/>
                </a:solidFill>
                <a:latin typeface="Cambria" panose="02040503050406030204" pitchFamily="18" charset="0"/>
              </a:rPr>
              <a:t>NeXTSTEP</a:t>
            </a:r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  <a:latin typeface="Cambria" panose="02040503050406030204" pitchFamily="18" charset="0"/>
              </a:rPr>
              <a:t>Apple’s proprietary operating system, iOS, is derived from Apple’s OS X and is used in the iPhone, iPad and iPod Touch devices.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In 2014, Apple introduced its new Swift programming language, which became open source in 2015.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iOS app-development community is gradually shifting from Objective-C to Swift. </a:t>
            </a:r>
            <a:endParaRPr lang="en-US" altLang="en-US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sp>
        <p:nvSpPr>
          <p:cNvPr id="72708" name="Footer Placeholder 3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latin typeface="Cambria" panose="02040503050406030204" pitchFamily="18" charset="0"/>
              </a:rPr>
              <a:t>© Copyright 1992-2017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873467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B050"/>
                </a:solidFill>
                <a:latin typeface="Arial"/>
              </a:rPr>
              <a:t>Google’s Android</a:t>
            </a:r>
          </a:p>
        </p:txBody>
      </p:sp>
      <p:sp>
        <p:nvSpPr>
          <p:cNvPr id="74755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>
                <a:solidFill>
                  <a:srgbClr val="0000FF"/>
                </a:solidFill>
                <a:latin typeface="Cambria" panose="02040503050406030204" pitchFamily="18" charset="0"/>
              </a:rPr>
              <a:t>Android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Fastest growing mobile and smartphone operating system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Based on the Linux kernel and Java.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Open source and free. 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Developed by Android, Inc., which was acquired by Google in 2005.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</a:rPr>
              <a:t>According to IDC, after the first six months of 2015, Android had 82.8% of the global smartphone market share, compared to 13.9% for Apple, 2.6% for Microsoft and 0.3% for Blackberry. 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</a:rPr>
              <a:t>Used in numerous smartphones, e-reader devices, tablets, in-store touch-screen kiosks, cars, robots, multimedia players and more. </a:t>
            </a:r>
          </a:p>
          <a:p>
            <a:pPr lvl="1" eaLnBrk="1" hangingPunct="1">
              <a:defRPr/>
            </a:pPr>
            <a:r>
              <a:rPr lang="en-US" sz="2000" dirty="0">
                <a:solidFill>
                  <a:srgbClr val="000000"/>
                </a:solidFill>
              </a:rPr>
              <a:t>At the time of this writing there were more than 1.4 billion Android users.</a:t>
            </a:r>
          </a:p>
        </p:txBody>
      </p:sp>
      <p:sp>
        <p:nvSpPr>
          <p:cNvPr id="74756" name="Footer Placeholder 3"/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latin typeface="Cambria" panose="02040503050406030204" pitchFamily="18" charset="0"/>
              </a:rPr>
              <a:t>© Copyright 1992-2017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629347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05873-F6B5-45E5-8A97-98887C800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Data Hierarchy</a:t>
            </a:r>
          </a:p>
        </p:txBody>
      </p:sp>
      <p:sp>
        <p:nvSpPr>
          <p:cNvPr id="37891" name="Text Placeholder 2">
            <a:extLst>
              <a:ext uri="{FF2B5EF4-FFF2-40B4-BE49-F238E27FC236}">
                <a16:creationId xmlns:a16="http://schemas.microsoft.com/office/drawing/2014/main" id="{36DAEEA8-9ACE-4469-A112-EB9EACAB4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481138"/>
            <a:ext cx="3657600" cy="438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Data items processed by computers form a 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data hierarchy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that becomes larger and more complex in structure as we progress from bits to characters to fields, and so on.   </a:t>
            </a:r>
          </a:p>
        </p:txBody>
      </p:sp>
      <p:sp>
        <p:nvSpPr>
          <p:cNvPr id="33796" name="Footer Placeholder 3">
            <a:extLst>
              <a:ext uri="{FF2B5EF4-FFF2-40B4-BE49-F238E27FC236}">
                <a16:creationId xmlns:a16="http://schemas.microsoft.com/office/drawing/2014/main" id="{74C52A30-9142-4EC8-86E8-73E0D89E5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  <p:pic>
        <p:nvPicPr>
          <p:cNvPr id="5" name="Picture 1" descr="cpphtp9_01_Page_17">
            <a:extLst>
              <a:ext uri="{FF2B5EF4-FFF2-40B4-BE49-F238E27FC236}">
                <a16:creationId xmlns:a16="http://schemas.microsoft.com/office/drawing/2014/main" id="{B3A71B8F-AA57-4882-A11E-DDDDF257A89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4" t="7464" r="34166" b="15670"/>
          <a:stretch/>
        </p:blipFill>
        <p:spPr bwMode="auto">
          <a:xfrm>
            <a:off x="4343400" y="1219200"/>
            <a:ext cx="4572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23904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Data Hierarchy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Bit</a:t>
            </a:r>
            <a:r>
              <a:rPr lang="en-US" dirty="0"/>
              <a:t>: smallest data item in computer take values 0 or 1</a:t>
            </a:r>
          </a:p>
          <a:p>
            <a:r>
              <a:rPr lang="en-US" b="1" dirty="0">
                <a:solidFill>
                  <a:srgbClr val="FF0000"/>
                </a:solidFill>
              </a:rPr>
              <a:t>Byte</a:t>
            </a:r>
            <a:r>
              <a:rPr lang="en-US" dirty="0"/>
              <a:t>:  equal 8 bits and can store on character like </a:t>
            </a:r>
            <a:r>
              <a:rPr lang="en-US" dirty="0" err="1"/>
              <a:t>a,b,c</a:t>
            </a:r>
            <a:endParaRPr lang="en-US" dirty="0"/>
          </a:p>
          <a:p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Field</a:t>
            </a:r>
            <a:r>
              <a:rPr lang="en-US" dirty="0"/>
              <a:t>: group of characters like name, address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Record</a:t>
            </a:r>
            <a:r>
              <a:rPr lang="en-US" dirty="0"/>
              <a:t>: group of fields such as student information</a:t>
            </a:r>
          </a:p>
          <a:p>
            <a:r>
              <a:rPr lang="en-US" dirty="0"/>
              <a:t> </a:t>
            </a:r>
            <a:r>
              <a:rPr lang="en-US" b="1" u="sng" dirty="0">
                <a:solidFill>
                  <a:srgbClr val="FF0000"/>
                </a:solidFill>
              </a:rPr>
              <a:t>File</a:t>
            </a:r>
            <a:r>
              <a:rPr lang="en-US" dirty="0"/>
              <a:t>: group of records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Database</a:t>
            </a:r>
            <a:r>
              <a:rPr lang="en-US" dirty="0"/>
              <a:t>: group of files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3112034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u="sng" dirty="0">
                <a:solidFill>
                  <a:srgbClr val="0070C0"/>
                </a:solidFill>
              </a:rPr>
              <a:t>Programs and Programming Languages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63731" y="1752600"/>
            <a:ext cx="8229600" cy="4525962"/>
          </a:xfrm>
        </p:spPr>
        <p:txBody>
          <a:bodyPr/>
          <a:lstStyle/>
          <a:p>
            <a:pPr eaLnBrk="1" hangingPunct="1"/>
            <a:r>
              <a:rPr lang="en-US" altLang="en-US" dirty="0"/>
              <a:t>A program is a set of </a:t>
            </a:r>
            <a:r>
              <a:rPr lang="en-US" altLang="en-US" dirty="0">
                <a:solidFill>
                  <a:srgbClr val="FF0000"/>
                </a:solidFill>
              </a:rPr>
              <a:t>instructions</a:t>
            </a:r>
            <a:r>
              <a:rPr lang="en-US" altLang="en-US" dirty="0"/>
              <a:t> that the computer follows to perform a </a:t>
            </a:r>
            <a:r>
              <a:rPr lang="en-US" altLang="en-US" dirty="0">
                <a:solidFill>
                  <a:srgbClr val="FF0000"/>
                </a:solidFill>
              </a:rPr>
              <a:t>task</a:t>
            </a:r>
            <a:r>
              <a:rPr lang="en-US" altLang="en-US" dirty="0"/>
              <a:t>.</a:t>
            </a:r>
            <a:br>
              <a:rPr lang="en-US" altLang="en-US" dirty="0"/>
            </a:br>
            <a:endParaRPr lang="en-US" altLang="en-US" dirty="0"/>
          </a:p>
          <a:p>
            <a:pPr eaLnBrk="1" hangingPunct="1"/>
            <a:r>
              <a:rPr lang="en-US" altLang="en-US" dirty="0"/>
              <a:t>We start with an </a:t>
            </a:r>
            <a:r>
              <a:rPr lang="en-US" altLang="en-US" i="1" dirty="0">
                <a:solidFill>
                  <a:srgbClr val="FF0000"/>
                </a:solidFill>
              </a:rPr>
              <a:t>algorithm</a:t>
            </a:r>
            <a:r>
              <a:rPr lang="en-US" altLang="en-US" dirty="0"/>
              <a:t>, which is a set of well-defined steps.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algorithm</a:t>
            </a:r>
            <a:r>
              <a:rPr lang="en-US" altLang="en-US" dirty="0"/>
              <a:t> is not ready to be executed on the computer.</a:t>
            </a:r>
          </a:p>
          <a:p>
            <a:pPr marL="109537" indent="0" eaLnBrk="1" hangingPunct="1">
              <a:buNone/>
            </a:pPr>
            <a:endParaRPr lang="en-US" altLang="en-US" u="sng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757532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3D969-671F-4981-9575-7B7961BAA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Programming Languages</a:t>
            </a:r>
          </a:p>
        </p:txBody>
      </p:sp>
      <p:sp>
        <p:nvSpPr>
          <p:cNvPr id="43011" name="Text Placeholder 2">
            <a:extLst>
              <a:ext uri="{FF2B5EF4-FFF2-40B4-BE49-F238E27FC236}">
                <a16:creationId xmlns:a16="http://schemas.microsoft.com/office/drawing/2014/main" id="{D5D0B8FD-A723-4B42-A653-94F89B4402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Programmers write instructions in various programming languages, some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directly understandable 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by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computers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and others requiring intermediate </a:t>
            </a:r>
            <a:r>
              <a:rPr lang="en-US" altLang="en-US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translation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steps. </a:t>
            </a:r>
          </a:p>
          <a:p>
            <a:pPr marL="109537" indent="0" eaLnBrk="1" hangingPunct="1">
              <a:buNone/>
            </a:pP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These may be divided into three general types:</a:t>
            </a:r>
          </a:p>
          <a:p>
            <a:pPr lvl="1" eaLnBrk="1" hangingPunct="1"/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Machine languages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Assembly languages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High-level languages</a:t>
            </a:r>
          </a:p>
        </p:txBody>
      </p:sp>
      <p:sp>
        <p:nvSpPr>
          <p:cNvPr id="48132" name="Footer Placeholder 3">
            <a:extLst>
              <a:ext uri="{FF2B5EF4-FFF2-40B4-BE49-F238E27FC236}">
                <a16:creationId xmlns:a16="http://schemas.microsoft.com/office/drawing/2014/main" id="{400CE160-1319-4D6C-A12E-D20023B30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256756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63B39-8194-4EF7-8192-26624B84F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3380E6"/>
                </a:solidFill>
                <a:latin typeface="Arial"/>
              </a:rPr>
              <a:t>Programming Languages (Cont.)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F611E-48C7-425D-94FF-065345C9C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229600" cy="4711700"/>
          </a:xfrm>
        </p:spPr>
        <p:txBody>
          <a:bodyPr>
            <a:normAutofit/>
          </a:bodyPr>
          <a:lstStyle/>
          <a:p>
            <a:pPr marL="109537" indent="0" eaLnBrk="1" hangingPunct="1">
              <a:lnSpc>
                <a:spcPct val="90000"/>
              </a:lnSpc>
              <a:spcAft>
                <a:spcPts val="1000"/>
              </a:spcAft>
              <a:buFont typeface="Wingdings 3" panose="05040102010807070707" pitchFamily="18" charset="2"/>
              <a:buNone/>
              <a:defRPr/>
            </a:pPr>
            <a:r>
              <a:rPr lang="en-US" sz="2500" b="1" i="1" dirty="0">
                <a:solidFill>
                  <a:srgbClr val="000000"/>
                </a:solidFill>
                <a:latin typeface="Times New Roman" pitchFamily="18" charset="0"/>
              </a:rPr>
              <a:t>Machine Languages</a:t>
            </a:r>
          </a:p>
          <a:p>
            <a:pPr eaLnBrk="1" hangingPunct="1">
              <a:lnSpc>
                <a:spcPct val="90000"/>
              </a:lnSpc>
              <a:spcAft>
                <a:spcPts val="1000"/>
              </a:spcAft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computer only executes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instructions.</a:t>
            </a:r>
          </a:p>
          <a:p>
            <a:pPr eaLnBrk="1" hangingPunct="1">
              <a:lnSpc>
                <a:spcPct val="90000"/>
              </a:lnSpc>
              <a:spcAft>
                <a:spcPts val="1000"/>
              </a:spcAft>
              <a:defRPr/>
            </a:pP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Any computer can directly understand only its own </a:t>
            </a:r>
            <a:r>
              <a:rPr lang="en-US" sz="2500" dirty="0">
                <a:solidFill>
                  <a:srgbClr val="0000FF"/>
                </a:solidFill>
                <a:latin typeface="Times New Roman" pitchFamily="18" charset="0"/>
              </a:rPr>
              <a:t>machine language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(also called machine code), defined by its hardware architecture. </a:t>
            </a:r>
          </a:p>
          <a:p>
            <a:pPr eaLnBrk="1" hangingPunct="1">
              <a:lnSpc>
                <a:spcPct val="90000"/>
              </a:lnSpc>
              <a:spcAft>
                <a:spcPts val="1000"/>
              </a:spcAft>
              <a:defRPr/>
            </a:pPr>
            <a:r>
              <a:rPr lang="en-US" sz="2500" dirty="0">
                <a:solidFill>
                  <a:srgbClr val="FF0000"/>
                </a:solidFill>
                <a:latin typeface="Times New Roman" pitchFamily="18" charset="0"/>
              </a:rPr>
              <a:t>Machine languages 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generally consist of </a:t>
            </a:r>
            <a:r>
              <a:rPr lang="en-US" sz="2500" dirty="0">
                <a:solidFill>
                  <a:srgbClr val="FF0000"/>
                </a:solidFill>
                <a:latin typeface="Times New Roman" pitchFamily="18" charset="0"/>
              </a:rPr>
              <a:t>numbers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(ultimately reduced to 1s and 0s). Such languages are cumbersome for humans. </a:t>
            </a:r>
          </a:p>
          <a:p>
            <a:pPr marL="109537" indent="0" eaLnBrk="1" hangingPunct="1">
              <a:lnSpc>
                <a:spcPct val="90000"/>
              </a:lnSpc>
              <a:spcAft>
                <a:spcPts val="1000"/>
              </a:spcAft>
              <a:buNone/>
              <a:defRPr/>
            </a:pP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             </a:t>
            </a:r>
          </a:p>
          <a:p>
            <a:pPr marL="109537" indent="0" eaLnBrk="1" hangingPunct="1">
              <a:lnSpc>
                <a:spcPct val="90000"/>
              </a:lnSpc>
              <a:spcAft>
                <a:spcPts val="1000"/>
              </a:spcAft>
              <a:buNone/>
              <a:defRPr/>
            </a:pP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  <a:r>
              <a:rPr lang="en-US" altLang="en-US" sz="2400" dirty="0">
                <a:latin typeface="Lucida Console" panose="020B0609040504020204" pitchFamily="49" charset="0"/>
              </a:rPr>
              <a:t>1011010000000101</a:t>
            </a:r>
            <a:endParaRPr lang="en-US" sz="25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9156" name="Footer Placeholder 3">
            <a:extLst>
              <a:ext uri="{FF2B5EF4-FFF2-40B4-BE49-F238E27FC236}">
                <a16:creationId xmlns:a16="http://schemas.microsoft.com/office/drawing/2014/main" id="{96BB6EF8-BF6A-476A-AB29-F00ABE8FC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4316708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8A3AF-FBC4-46F2-808D-6D80BAA776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09537" indent="0" eaLnBrk="1" hangingPunct="1">
              <a:lnSpc>
                <a:spcPct val="90000"/>
              </a:lnSpc>
              <a:buFont typeface="Wingdings 3" panose="05040102010807070707" pitchFamily="18" charset="2"/>
              <a:buNone/>
              <a:defRPr/>
            </a:pPr>
            <a:r>
              <a:rPr lang="en-US" sz="2500" b="1" i="1" dirty="0">
                <a:solidFill>
                  <a:srgbClr val="000000"/>
                </a:solidFill>
                <a:latin typeface="Times New Roman" pitchFamily="18" charset="0"/>
              </a:rPr>
              <a:t>Assembly Languages</a:t>
            </a:r>
          </a:p>
          <a:p>
            <a:pPr marL="109537" indent="0" eaLnBrk="1" hangingPunct="1">
              <a:lnSpc>
                <a:spcPct val="90000"/>
              </a:lnSpc>
              <a:buFont typeface="Wingdings 3" panose="05040102010807070707" pitchFamily="18" charset="2"/>
              <a:buNone/>
              <a:defRPr/>
            </a:pPr>
            <a:endParaRPr lang="en-US" sz="2500" b="1" i="1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English-like </a:t>
            </a:r>
            <a:r>
              <a:rPr lang="en-US" sz="2500" i="1" dirty="0">
                <a:solidFill>
                  <a:srgbClr val="000000"/>
                </a:solidFill>
                <a:latin typeface="Times New Roman" pitchFamily="18" charset="0"/>
              </a:rPr>
              <a:t>abbreviations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to represent elementary operations. These abbreviations formed the basis of </a:t>
            </a:r>
            <a:r>
              <a:rPr lang="en-US" sz="2500" dirty="0">
                <a:solidFill>
                  <a:srgbClr val="0000FF"/>
                </a:solidFill>
                <a:latin typeface="Times New Roman" pitchFamily="18" charset="0"/>
              </a:rPr>
              <a:t>assembly languages</a:t>
            </a:r>
            <a:r>
              <a:rPr lang="en-US" sz="2500" i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  <a:p>
            <a:pPr marL="109537" indent="0" eaLnBrk="1" hangingPunct="1">
              <a:lnSpc>
                <a:spcPct val="90000"/>
              </a:lnSpc>
              <a:buNone/>
              <a:defRPr/>
            </a:pPr>
            <a:r>
              <a:rPr lang="en-US" sz="2500" i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500" i="1" dirty="0">
                <a:solidFill>
                  <a:srgbClr val="000000"/>
                </a:solidFill>
                <a:latin typeface="Times New Roman" pitchFamily="18" charset="0"/>
              </a:rPr>
              <a:t>Translator programs 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called </a:t>
            </a:r>
            <a:r>
              <a:rPr lang="en-US" sz="2500" dirty="0">
                <a:solidFill>
                  <a:srgbClr val="0000FF"/>
                </a:solidFill>
                <a:latin typeface="Times New Roman" pitchFamily="18" charset="0"/>
              </a:rPr>
              <a:t>assemblers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were developed to convert early </a:t>
            </a:r>
            <a:r>
              <a:rPr lang="en-US" sz="2500" dirty="0">
                <a:solidFill>
                  <a:srgbClr val="FF0000"/>
                </a:solidFill>
                <a:latin typeface="Times New Roman" pitchFamily="18" charset="0"/>
              </a:rPr>
              <a:t>assembly-language programs 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to </a:t>
            </a:r>
            <a:r>
              <a:rPr lang="en-US" sz="2500" dirty="0">
                <a:solidFill>
                  <a:srgbClr val="FF0000"/>
                </a:solidFill>
                <a:latin typeface="Times New Roman" pitchFamily="18" charset="0"/>
              </a:rPr>
              <a:t>machine language.</a:t>
            </a:r>
            <a:r>
              <a:rPr lang="en-US" sz="25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49156" name="Footer Placeholder 3">
            <a:extLst>
              <a:ext uri="{FF2B5EF4-FFF2-40B4-BE49-F238E27FC236}">
                <a16:creationId xmlns:a16="http://schemas.microsoft.com/office/drawing/2014/main" id="{DF3C0440-9DF3-4E3A-9F93-28723ECF7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6F1C6E-76EE-42AA-9236-4149EF9E4C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763" y="4800600"/>
            <a:ext cx="2361273" cy="9906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A363B39-8194-4EF7-8192-26624B84F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3380E6"/>
                </a:solidFill>
                <a:latin typeface="Arial"/>
              </a:rPr>
              <a:t>Programming Languages (Cont.)</a:t>
            </a:r>
          </a:p>
        </p:txBody>
      </p:sp>
    </p:spTree>
    <p:extLst>
      <p:ext uri="{BB962C8B-B14F-4D97-AF65-F5344CB8AC3E}">
        <p14:creationId xmlns:p14="http://schemas.microsoft.com/office/powerpoint/2010/main" val="20768737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imple c++ code  add 2 numbers">
            <a:extLst>
              <a:ext uri="{FF2B5EF4-FFF2-40B4-BE49-F238E27FC236}">
                <a16:creationId xmlns:a16="http://schemas.microsoft.com/office/drawing/2014/main" id="{46DE749C-C063-450C-BC1F-8A42943997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23333" r="46667" b="26297"/>
          <a:stretch/>
        </p:blipFill>
        <p:spPr bwMode="auto">
          <a:xfrm>
            <a:off x="5181600" y="1882776"/>
            <a:ext cx="3962400" cy="315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Placeholder 2">
            <a:extLst>
              <a:ext uri="{FF2B5EF4-FFF2-40B4-BE49-F238E27FC236}">
                <a16:creationId xmlns:a16="http://schemas.microsoft.com/office/drawing/2014/main" id="{4BFE663C-8EC4-4DB9-828C-3B6046E5F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600" y="1020762"/>
            <a:ext cx="4953000" cy="4770438"/>
          </a:xfrm>
        </p:spPr>
        <p:txBody>
          <a:bodyPr/>
          <a:lstStyle/>
          <a:p>
            <a:pPr marL="109537" indent="0" eaLnBrk="1" hangingPunct="1">
              <a:buFont typeface="Wingdings 3" panose="05040102010807070707" pitchFamily="18" charset="2"/>
              <a:buNone/>
              <a:defRPr/>
            </a:pPr>
            <a:r>
              <a:rPr lang="en-US" sz="2000" b="1" i="1" dirty="0">
                <a:latin typeface="Times New Roman" pitchFamily="18" charset="0"/>
              </a:rPr>
              <a:t>High-Level Languages </a:t>
            </a:r>
          </a:p>
          <a:p>
            <a:pPr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Times New Roman" pitchFamily="18" charset="0"/>
              </a:rPr>
              <a:t>To speed up the programming process further, high-level languages were developed in which single statements could be written to accomplish substantial tasks. </a:t>
            </a:r>
          </a:p>
          <a:p>
            <a:pPr eaLnBrk="1" hangingPunct="1">
              <a:defRPr/>
            </a:pPr>
            <a:endParaRPr lang="en-US" sz="20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sz="2000" dirty="0">
                <a:latin typeface="Times New Roman" pitchFamily="18" charset="0"/>
              </a:rPr>
              <a:t>Translator programs called </a:t>
            </a:r>
            <a:r>
              <a:rPr lang="en-US" sz="2000" dirty="0">
                <a:solidFill>
                  <a:srgbClr val="0000FF"/>
                </a:solidFill>
                <a:latin typeface="Times New Roman" pitchFamily="18" charset="0"/>
              </a:rPr>
              <a:t>compilers</a:t>
            </a:r>
            <a:r>
              <a:rPr lang="en-US" sz="2000" dirty="0">
                <a:solidFill>
                  <a:srgbClr val="000000"/>
                </a:solidFill>
                <a:latin typeface="Times New Roman" pitchFamily="18" charset="0"/>
              </a:rPr>
              <a:t> convert high-level language programs into machine language</a:t>
            </a:r>
            <a:r>
              <a:rPr lang="en-US" sz="2000" i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  <a:p>
            <a:pPr marL="109537" indent="0" eaLnBrk="1" hangingPunct="1">
              <a:buNone/>
              <a:defRPr/>
            </a:pPr>
            <a:r>
              <a:rPr lang="en-US" sz="2000" i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defRPr/>
            </a:pPr>
            <a:r>
              <a:rPr lang="en-US" sz="2000" dirty="0">
                <a:solidFill>
                  <a:srgbClr val="000000"/>
                </a:solidFill>
                <a:latin typeface="Times New Roman" pitchFamily="18" charset="0"/>
              </a:rPr>
              <a:t>Allow you to write instructions that look more like everyday English and contain commonly used mathematical expressions. </a:t>
            </a:r>
          </a:p>
          <a:p>
            <a:pPr marL="109537" indent="0" eaLnBrk="1" hangingPunct="1">
              <a:buFont typeface="Wingdings 3" panose="05040102010807070707" pitchFamily="18" charset="2"/>
              <a:buNone/>
              <a:defRPr/>
            </a:pPr>
            <a:endParaRPr lang="en-US" sz="2000" dirty="0">
              <a:solidFill>
                <a:srgbClr val="000000"/>
              </a:solidFill>
              <a:latin typeface="Lucida Console" pitchFamily="49" charset="0"/>
            </a:endParaRPr>
          </a:p>
        </p:txBody>
      </p:sp>
      <p:sp>
        <p:nvSpPr>
          <p:cNvPr id="50180" name="Footer Placeholder 3">
            <a:extLst>
              <a:ext uri="{FF2B5EF4-FFF2-40B4-BE49-F238E27FC236}">
                <a16:creationId xmlns:a16="http://schemas.microsoft.com/office/drawing/2014/main" id="{B6B11E36-D837-4CAB-ABDC-C4C032CB2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A363B39-8194-4EF7-8192-26624B84F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2076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3380E6"/>
                </a:solidFill>
                <a:latin typeface="Arial"/>
              </a:rPr>
              <a:t>Programming Languages (Cont.)</a:t>
            </a:r>
          </a:p>
        </p:txBody>
      </p:sp>
    </p:spTree>
    <p:extLst>
      <p:ext uri="{BB962C8B-B14F-4D97-AF65-F5344CB8AC3E}">
        <p14:creationId xmlns:p14="http://schemas.microsoft.com/office/powerpoint/2010/main" val="27663944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ext Placeholder 2">
            <a:extLst>
              <a:ext uri="{FF2B5EF4-FFF2-40B4-BE49-F238E27FC236}">
                <a16:creationId xmlns:a16="http://schemas.microsoft.com/office/drawing/2014/main" id="{B1EE94A9-F212-42B1-8FF1-0C55EDA579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Compiling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a high-level language program into machine language can take a considerable amount of computer time.</a:t>
            </a:r>
          </a:p>
          <a:p>
            <a:pPr eaLnBrk="1" hangingPunct="1"/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Interpreter</a:t>
            </a:r>
            <a:r>
              <a:rPr lang="en-US" altLang="en-US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programs were developed to execute high-level language programs directly (without the need for compilation), although more slowly than compiled programs.</a:t>
            </a:r>
          </a:p>
          <a:p>
            <a:pPr eaLnBrk="1" hangingPunct="1"/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Scripting languages 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such as the popular web languages JavaScript, python, and PHP are processed by interpreters.</a:t>
            </a:r>
          </a:p>
        </p:txBody>
      </p:sp>
      <p:sp>
        <p:nvSpPr>
          <p:cNvPr id="51204" name="Footer Placeholder 3">
            <a:extLst>
              <a:ext uri="{FF2B5EF4-FFF2-40B4-BE49-F238E27FC236}">
                <a16:creationId xmlns:a16="http://schemas.microsoft.com/office/drawing/2014/main" id="{7E80A9E0-3D3A-4EC6-8CDB-A99821155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363B39-8194-4EF7-8192-26624B84F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3380E6"/>
                </a:solidFill>
                <a:latin typeface="Arial"/>
              </a:rPr>
              <a:t>Programming Languages (Cont.)</a:t>
            </a:r>
          </a:p>
        </p:txBody>
      </p:sp>
    </p:spTree>
    <p:extLst>
      <p:ext uri="{BB962C8B-B14F-4D97-AF65-F5344CB8AC3E}">
        <p14:creationId xmlns:p14="http://schemas.microsoft.com/office/powerpoint/2010/main" val="20473836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pphtp10_01_Page_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04800"/>
            <a:ext cx="9144000" cy="37468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685800" y="4648200"/>
            <a:ext cx="8229600" cy="1338262"/>
          </a:xfrm>
          <a:prstGeom prst="rect">
            <a:avLst/>
          </a:prstGeom>
        </p:spPr>
        <p:txBody>
          <a:bodyPr/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eaLnBrk="1" hangingPunct="1"/>
            <a:r>
              <a:rPr lang="en-US" altLang="en-US"/>
              <a:t>Rather than writing programs in machine language, programmers use </a:t>
            </a:r>
            <a:r>
              <a:rPr lang="en-US" altLang="en-US" i="1"/>
              <a:t>programming languages</a:t>
            </a:r>
            <a:r>
              <a:rPr lang="en-US" altLang="en-US"/>
              <a:t>.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65197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Some Well-Known Programming Languages (Table 1-1 on Page 10)</a:t>
            </a:r>
          </a:p>
        </p:txBody>
      </p:sp>
      <p:sp>
        <p:nvSpPr>
          <p:cNvPr id="23555" name="Text Box 5" descr="Pink tissue paper"/>
          <p:cNvSpPr txBox="1">
            <a:spLocks noChangeArrowheads="1"/>
          </p:cNvSpPr>
          <p:nvPr/>
        </p:nvSpPr>
        <p:spPr bwMode="auto">
          <a:xfrm>
            <a:off x="1587500" y="2532063"/>
            <a:ext cx="1449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33CC33"/>
                </a:solidFill>
              </a:rPr>
              <a:t>BASIC</a:t>
            </a:r>
          </a:p>
        </p:txBody>
      </p:sp>
      <p:sp>
        <p:nvSpPr>
          <p:cNvPr id="23556" name="Text Box 6" descr="Pink tissue paper"/>
          <p:cNvSpPr txBox="1">
            <a:spLocks noChangeArrowheads="1"/>
          </p:cNvSpPr>
          <p:nvPr/>
        </p:nvSpPr>
        <p:spPr bwMode="auto">
          <a:xfrm>
            <a:off x="758825" y="3492500"/>
            <a:ext cx="19224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5F5F5F"/>
                </a:solidFill>
              </a:rPr>
              <a:t>FORTRAN</a:t>
            </a:r>
          </a:p>
        </p:txBody>
      </p:sp>
      <p:sp>
        <p:nvSpPr>
          <p:cNvPr id="23557" name="Text Box 7" descr="Pink tissue paper"/>
          <p:cNvSpPr txBox="1">
            <a:spLocks noChangeArrowheads="1"/>
          </p:cNvSpPr>
          <p:nvPr/>
        </p:nvSpPr>
        <p:spPr bwMode="auto">
          <a:xfrm>
            <a:off x="1398588" y="4392613"/>
            <a:ext cx="1284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CC0000"/>
                </a:solidFill>
              </a:rPr>
              <a:t>COBOL</a:t>
            </a:r>
          </a:p>
        </p:txBody>
      </p: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2095500" y="5364163"/>
            <a:ext cx="587375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400" b="1"/>
              <a:t>C</a:t>
            </a:r>
          </a:p>
        </p:txBody>
      </p:sp>
      <p:sp>
        <p:nvSpPr>
          <p:cNvPr id="23559" name="Text Box 9" descr="Pink tissue paper"/>
          <p:cNvSpPr txBox="1">
            <a:spLocks noChangeArrowheads="1"/>
          </p:cNvSpPr>
          <p:nvPr/>
        </p:nvSpPr>
        <p:spPr bwMode="auto">
          <a:xfrm>
            <a:off x="3700463" y="1890713"/>
            <a:ext cx="13366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800" b="1" i="1">
                <a:solidFill>
                  <a:srgbClr val="0000CC"/>
                </a:solidFill>
              </a:rPr>
              <a:t>C++</a:t>
            </a:r>
          </a:p>
        </p:txBody>
      </p:sp>
      <p:sp>
        <p:nvSpPr>
          <p:cNvPr id="23560" name="Text Box 10" descr="Pink tissue paper"/>
          <p:cNvSpPr txBox="1">
            <a:spLocks noChangeArrowheads="1"/>
          </p:cNvSpPr>
          <p:nvPr/>
        </p:nvSpPr>
        <p:spPr bwMode="auto">
          <a:xfrm>
            <a:off x="3282950" y="4240213"/>
            <a:ext cx="833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000" b="1">
                <a:solidFill>
                  <a:srgbClr val="F69200"/>
                </a:solidFill>
              </a:rPr>
              <a:t>C#</a:t>
            </a:r>
          </a:p>
        </p:txBody>
      </p:sp>
      <p:sp>
        <p:nvSpPr>
          <p:cNvPr id="23561" name="Text Box 11"/>
          <p:cNvSpPr txBox="1">
            <a:spLocks noChangeArrowheads="1"/>
          </p:cNvSpPr>
          <p:nvPr/>
        </p:nvSpPr>
        <p:spPr bwMode="auto">
          <a:xfrm>
            <a:off x="3933825" y="3171825"/>
            <a:ext cx="12017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rgbClr val="FF9900"/>
                </a:solidFill>
              </a:rPr>
              <a:t>Java</a:t>
            </a:r>
          </a:p>
        </p:txBody>
      </p:sp>
      <p:sp>
        <p:nvSpPr>
          <p:cNvPr id="23562" name="Text Box 12" descr="Pink tissue paper"/>
          <p:cNvSpPr txBox="1">
            <a:spLocks noChangeArrowheads="1"/>
          </p:cNvSpPr>
          <p:nvPr/>
        </p:nvSpPr>
        <p:spPr bwMode="auto">
          <a:xfrm>
            <a:off x="4648200" y="5073650"/>
            <a:ext cx="20812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/>
              <a:t>JavaScript</a:t>
            </a:r>
          </a:p>
        </p:txBody>
      </p:sp>
      <p:sp>
        <p:nvSpPr>
          <p:cNvPr id="23563" name="Text Box 13" descr="Pink tissue paper"/>
          <p:cNvSpPr txBox="1">
            <a:spLocks noChangeArrowheads="1"/>
          </p:cNvSpPr>
          <p:nvPr/>
        </p:nvSpPr>
        <p:spPr bwMode="auto">
          <a:xfrm>
            <a:off x="3575050" y="5745163"/>
            <a:ext cx="15621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99FF"/>
                </a:solidFill>
              </a:rPr>
              <a:t>Python</a:t>
            </a:r>
          </a:p>
        </p:txBody>
      </p:sp>
      <p:sp>
        <p:nvSpPr>
          <p:cNvPr id="23564" name="Text Box 14" descr="Pink tissue paper"/>
          <p:cNvSpPr txBox="1">
            <a:spLocks noChangeArrowheads="1"/>
          </p:cNvSpPr>
          <p:nvPr/>
        </p:nvSpPr>
        <p:spPr bwMode="auto">
          <a:xfrm>
            <a:off x="5688013" y="2614613"/>
            <a:ext cx="1327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chemeClr val="hlink"/>
                </a:solidFill>
              </a:rPr>
              <a:t>Ruby</a:t>
            </a:r>
          </a:p>
        </p:txBody>
      </p:sp>
      <p:sp>
        <p:nvSpPr>
          <p:cNvPr id="23565" name="Text Box 15" descr="Pink tissue paper"/>
          <p:cNvSpPr txBox="1">
            <a:spLocks noChangeArrowheads="1"/>
          </p:cNvSpPr>
          <p:nvPr/>
        </p:nvSpPr>
        <p:spPr bwMode="auto">
          <a:xfrm>
            <a:off x="5133975" y="4011613"/>
            <a:ext cx="1979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0000CC"/>
                </a:solidFill>
              </a:rPr>
              <a:t>Visual Basic</a:t>
            </a:r>
          </a:p>
        </p:txBody>
      </p:sp>
    </p:spTree>
    <p:extLst>
      <p:ext uri="{BB962C8B-B14F-4D97-AF65-F5344CB8AC3E}">
        <p14:creationId xmlns:p14="http://schemas.microsoft.com/office/powerpoint/2010/main" val="41272033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Procedural and Object-Oriented Programming</a:t>
            </a: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Procedural programming</a:t>
            </a:r>
            <a:r>
              <a:rPr lang="en-US" altLang="en-US" dirty="0"/>
              <a:t>: focus is on the process.  </a:t>
            </a:r>
            <a:r>
              <a:rPr lang="en-US" altLang="en-US" dirty="0">
                <a:solidFill>
                  <a:srgbClr val="FF0000"/>
                </a:solidFill>
              </a:rPr>
              <a:t>Procedures/functions</a:t>
            </a:r>
            <a:r>
              <a:rPr lang="en-US" altLang="en-US" dirty="0"/>
              <a:t> are written to process data. </a:t>
            </a:r>
          </a:p>
          <a:p>
            <a:pPr lvl="2" eaLnBrk="1" hangingPunct="1"/>
            <a:r>
              <a:rPr lang="en-US" b="1" dirty="0"/>
              <a:t>Example</a:t>
            </a:r>
            <a:r>
              <a:rPr lang="en-US" dirty="0"/>
              <a:t>: C, Basic, Pascal, Fortran.</a:t>
            </a: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Object-Oriented programming</a:t>
            </a:r>
            <a:r>
              <a:rPr lang="en-US" altLang="en-US" dirty="0"/>
              <a:t>: focus is on </a:t>
            </a:r>
            <a:r>
              <a:rPr lang="en-US" altLang="en-US" dirty="0">
                <a:solidFill>
                  <a:srgbClr val="FF0000"/>
                </a:solidFill>
              </a:rPr>
              <a:t>objects</a:t>
            </a:r>
            <a:r>
              <a:rPr lang="en-US" altLang="en-US" dirty="0"/>
              <a:t>, which contain </a:t>
            </a:r>
            <a:r>
              <a:rPr lang="en-US" altLang="en-US" dirty="0">
                <a:solidFill>
                  <a:srgbClr val="FF0000"/>
                </a:solidFill>
              </a:rPr>
              <a:t>data</a:t>
            </a:r>
            <a:r>
              <a:rPr lang="en-US" altLang="en-US" dirty="0"/>
              <a:t> and the means to manipulate the data.  Messages sent to objects to perform operations.</a:t>
            </a:r>
          </a:p>
          <a:p>
            <a:pPr lvl="2" eaLnBrk="1" hangingPunct="1"/>
            <a:r>
              <a:rPr lang="en-US" altLang="en-US" b="1" dirty="0"/>
              <a:t>Example</a:t>
            </a:r>
            <a:r>
              <a:rPr lang="en-US" altLang="en-US" dirty="0"/>
              <a:t>: </a:t>
            </a:r>
            <a:r>
              <a:rPr lang="en-US" dirty="0"/>
              <a:t>C++, Python (also supports procedural), ,Java, C#.</a:t>
            </a: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287479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609600"/>
            <a:ext cx="8610600" cy="574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2404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" y="274638"/>
            <a:ext cx="854964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u="sng" dirty="0">
                <a:solidFill>
                  <a:srgbClr val="0070C0"/>
                </a:solidFill>
              </a:rPr>
              <a:t>Integrated Development Environments (IDEs)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37160" y="1600200"/>
            <a:ext cx="8778240" cy="2590800"/>
          </a:xfrm>
        </p:spPr>
        <p:txBody>
          <a:bodyPr/>
          <a:lstStyle/>
          <a:p>
            <a:pPr eaLnBrk="1" hangingPunct="1"/>
            <a:r>
              <a:rPr lang="en-US" altLang="en-US" dirty="0"/>
              <a:t>An integrated development environment, or IDE, combine all the tools needed to write, compile, and debug a program into a single software application.</a:t>
            </a:r>
          </a:p>
          <a:p>
            <a:pPr eaLnBrk="1" hangingPunct="1"/>
            <a:r>
              <a:rPr lang="en-US" altLang="en-US" dirty="0"/>
              <a:t>Examples are Microsoft Visual C++, Turbo C++ Explorer, CodeWarrior, etc.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193177"/>
            <a:ext cx="6175375" cy="26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2042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981BE-D0AC-44EB-BF66-8D4F69761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u="sng" dirty="0">
                <a:solidFill>
                  <a:srgbClr val="3380E6"/>
                </a:solidFill>
                <a:latin typeface="Arial"/>
              </a:rPr>
              <a:t>Typical C++ Development Environment</a:t>
            </a:r>
          </a:p>
        </p:txBody>
      </p:sp>
      <p:sp>
        <p:nvSpPr>
          <p:cNvPr id="80899" name="Text Placeholder 2">
            <a:extLst>
              <a:ext uri="{FF2B5EF4-FFF2-40B4-BE49-F238E27FC236}">
                <a16:creationId xmlns:a16="http://schemas.microsoft.com/office/drawing/2014/main" id="{8D687F38-579C-4400-9277-70977BC91D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C++ systems generally consist of three parts: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a program development environment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the language 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and the </a:t>
            </a: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C++ Standard Library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C++ programs typically go through six phases: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edit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preprocess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compile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link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0070C0"/>
                </a:solidFill>
                <a:latin typeface="Times New Roman" panose="02020603050405020304" pitchFamily="18" charset="0"/>
              </a:rPr>
              <a:t>load</a:t>
            </a:r>
          </a:p>
          <a:p>
            <a:pPr marL="1117600" lvl="2" indent="-514350" eaLnBrk="1" hangingPunct="1">
              <a:buFont typeface="+mj-lt"/>
              <a:buAutoNum type="arabicPeriod"/>
            </a:pPr>
            <a:r>
              <a:rPr lang="en-US" altLang="en-US" dirty="0">
                <a:solidFill>
                  <a:srgbClr val="0070C0"/>
                </a:solidFill>
                <a:latin typeface="Times New Roman" panose="02020603050405020304" pitchFamily="18" charset="0"/>
              </a:rPr>
              <a:t>execute. </a:t>
            </a:r>
          </a:p>
        </p:txBody>
      </p:sp>
      <p:sp>
        <p:nvSpPr>
          <p:cNvPr id="94212" name="Footer Placeholder 3">
            <a:extLst>
              <a:ext uri="{FF2B5EF4-FFF2-40B4-BE49-F238E27FC236}">
                <a16:creationId xmlns:a16="http://schemas.microsoft.com/office/drawing/2014/main" id="{BED7753A-DE5C-40CE-BBA3-0B0AC1715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5595963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E8C5D-861E-4180-BFEC-C9A670A67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rgbClr val="3380E6"/>
                </a:solidFill>
                <a:latin typeface="Arial"/>
              </a:rPr>
              <a:t>Typical </a:t>
            </a:r>
            <a:r>
              <a:rPr lang="en-US" dirty="0">
                <a:solidFill>
                  <a:srgbClr val="3380E6"/>
                </a:solidFill>
                <a:latin typeface="Arial"/>
              </a:rPr>
              <a:t>C++ Development Environment (Cont.)</a:t>
            </a:r>
          </a:p>
        </p:txBody>
      </p:sp>
      <p:sp>
        <p:nvSpPr>
          <p:cNvPr id="81923" name="Text Placeholder 2">
            <a:extLst>
              <a:ext uri="{FF2B5EF4-FFF2-40B4-BE49-F238E27FC236}">
                <a16:creationId xmlns:a16="http://schemas.microsoft.com/office/drawing/2014/main" id="{F1E30E3E-47F8-4035-A120-6238CD85BB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Phase 1 consists of editing a file with an </a:t>
            </a:r>
            <a:r>
              <a:rPr lang="en-US" altLang="en-US" i="1">
                <a:solidFill>
                  <a:srgbClr val="000000"/>
                </a:solidFill>
                <a:latin typeface="Times New Roman" panose="02020603050405020304" pitchFamily="18" charset="0"/>
              </a:rPr>
              <a:t>editor 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program, normally known simply as an editor.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Type a C++ program (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source code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) using the editor.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Make any necessary corrections.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Save the program.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C++ source code filenames often end with the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.cpp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.cxx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.cc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.C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extensions (note that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C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is in uppercase) which indicate that a file contains C++ source code. </a:t>
            </a:r>
          </a:p>
          <a:p>
            <a:pPr eaLnBrk="1" hangingPunct="1"/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5236" name="Footer Placeholder 3">
            <a:extLst>
              <a:ext uri="{FF2B5EF4-FFF2-40B4-BE49-F238E27FC236}">
                <a16:creationId xmlns:a16="http://schemas.microsoft.com/office/drawing/2014/main" id="{C06EA595-0E62-414D-BF26-6D03C3704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56096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833DA-54BA-4803-8F72-2EE95B92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83971" name="Text Placeholder 2">
            <a:extLst>
              <a:ext uri="{FF2B5EF4-FFF2-40B4-BE49-F238E27FC236}">
                <a16:creationId xmlns:a16="http://schemas.microsoft.com/office/drawing/2014/main" id="{588F1938-EF09-4E16-8424-F760307306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Linux editors: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vi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and 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emacs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C++ software packages for Microsoft Windows such as Microsoft Visual C++ (</a:t>
            </a:r>
            <a:r>
              <a:rPr lang="en-US" altLang="en-US">
                <a:solidFill>
                  <a:srgbClr val="000000"/>
                </a:solidFill>
                <a:latin typeface="Lucida Console" panose="020B0609040504020204" pitchFamily="49" charset="0"/>
              </a:rPr>
              <a:t>microsoft.com/express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) have editors integrated into the programming environment.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You can also use a simple text editor, such as Notepad in Windows, to write your C++ code.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integrated development environments (IDEs)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Provide tools that support the software-development process, including editors for writing and editing programs and debuggers for locating 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logic errors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—errors that cause programs to execute incorrectly. </a:t>
            </a:r>
          </a:p>
        </p:txBody>
      </p:sp>
      <p:sp>
        <p:nvSpPr>
          <p:cNvPr id="97284" name="Footer Placeholder 3">
            <a:extLst>
              <a:ext uri="{FF2B5EF4-FFF2-40B4-BE49-F238E27FC236}">
                <a16:creationId xmlns:a16="http://schemas.microsoft.com/office/drawing/2014/main" id="{381FB929-1878-4DC5-A6A7-B2D9C0014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2194339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4566E-EC35-4D7D-85E1-28B6ECD20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84995" name="Text Placeholder 2">
            <a:extLst>
              <a:ext uri="{FF2B5EF4-FFF2-40B4-BE49-F238E27FC236}">
                <a16:creationId xmlns:a16="http://schemas.microsoft.com/office/drawing/2014/main" id="{868948E9-92A5-4CED-A37C-C98D8C8C3A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Popular IDEs  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Visual Studio Code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Microsoft</a:t>
            </a:r>
            <a:r>
              <a:rPr lang="en-US" altLang="en-US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®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Visual Studio community Edition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Dev C++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NetBeans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Eclipse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Apple’s Xcode</a:t>
            </a:r>
            <a:endParaRPr lang="en-US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3900" y="4486913"/>
            <a:ext cx="7696200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Online Compilers</a:t>
            </a:r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609600" y="4950523"/>
            <a:ext cx="822960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sz="2400" dirty="0">
                <a:hlinkClick r:id="rId2"/>
              </a:rPr>
              <a:t>https://www.onlinegdb.com/online_c++_compiler</a:t>
            </a:r>
            <a:endParaRPr lang="en-US" sz="2400" dirty="0"/>
          </a:p>
          <a:p>
            <a:r>
              <a:rPr lang="en-US" sz="2400" dirty="0">
                <a:hlinkClick r:id="rId3"/>
              </a:rPr>
              <a:t>https://cpp.sh/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39356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5E0FB-6DF2-4561-93EB-1CEE61E18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86019" name="Text Placeholder 2">
            <a:extLst>
              <a:ext uri="{FF2B5EF4-FFF2-40B4-BE49-F238E27FC236}">
                <a16:creationId xmlns:a16="http://schemas.microsoft.com/office/drawing/2014/main" id="{1F0089E6-3680-4071-AE39-A8546F5A99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In phase 2, you give the command to 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compile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the program.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 </a:t>
            </a:r>
            <a:r>
              <a:rPr lang="en-US" altLang="en-US" b="1" dirty="0">
                <a:solidFill>
                  <a:srgbClr val="3380E6"/>
                </a:solidFill>
                <a:latin typeface="Times New Roman" panose="02020603050405020304" pitchFamily="18" charset="0"/>
              </a:rPr>
              <a:t>preprocessor</a:t>
            </a:r>
            <a:r>
              <a:rPr lang="en-US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program executes automatically before the compiler’s translation phase begins (so we call preprocessing Phase 2 and compiling Phase 3).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The C++ preprocessor obeys commands called 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preprocessing directives,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which indicate that certain manipulations are to be performed on the program before compilation.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These manipulations usually include other text files to be compiled, and perform various text replacements.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The most common preprocessing directives are discussed in the early chapters; a detailed discussion of preprocessor features appears in Appendix E, Preprocessor. 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9332" name="Footer Placeholder 3">
            <a:extLst>
              <a:ext uri="{FF2B5EF4-FFF2-40B4-BE49-F238E27FC236}">
                <a16:creationId xmlns:a16="http://schemas.microsoft.com/office/drawing/2014/main" id="{E1F19CD7-AAF1-4947-ABC3-319AE3B4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4612614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8E179-D26B-4C91-9FD0-568E715F3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88067" name="Text Placeholder 2">
            <a:extLst>
              <a:ext uri="{FF2B5EF4-FFF2-40B4-BE49-F238E27FC236}">
                <a16:creationId xmlns:a16="http://schemas.microsoft.com/office/drawing/2014/main" id="{32350A8D-144E-4F4D-ABFE-E218D99A47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In Phase 3, the compiler translates the C++ program into machine-language code—also referred to as object code.</a:t>
            </a:r>
          </a:p>
        </p:txBody>
      </p:sp>
      <p:sp>
        <p:nvSpPr>
          <p:cNvPr id="101380" name="Footer Placeholder 3">
            <a:extLst>
              <a:ext uri="{FF2B5EF4-FFF2-40B4-BE49-F238E27FC236}">
                <a16:creationId xmlns:a16="http://schemas.microsoft.com/office/drawing/2014/main" id="{7775F948-2EFE-4735-8E08-BE08DDC03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  <p:pic>
        <p:nvPicPr>
          <p:cNvPr id="5" name="Picture 1" descr="cpphtp9_01_Page_35">
            <a:extLst>
              <a:ext uri="{FF2B5EF4-FFF2-40B4-BE49-F238E27FC236}">
                <a16:creationId xmlns:a16="http://schemas.microsoft.com/office/drawing/2014/main" id="{5DC8CA2F-CEBD-4F21-BE3F-CA6364BD158A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00" b="62339"/>
          <a:stretch/>
        </p:blipFill>
        <p:spPr bwMode="auto">
          <a:xfrm>
            <a:off x="1143000" y="3092409"/>
            <a:ext cx="6629400" cy="209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2426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61072-8839-40DD-84AD-41E44AC77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90115" name="Text Placeholder 2">
            <a:extLst>
              <a:ext uri="{FF2B5EF4-FFF2-40B4-BE49-F238E27FC236}">
                <a16:creationId xmlns:a16="http://schemas.microsoft.com/office/drawing/2014/main" id="{BD629D29-F054-4D88-B1DE-2E70AA16F5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Phase 4 is called 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linking.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The object code produced by the C++ compiler typically contains “holes” due to these missing parts.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A 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linker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links the object code with the code for the missing functions to produce an 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executable program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If the program compiles and links correctly, an executable image is produced.</a:t>
            </a:r>
          </a:p>
          <a:p>
            <a:pPr eaLnBrk="1" hangingPunct="1"/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28" name="Footer Placeholder 3">
            <a:extLst>
              <a:ext uri="{FF2B5EF4-FFF2-40B4-BE49-F238E27FC236}">
                <a16:creationId xmlns:a16="http://schemas.microsoft.com/office/drawing/2014/main" id="{D6D31C48-2829-4AAD-A5AB-DF976BAD6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08668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14F2C-2FE4-4901-A2EF-E1E733F8A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 Typical C++ Development Environment (Cont.)</a:t>
            </a:r>
          </a:p>
        </p:txBody>
      </p:sp>
      <p:sp>
        <p:nvSpPr>
          <p:cNvPr id="92163" name="Text Placeholder 2">
            <a:extLst>
              <a:ext uri="{FF2B5EF4-FFF2-40B4-BE49-F238E27FC236}">
                <a16:creationId xmlns:a16="http://schemas.microsoft.com/office/drawing/2014/main" id="{4BE42A4B-0C6F-4993-8E86-187EE1C0B1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Phase 5 is called 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loading.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Before a program can be executed, it must first be placed in memory. 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This is done by the </a:t>
            </a: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loader,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which takes the executable image from disk and transfers it to memory. </a:t>
            </a:r>
          </a:p>
          <a:p>
            <a:pPr lvl="1" eaLnBrk="1" hangingPunct="1"/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Additional components from shared libraries that support the program are also loaded.</a:t>
            </a:r>
          </a:p>
          <a:p>
            <a:pPr eaLnBrk="1" hangingPunct="1"/>
            <a:endParaRPr lang="en-US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6" name="Footer Placeholder 3">
            <a:extLst>
              <a:ext uri="{FF2B5EF4-FFF2-40B4-BE49-F238E27FC236}">
                <a16:creationId xmlns:a16="http://schemas.microsoft.com/office/drawing/2014/main" id="{FEAE09A6-B767-45D5-A82F-4DD64F6F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6545998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1" descr="cpphtp9_01_Page_37">
            <a:extLst>
              <a:ext uri="{FF2B5EF4-FFF2-40B4-BE49-F238E27FC236}">
                <a16:creationId xmlns:a16="http://schemas.microsoft.com/office/drawing/2014/main" id="{FA52A629-CAB9-4915-826C-72F48C4A2E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463"/>
            <a:ext cx="9144000" cy="555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6418264-F92F-4CBD-8EBC-D70037DB8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5660384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B2723-32F6-427D-85F0-1AF47B14D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3380E6"/>
                </a:solidFill>
                <a:latin typeface="Arial"/>
              </a:rPr>
              <a:t>Typical C++ Development Environment (Cont.)</a:t>
            </a:r>
          </a:p>
        </p:txBody>
      </p:sp>
      <p:sp>
        <p:nvSpPr>
          <p:cNvPr id="94211" name="Text Placeholder 2">
            <a:extLst>
              <a:ext uri="{FF2B5EF4-FFF2-40B4-BE49-F238E27FC236}">
                <a16:creationId xmlns:a16="http://schemas.microsoft.com/office/drawing/2014/main" id="{F977CE31-4165-4D20-9269-447E1E0FC2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Phase 6: Execution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Finally, the computer, under the control of its CPU, </a:t>
            </a:r>
            <a:r>
              <a:rPr lang="en-US" altLang="en-US">
                <a:solidFill>
                  <a:srgbClr val="0000FF"/>
                </a:solidFill>
                <a:latin typeface="Times New Roman" panose="02020603050405020304" pitchFamily="18" charset="0"/>
              </a:rPr>
              <a:t>executes</a:t>
            </a:r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the program one instruction at a time. </a:t>
            </a:r>
          </a:p>
          <a:p>
            <a:pPr lvl="1" eaLnBrk="1" hangingPunct="1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</a:rPr>
              <a:t>Some modern computer architectures can execute several instructions in parallel. </a:t>
            </a:r>
          </a:p>
          <a:p>
            <a:pPr eaLnBrk="1" hangingPunct="1"/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4" name="Footer Placeholder 3">
            <a:extLst>
              <a:ext uri="{FF2B5EF4-FFF2-40B4-BE49-F238E27FC236}">
                <a16:creationId xmlns:a16="http://schemas.microsoft.com/office/drawing/2014/main" id="{EC4E6EFF-8027-4022-84DC-633A8E461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2651728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1" descr="cpphtp9_01_Page_38">
            <a:extLst>
              <a:ext uri="{FF2B5EF4-FFF2-40B4-BE49-F238E27FC236}">
                <a16:creationId xmlns:a16="http://schemas.microsoft.com/office/drawing/2014/main" id="{EDC95967-CF48-4547-844E-2C1FFF1B27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463"/>
            <a:ext cx="9144000" cy="555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77A948-D2F7-44FF-A920-ECB7AD0F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Copyright 1992-2014 by Pearson Education,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964459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From a High-Level Program to an Executable File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 eaLnBrk="1" hangingPunct="1">
              <a:lnSpc>
                <a:spcPct val="90000"/>
              </a:lnSpc>
              <a:buSzPct val="90000"/>
              <a:buFontTx/>
              <a:buAutoNum type="alphaLcParenR"/>
              <a:defRPr/>
            </a:pPr>
            <a:r>
              <a:rPr lang="en-US" dirty="0">
                <a:solidFill>
                  <a:srgbClr val="FF0000"/>
                </a:solidFill>
              </a:rPr>
              <a:t>Create</a:t>
            </a:r>
            <a:r>
              <a:rPr lang="en-US" dirty="0"/>
              <a:t> file containing the program with a text editor.</a:t>
            </a:r>
          </a:p>
          <a:p>
            <a:pPr marL="609600" indent="-609600" eaLnBrk="1" hangingPunct="1">
              <a:lnSpc>
                <a:spcPct val="90000"/>
              </a:lnSpc>
              <a:buSzPct val="90000"/>
              <a:buFontTx/>
              <a:buAutoNum type="alphaLcParenR"/>
              <a:defRPr/>
            </a:pPr>
            <a:r>
              <a:rPr lang="en-US" dirty="0"/>
              <a:t>Run </a:t>
            </a:r>
            <a:r>
              <a:rPr lang="en-US" u="sng" dirty="0">
                <a:solidFill>
                  <a:srgbClr val="FF0000"/>
                </a:solidFill>
              </a:rPr>
              <a:t>preprocessor</a:t>
            </a:r>
            <a:r>
              <a:rPr lang="en-US" dirty="0"/>
              <a:t> to convert source file directives to source code program statements.</a:t>
            </a:r>
          </a:p>
          <a:p>
            <a:pPr marL="609600" indent="-609600" eaLnBrk="1" hangingPunct="1">
              <a:lnSpc>
                <a:spcPct val="90000"/>
              </a:lnSpc>
              <a:buSzPct val="90000"/>
              <a:buFontTx/>
              <a:buAutoNum type="alphaLcParenR"/>
              <a:defRPr/>
            </a:pPr>
            <a:r>
              <a:rPr lang="en-US" dirty="0"/>
              <a:t>Run </a:t>
            </a:r>
            <a:r>
              <a:rPr lang="en-US" u="sng" dirty="0">
                <a:solidFill>
                  <a:srgbClr val="FF0000"/>
                </a:solidFill>
              </a:rPr>
              <a:t>compiler</a:t>
            </a:r>
            <a:r>
              <a:rPr lang="en-US" dirty="0"/>
              <a:t> to convert source program into machine instructions.</a:t>
            </a:r>
          </a:p>
          <a:p>
            <a:pPr marL="609600" indent="-609600" eaLnBrk="1" hangingPunct="1">
              <a:lnSpc>
                <a:spcPct val="90000"/>
              </a:lnSpc>
              <a:buSzPct val="90000"/>
              <a:buFontTx/>
              <a:buAutoNum type="alphaLcParenR"/>
              <a:defRPr/>
            </a:pPr>
            <a:r>
              <a:rPr lang="en-US" dirty="0"/>
              <a:t>Run </a:t>
            </a:r>
            <a:r>
              <a:rPr lang="en-US" u="sng" dirty="0">
                <a:solidFill>
                  <a:srgbClr val="FF0000"/>
                </a:solidFill>
              </a:rPr>
              <a:t>linker</a:t>
            </a:r>
            <a:r>
              <a:rPr lang="en-US" dirty="0"/>
              <a:t> to connect hardware-specific code to machine instructions, producing an executable file.</a:t>
            </a: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en-US" dirty="0"/>
              <a:t>Steps b–d are often performed by a single command or button click.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dirty="0"/>
              <a:t>Errors detected at any step will prevent execution of following steps.</a:t>
            </a:r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2896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From a High-Level Program to an Executable File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1524000"/>
            <a:ext cx="4295775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7821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24543" y="152400"/>
            <a:ext cx="8229600" cy="944562"/>
          </a:xfrm>
        </p:spPr>
        <p:txBody>
          <a:bodyPr/>
          <a:lstStyle/>
          <a:p>
            <a:pPr eaLnBrk="1" hangingPunct="1"/>
            <a:r>
              <a:rPr lang="en-US" altLang="en-US" u="sng" dirty="0">
                <a:solidFill>
                  <a:srgbClr val="0070C0"/>
                </a:solidFill>
              </a:rPr>
              <a:t>What is a Program Made of?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0" y="2438400"/>
            <a:ext cx="4267200" cy="2560638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Key Words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Programmer-Defined </a:t>
            </a:r>
            <a:r>
              <a:rPr lang="en-US" altLang="en-US" dirty="0">
                <a:solidFill>
                  <a:srgbClr val="FF0000"/>
                </a:solidFill>
              </a:rPr>
              <a:t>Identifiers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Operators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Punctuation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FF0000"/>
                </a:solidFill>
              </a:rPr>
              <a:t>Syntax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828800"/>
            <a:ext cx="44862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643" y="1219200"/>
            <a:ext cx="4572000" cy="8679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elements in programming languages: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882243" y="1119981"/>
            <a:ext cx="3429000" cy="708819"/>
          </a:xfrm>
          <a:prstGeom prst="rect">
            <a:avLst/>
          </a:prstGeom>
        </p:spPr>
        <p:txBody>
          <a:bodyPr vert="horz" rtlCol="0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pPr eaLnBrk="1" hangingPunct="1"/>
            <a:r>
              <a:rPr lang="en-US" altLang="en-US" sz="3400" u="sng"/>
              <a:t>Program 1-1</a:t>
            </a:r>
            <a:endParaRPr lang="en-US" altLang="en-US" sz="3400" u="sng" dirty="0"/>
          </a:p>
        </p:txBody>
      </p:sp>
    </p:spTree>
    <p:extLst>
      <p:ext uri="{BB962C8B-B14F-4D97-AF65-F5344CB8AC3E}">
        <p14:creationId xmlns:p14="http://schemas.microsoft.com/office/powerpoint/2010/main" val="7874319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u="sng" dirty="0">
                <a:solidFill>
                  <a:srgbClr val="0070C0"/>
                </a:solidFill>
              </a:rPr>
              <a:t>Key Words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3886200" cy="5486400"/>
          </a:xfrm>
        </p:spPr>
        <p:txBody>
          <a:bodyPr/>
          <a:lstStyle/>
          <a:p>
            <a:pPr eaLnBrk="1" hangingPunct="1"/>
            <a:r>
              <a:rPr lang="en-US" altLang="en-US" sz="2400" dirty="0"/>
              <a:t>Also known as </a:t>
            </a:r>
            <a:r>
              <a:rPr lang="en-US" altLang="en-US" sz="2400" u="sng" dirty="0"/>
              <a:t>reserved words.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Have a special meaning in C++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Can not be used for any other purpose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Key words in the Program 1-1: </a:t>
            </a:r>
            <a:r>
              <a:rPr lang="en-US" altLang="en-US" sz="2400" dirty="0">
                <a:latin typeface="Courier New" panose="02070309020205020404" pitchFamily="49" charset="0"/>
              </a:rPr>
              <a:t>using</a:t>
            </a:r>
            <a:r>
              <a:rPr lang="en-US" altLang="en-US" sz="2400" dirty="0"/>
              <a:t>, </a:t>
            </a:r>
            <a:r>
              <a:rPr lang="en-US" altLang="en-US" sz="2400" dirty="0">
                <a:latin typeface="Courier New" panose="02070309020205020404" pitchFamily="49" charset="0"/>
              </a:rPr>
              <a:t>namespace</a:t>
            </a:r>
            <a:r>
              <a:rPr lang="en-US" altLang="en-US" sz="2400" dirty="0"/>
              <a:t>, </a:t>
            </a:r>
            <a:r>
              <a:rPr lang="en-US" altLang="en-US" sz="2400" dirty="0" err="1">
                <a:latin typeface="Courier New" panose="02070309020205020404" pitchFamily="49" charset="0"/>
              </a:rPr>
              <a:t>int</a:t>
            </a:r>
            <a:r>
              <a:rPr lang="en-US" altLang="en-US" sz="2400" dirty="0"/>
              <a:t>, </a:t>
            </a:r>
            <a:r>
              <a:rPr lang="en-US" altLang="en-US" sz="2400" dirty="0">
                <a:latin typeface="Courier New" panose="02070309020205020404" pitchFamily="49" charset="0"/>
              </a:rPr>
              <a:t>double</a:t>
            </a:r>
            <a:r>
              <a:rPr lang="en-US" altLang="en-US" sz="2400" dirty="0"/>
              <a:t>, and </a:t>
            </a:r>
            <a:r>
              <a:rPr lang="en-US" altLang="en-US" sz="2400" dirty="0">
                <a:latin typeface="Courier New" panose="02070309020205020404" pitchFamily="49" charset="0"/>
              </a:rPr>
              <a:t>return</a:t>
            </a:r>
            <a:endParaRPr lang="en-US" altLang="en-US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437" y="1036637"/>
            <a:ext cx="4943475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4648201" y="1508918"/>
            <a:ext cx="533400" cy="3198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181601" y="1494609"/>
            <a:ext cx="9144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 flipH="1" flipV="1">
            <a:off x="4795837" y="6019800"/>
            <a:ext cx="804864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567237" y="2019300"/>
            <a:ext cx="4572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914901" y="2465457"/>
            <a:ext cx="685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8307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Programmer-Defined Identifiers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FF0000"/>
                </a:solidFill>
              </a:rPr>
              <a:t>Names</a:t>
            </a:r>
            <a:r>
              <a:rPr lang="en-US" altLang="en-US" dirty="0"/>
              <a:t> made up by the programmer</a:t>
            </a:r>
          </a:p>
          <a:p>
            <a:pPr eaLnBrk="1" hangingPunct="1"/>
            <a:r>
              <a:rPr lang="en-US" altLang="en-US" dirty="0"/>
              <a:t>Not part of the C++ language</a:t>
            </a:r>
          </a:p>
          <a:p>
            <a:pPr eaLnBrk="1" hangingPunct="1"/>
            <a:r>
              <a:rPr lang="en-US" altLang="en-US" dirty="0"/>
              <a:t>Used to represent various things: </a:t>
            </a:r>
            <a:r>
              <a:rPr lang="en-US" altLang="en-US" dirty="0">
                <a:solidFill>
                  <a:srgbClr val="FF0000"/>
                </a:solidFill>
              </a:rPr>
              <a:t>variables</a:t>
            </a:r>
            <a:r>
              <a:rPr lang="en-US" altLang="en-US" dirty="0"/>
              <a:t> (memory locations), </a:t>
            </a:r>
            <a:r>
              <a:rPr lang="en-US" altLang="en-US" dirty="0">
                <a:solidFill>
                  <a:srgbClr val="FF0000"/>
                </a:solidFill>
              </a:rPr>
              <a:t>functions</a:t>
            </a:r>
            <a:r>
              <a:rPr lang="en-US" altLang="en-US" dirty="0"/>
              <a:t>, etc.</a:t>
            </a:r>
          </a:p>
          <a:p>
            <a:pPr eaLnBrk="1" hangingPunct="1"/>
            <a:r>
              <a:rPr lang="en-US" altLang="en-US" dirty="0"/>
              <a:t>In Program 1-1: </a:t>
            </a:r>
            <a:r>
              <a:rPr lang="en-US" altLang="en-US" dirty="0">
                <a:latin typeface="Courier New" panose="02070309020205020404" pitchFamily="49" charset="0"/>
              </a:rPr>
              <a:t>hours</a:t>
            </a:r>
            <a:r>
              <a:rPr lang="en-US" altLang="en-US" dirty="0"/>
              <a:t>, </a:t>
            </a:r>
            <a:r>
              <a:rPr lang="en-US" altLang="en-US" dirty="0">
                <a:latin typeface="Courier New" panose="02070309020205020404" pitchFamily="49" charset="0"/>
              </a:rPr>
              <a:t>rate</a:t>
            </a:r>
            <a:r>
              <a:rPr lang="en-US" altLang="en-US" dirty="0"/>
              <a:t>, and </a:t>
            </a:r>
            <a:r>
              <a:rPr lang="en-US" altLang="en-US" dirty="0">
                <a:latin typeface="Courier New" panose="02070309020205020404" pitchFamily="49" charset="0"/>
              </a:rPr>
              <a:t>pay</a:t>
            </a:r>
            <a:r>
              <a:rPr lang="en-US" altLang="en-US" dirty="0"/>
              <a:t>.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467066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Operators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Used to perform operations on data</a:t>
            </a:r>
          </a:p>
          <a:p>
            <a:pPr eaLnBrk="1" hangingPunct="1"/>
            <a:r>
              <a:rPr lang="en-US" altLang="en-US" dirty="0"/>
              <a:t>Many types of operators:</a:t>
            </a:r>
          </a:p>
          <a:p>
            <a:pPr lvl="1" eaLnBrk="1" hangingPunct="1"/>
            <a:r>
              <a:rPr lang="en-US" altLang="en-US" dirty="0">
                <a:solidFill>
                  <a:srgbClr val="FF0000"/>
                </a:solidFill>
              </a:rPr>
              <a:t>Arithmetic</a:t>
            </a:r>
            <a:r>
              <a:rPr lang="en-US" altLang="en-US" dirty="0"/>
              <a:t> - ex: </a:t>
            </a:r>
            <a:r>
              <a:rPr lang="en-US" altLang="en-US" dirty="0">
                <a:latin typeface="Courier New" panose="02070309020205020404" pitchFamily="49" charset="0"/>
              </a:rPr>
              <a:t>+,-,*,/</a:t>
            </a:r>
          </a:p>
          <a:p>
            <a:pPr lvl="1" eaLnBrk="1" hangingPunct="1"/>
            <a:r>
              <a:rPr lang="en-US" altLang="en-US" dirty="0">
                <a:solidFill>
                  <a:srgbClr val="FF0000"/>
                </a:solidFill>
              </a:rPr>
              <a:t>Assignment</a:t>
            </a:r>
            <a:r>
              <a:rPr lang="en-US" altLang="en-US" dirty="0"/>
              <a:t> – ex: </a:t>
            </a:r>
            <a:r>
              <a:rPr lang="en-US" altLang="en-US" dirty="0">
                <a:latin typeface="Courier New" panose="02070309020205020404" pitchFamily="49" charset="0"/>
              </a:rPr>
              <a:t>=</a:t>
            </a:r>
            <a:endParaRPr lang="en-US" altLang="en-US" dirty="0"/>
          </a:p>
          <a:p>
            <a:pPr lvl="1" eaLnBrk="1" hangingPunct="1">
              <a:buFontTx/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Some operators in Program1-1:</a:t>
            </a:r>
            <a:br>
              <a:rPr lang="en-US" altLang="en-US" dirty="0"/>
            </a:br>
            <a:r>
              <a:rPr lang="en-US" altLang="en-US" dirty="0">
                <a:latin typeface="Courier New" panose="02070309020205020404" pitchFamily="49" charset="0"/>
              </a:rPr>
              <a:t>&lt;&lt; &gt;&gt; = * </a:t>
            </a: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167366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Punctuation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Characters that mark the end of a statement, or that separate items in a list</a:t>
            </a:r>
          </a:p>
          <a:p>
            <a:pPr eaLnBrk="1" hangingPunct="1"/>
            <a:r>
              <a:rPr lang="en-US" altLang="en-US" dirty="0"/>
              <a:t>In Program 1-1: </a:t>
            </a:r>
            <a:r>
              <a:rPr lang="en-US" altLang="en-US" dirty="0">
                <a:latin typeface="Courier New" panose="02070309020205020404" pitchFamily="49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ourier New" panose="02070309020205020404" pitchFamily="49" charset="0"/>
              </a:rPr>
              <a:t>,</a:t>
            </a:r>
            <a:r>
              <a:rPr lang="en-US" altLang="en-US" dirty="0"/>
              <a:t> and </a:t>
            </a:r>
            <a:r>
              <a:rPr lang="en-US" altLang="en-US" dirty="0">
                <a:solidFill>
                  <a:srgbClr val="FF0000"/>
                </a:solidFill>
                <a:latin typeface="Courier New" panose="02070309020205020404" pitchFamily="49" charset="0"/>
              </a:rPr>
              <a:t>;</a:t>
            </a:r>
            <a:endParaRPr lang="en-US" altLang="en-US" dirty="0">
              <a:solidFill>
                <a:srgbClr val="FF0000"/>
              </a:solidFill>
            </a:endParaRP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78958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Syntax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rules</a:t>
            </a:r>
            <a:r>
              <a:rPr lang="en-US" altLang="en-US" dirty="0"/>
              <a:t> of grammar that must be </a:t>
            </a:r>
            <a:r>
              <a:rPr lang="en-US" altLang="en-US" dirty="0">
                <a:solidFill>
                  <a:srgbClr val="FF0000"/>
                </a:solidFill>
              </a:rPr>
              <a:t>followed</a:t>
            </a:r>
            <a:r>
              <a:rPr lang="en-US" altLang="en-US" dirty="0"/>
              <a:t> when </a:t>
            </a:r>
            <a:r>
              <a:rPr lang="en-US" altLang="en-US" dirty="0">
                <a:solidFill>
                  <a:srgbClr val="FF0000"/>
                </a:solidFill>
              </a:rPr>
              <a:t>writing</a:t>
            </a:r>
            <a:r>
              <a:rPr lang="en-US" altLang="en-US" dirty="0"/>
              <a:t> a program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/>
              <a:t>Controls the use of key words, operators, programmer-defined symbols, and punctuation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21032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Variables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A variable is a named </a:t>
            </a:r>
            <a:r>
              <a:rPr lang="en-US" altLang="en-US" dirty="0">
                <a:solidFill>
                  <a:srgbClr val="FF0000"/>
                </a:solidFill>
              </a:rPr>
              <a:t>storage location </a:t>
            </a:r>
            <a:r>
              <a:rPr lang="en-US" altLang="en-US" dirty="0"/>
              <a:t>in the computer’s memory for </a:t>
            </a:r>
            <a:r>
              <a:rPr lang="en-US" altLang="en-US" dirty="0">
                <a:solidFill>
                  <a:srgbClr val="FF0000"/>
                </a:solidFill>
              </a:rPr>
              <a:t>holding</a:t>
            </a:r>
            <a:r>
              <a:rPr lang="en-US" altLang="en-US" dirty="0"/>
              <a:t> a piece of </a:t>
            </a:r>
            <a:r>
              <a:rPr lang="en-US" altLang="en-US" dirty="0">
                <a:solidFill>
                  <a:srgbClr val="FF0000"/>
                </a:solidFill>
              </a:rPr>
              <a:t>data</a:t>
            </a:r>
            <a:r>
              <a:rPr lang="en-US" altLang="en-US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In Program 1-1 we used three variables: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The </a:t>
            </a:r>
            <a:r>
              <a:rPr lang="en-US" altLang="en-US" b="1" dirty="0">
                <a:latin typeface="Courier New" panose="02070309020205020404" pitchFamily="49" charset="0"/>
              </a:rPr>
              <a:t>hours</a:t>
            </a:r>
            <a:r>
              <a:rPr lang="en-US" altLang="en-US" dirty="0"/>
              <a:t> variable was used to hold the hours worked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The </a:t>
            </a:r>
            <a:r>
              <a:rPr lang="en-US" altLang="en-US" b="1" dirty="0">
                <a:latin typeface="Courier New" panose="02070309020205020404" pitchFamily="49" charset="0"/>
              </a:rPr>
              <a:t>rate</a:t>
            </a:r>
            <a:r>
              <a:rPr lang="en-US" altLang="en-US" dirty="0"/>
              <a:t> variable was used to hold the pay rate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The </a:t>
            </a:r>
            <a:r>
              <a:rPr lang="en-US" altLang="en-US" b="1" dirty="0">
                <a:latin typeface="Courier New" panose="02070309020205020404" pitchFamily="49" charset="0"/>
              </a:rPr>
              <a:t>pay</a:t>
            </a:r>
            <a:r>
              <a:rPr lang="en-US" altLang="en-US" dirty="0"/>
              <a:t> variable was used to hold the gross pay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53303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Variable Definitions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 create a variable in a program you must write a variable definition (also called a variable declaration)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Here is the statement from Program 1-1 that defines the variables:</a:t>
            </a:r>
            <a:br>
              <a:rPr lang="en-US" altLang="en-US"/>
            </a:br>
            <a:br>
              <a:rPr lang="en-US" altLang="en-US"/>
            </a:br>
            <a:r>
              <a:rPr lang="en-US" altLang="en-US" b="1">
                <a:latin typeface="Courier New" panose="02070309020205020404" pitchFamily="49" charset="0"/>
              </a:rPr>
              <a:t>double hours, rate, pay;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98627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Variable Definitions (</a:t>
            </a:r>
            <a:r>
              <a:rPr lang="en-US" altLang="en-US" dirty="0" err="1">
                <a:solidFill>
                  <a:srgbClr val="0070C0"/>
                </a:solidFill>
              </a:rPr>
              <a:t>cont</a:t>
            </a:r>
            <a:r>
              <a:rPr lang="en-US" altLang="en-US" dirty="0">
                <a:solidFill>
                  <a:srgbClr val="0070C0"/>
                </a:solidFill>
              </a:rPr>
              <a:t>…)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There are many different types of data, which you will learn about in this course.</a:t>
            </a:r>
            <a:br>
              <a:rPr lang="en-US" altLang="en-US"/>
            </a:b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 variable holds a specific type of data.</a:t>
            </a:r>
            <a:br>
              <a:rPr lang="en-US" altLang="en-US"/>
            </a:b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variable definition specifies the type of data a variable can hold, and the variable name.</a:t>
            </a:r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507422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Once again, line 7 from Program 1-1:</a:t>
            </a:r>
            <a:br>
              <a:rPr lang="en-US" altLang="en-US"/>
            </a:br>
            <a:br>
              <a:rPr lang="en-US" altLang="en-US"/>
            </a:br>
            <a:r>
              <a:rPr lang="en-US" altLang="en-US" b="1">
                <a:latin typeface="Courier New" panose="02070309020205020404" pitchFamily="49" charset="0"/>
              </a:rPr>
              <a:t>double hours, rate, pay;</a:t>
            </a:r>
            <a:br>
              <a:rPr lang="en-US" altLang="en-US" b="1">
                <a:latin typeface="Courier New" panose="02070309020205020404" pitchFamily="49" charset="0"/>
              </a:rPr>
            </a:br>
            <a:endParaRPr lang="en-US" altLang="en-US" b="1">
              <a:latin typeface="Courier New" panose="02070309020205020404" pitchFamily="49" charset="0"/>
            </a:endParaRPr>
          </a:p>
          <a:p>
            <a:pPr eaLnBrk="1" hangingPunct="1"/>
            <a:r>
              <a:rPr lang="en-US" altLang="en-US"/>
              <a:t>The word </a:t>
            </a:r>
            <a:r>
              <a:rPr lang="en-US" altLang="en-US" b="1">
                <a:latin typeface="Courier New" panose="02070309020205020404" pitchFamily="49" charset="0"/>
              </a:rPr>
              <a:t>double</a:t>
            </a:r>
            <a:r>
              <a:rPr lang="en-US" altLang="en-US"/>
              <a:t> specifies that the variables can hold double-precision floating point numbers. (You will learn more about that in Chapter 2)</a:t>
            </a:r>
          </a:p>
          <a:p>
            <a:pPr eaLnBrk="1" hangingPunct="1"/>
            <a:endParaRPr lang="en-US" alt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70C0"/>
                </a:solidFill>
              </a:rPr>
              <a:t>Variable Definitions (</a:t>
            </a:r>
            <a:r>
              <a:rPr lang="en-US" altLang="en-US" dirty="0" err="1">
                <a:solidFill>
                  <a:srgbClr val="0070C0"/>
                </a:solidFill>
              </a:rPr>
              <a:t>cont</a:t>
            </a:r>
            <a:r>
              <a:rPr lang="en-US" altLang="en-US" dirty="0">
                <a:solidFill>
                  <a:srgbClr val="0070C0"/>
                </a:solidFill>
              </a:rPr>
              <a:t>…)</a:t>
            </a:r>
          </a:p>
        </p:txBody>
      </p:sp>
    </p:spTree>
    <p:extLst>
      <p:ext uri="{BB962C8B-B14F-4D97-AF65-F5344CB8AC3E}">
        <p14:creationId xmlns:p14="http://schemas.microsoft.com/office/powerpoint/2010/main" val="284221905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Input, Processing, and Output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Times" pitchFamily="-16" charset="0"/>
              <a:buNone/>
              <a:defRPr/>
            </a:pPr>
            <a:r>
              <a:rPr lang="en-US" dirty="0"/>
              <a:t>Three steps that a program typically performs: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tx1"/>
              </a:buClr>
              <a:buSzPct val="90000"/>
              <a:buFontTx/>
              <a:buAutoNum type="arabicParenR"/>
              <a:defRPr/>
            </a:pPr>
            <a:r>
              <a:rPr lang="en-US" b="1" dirty="0">
                <a:solidFill>
                  <a:srgbClr val="FF0000"/>
                </a:solidFill>
              </a:rPr>
              <a:t>Gather input data</a:t>
            </a:r>
            <a:r>
              <a:rPr lang="en-US" b="1" dirty="0"/>
              <a:t>:</a:t>
            </a:r>
          </a:p>
          <a:p>
            <a:pPr marL="1371600" lvl="2" indent="-457200" eaLnBrk="1" hangingPunct="1">
              <a:lnSpc>
                <a:spcPct val="90000"/>
              </a:lnSpc>
              <a:defRPr/>
            </a:pPr>
            <a:r>
              <a:rPr lang="en-US" dirty="0"/>
              <a:t>from keyboard</a:t>
            </a:r>
          </a:p>
          <a:p>
            <a:pPr marL="1371600" lvl="2" indent="-457200" eaLnBrk="1" hangingPunct="1">
              <a:lnSpc>
                <a:spcPct val="90000"/>
              </a:lnSpc>
              <a:defRPr/>
            </a:pPr>
            <a:r>
              <a:rPr lang="en-US" dirty="0"/>
              <a:t>from files on disk drives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tx1"/>
              </a:buClr>
              <a:buSzPct val="90000"/>
              <a:buFontTx/>
              <a:buAutoNum type="arabicParenR"/>
              <a:defRPr/>
            </a:pPr>
            <a:r>
              <a:rPr lang="en-US" b="1" dirty="0">
                <a:solidFill>
                  <a:srgbClr val="FF0000"/>
                </a:solidFill>
              </a:rPr>
              <a:t>Process</a:t>
            </a:r>
            <a:r>
              <a:rPr lang="en-US" b="1" dirty="0"/>
              <a:t> the input data</a:t>
            </a:r>
          </a:p>
          <a:p>
            <a:pPr marL="990600" lvl="1" indent="-533400" eaLnBrk="1" hangingPunct="1">
              <a:lnSpc>
                <a:spcPct val="90000"/>
              </a:lnSpc>
              <a:buClr>
                <a:schemeClr val="tx1"/>
              </a:buClr>
              <a:buSzPct val="90000"/>
              <a:buFontTx/>
              <a:buAutoNum type="arabicParenR"/>
              <a:defRPr/>
            </a:pPr>
            <a:r>
              <a:rPr lang="en-US" b="1" dirty="0">
                <a:solidFill>
                  <a:srgbClr val="FF0000"/>
                </a:solidFill>
              </a:rPr>
              <a:t>Display</a:t>
            </a:r>
            <a:r>
              <a:rPr lang="en-US" b="1" dirty="0"/>
              <a:t> the results as output:</a:t>
            </a:r>
          </a:p>
          <a:p>
            <a:pPr marL="1371600" lvl="2" indent="-457200" eaLnBrk="1" hangingPunct="1">
              <a:lnSpc>
                <a:spcPct val="90000"/>
              </a:lnSpc>
              <a:defRPr/>
            </a:pPr>
            <a:r>
              <a:rPr lang="en-US" dirty="0"/>
              <a:t>send it to the screen</a:t>
            </a:r>
          </a:p>
          <a:p>
            <a:pPr marL="1371600" lvl="2" indent="-457200" eaLnBrk="1" hangingPunct="1">
              <a:lnSpc>
                <a:spcPct val="90000"/>
              </a:lnSpc>
              <a:defRPr/>
            </a:pPr>
            <a:r>
              <a:rPr lang="en-US" dirty="0"/>
              <a:t>write to a file </a:t>
            </a:r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43702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Programming Process</a:t>
            </a:r>
          </a:p>
        </p:txBody>
      </p:sp>
      <p:pic>
        <p:nvPicPr>
          <p:cNvPr id="47107" name="Picture 4" descr="GaddisControl_014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1219200"/>
            <a:ext cx="6578600" cy="4525963"/>
          </a:xfrm>
          <a:noFill/>
        </p:spPr>
      </p:pic>
    </p:spTree>
    <p:extLst>
      <p:ext uri="{BB962C8B-B14F-4D97-AF65-F5344CB8AC3E}">
        <p14:creationId xmlns:p14="http://schemas.microsoft.com/office/powerpoint/2010/main" val="4271005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LIMU4(en) - コピー">
  <a:themeElements>
    <a:clrScheme name="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FFFFFF"/>
      </a:accent3>
      <a:accent4>
        <a:srgbClr val="000000"/>
      </a:accent4>
      <a:accent5>
        <a:srgbClr val="E6B1AB"/>
      </a:accent5>
      <a:accent6>
        <a:srgbClr val="8C281B"/>
      </a:accent6>
      <a:hlink>
        <a:srgbClr val="CC9900"/>
      </a:hlink>
      <a:folHlink>
        <a:srgbClr val="96A9A9"/>
      </a:folHlink>
    </a:clrScheme>
    <a:fontScheme name="2_LIMU4(en) - コピー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2_LIMU4(en) - コピー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LIMU4(en) - コピー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LIMU4(en) - コピー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LIMU4(en) - コピー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LIMU4(en) - コピー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LIMU4(en) - コピー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LIMU4(en) - コピー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2383</TotalTime>
  <Words>3399</Words>
  <Application>Microsoft Office PowerPoint</Application>
  <PresentationFormat>On-screen Show (4:3)</PresentationFormat>
  <Paragraphs>438</Paragraphs>
  <Slides>60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60</vt:i4>
      </vt:variant>
    </vt:vector>
  </HeadingPairs>
  <TitlesOfParts>
    <vt:vector size="77" baseType="lpstr">
      <vt:lpstr>Arabic Typesetting</vt:lpstr>
      <vt:lpstr>Arial</vt:lpstr>
      <vt:lpstr>Calibri</vt:lpstr>
      <vt:lpstr>Cambria</vt:lpstr>
      <vt:lpstr>Courier New</vt:lpstr>
      <vt:lpstr>Lucida Console</vt:lpstr>
      <vt:lpstr>Lucida Sans Unicode</vt:lpstr>
      <vt:lpstr>Tahoma</vt:lpstr>
      <vt:lpstr>Times</vt:lpstr>
      <vt:lpstr>Times New Roman</vt:lpstr>
      <vt:lpstr>Verdana</vt:lpstr>
      <vt:lpstr>Wingdings</vt:lpstr>
      <vt:lpstr>Wingdings 2</vt:lpstr>
      <vt:lpstr>Wingdings 3</vt:lpstr>
      <vt:lpstr>Concourse</vt:lpstr>
      <vt:lpstr>Clarity</vt:lpstr>
      <vt:lpstr>2_LIMU4(en) - コピー</vt:lpstr>
      <vt:lpstr>CS 131 Computer Programming I</vt:lpstr>
      <vt:lpstr>PowerPoint Presentation</vt:lpstr>
      <vt:lpstr>Evaluation and Grading Policy</vt:lpstr>
      <vt:lpstr>Course Learning Outcomes</vt:lpstr>
      <vt:lpstr>PowerPoint Presentation</vt:lpstr>
      <vt:lpstr>نصائح  هامة</vt:lpstr>
      <vt:lpstr>PowerPoint Presentation</vt:lpstr>
      <vt:lpstr>Objectives</vt:lpstr>
      <vt:lpstr>Why Program?</vt:lpstr>
      <vt:lpstr>Main Hardware Component Categories:</vt:lpstr>
      <vt:lpstr>Central Processing Unit (CPU)</vt:lpstr>
      <vt:lpstr>Main Memory</vt:lpstr>
      <vt:lpstr>PowerPoint Presentation</vt:lpstr>
      <vt:lpstr>Secondary Storage</vt:lpstr>
      <vt:lpstr>Input Devices</vt:lpstr>
      <vt:lpstr>Software-Programs That Run on a Computer</vt:lpstr>
      <vt:lpstr>Type of Software</vt:lpstr>
      <vt:lpstr>Operating Systems</vt:lpstr>
      <vt:lpstr>  Windows—A Proprietary Operating System</vt:lpstr>
      <vt:lpstr> Linux—An Open-Source Operating System</vt:lpstr>
      <vt:lpstr> Apple’s OS X; Apple’s iOS for iPhone ®, iPad® and iPod Touch ® Devices</vt:lpstr>
      <vt:lpstr>Google’s Android</vt:lpstr>
      <vt:lpstr>Data Hierarchy</vt:lpstr>
      <vt:lpstr>Data Hierarchy </vt:lpstr>
      <vt:lpstr>Programs and Programming Languages</vt:lpstr>
      <vt:lpstr>Programming Languages</vt:lpstr>
      <vt:lpstr>Programming Languages (Cont.)</vt:lpstr>
      <vt:lpstr>Programming Languages (Cont.)</vt:lpstr>
      <vt:lpstr>Programming Languages (Cont.)</vt:lpstr>
      <vt:lpstr>Programming Languages (Cont.)</vt:lpstr>
      <vt:lpstr>PowerPoint Presentation</vt:lpstr>
      <vt:lpstr>Some Well-Known Programming Languages (Table 1-1 on Page 10)</vt:lpstr>
      <vt:lpstr>Procedural and Object-Oriented Programming</vt:lpstr>
      <vt:lpstr>PowerPoint Presentation</vt:lpstr>
      <vt:lpstr>Integrated Development Environments (IDEs)</vt:lpstr>
      <vt:lpstr>Typical C++ Development Environment</vt:lpstr>
      <vt:lpstr>Typical C++ Development Environment (Cont.)</vt:lpstr>
      <vt:lpstr>Typical C++ Development Environment (Cont.)</vt:lpstr>
      <vt:lpstr>Typical C++ Development Environment (Cont.)</vt:lpstr>
      <vt:lpstr>Typical C++ Development Environment (Cont.)</vt:lpstr>
      <vt:lpstr>Typical C++ Development Environment (Cont.)</vt:lpstr>
      <vt:lpstr>Typical C++ Development Environment (Cont.)</vt:lpstr>
      <vt:lpstr> Typical C++ Development Environment (Cont.)</vt:lpstr>
      <vt:lpstr>PowerPoint Presentation</vt:lpstr>
      <vt:lpstr>Typical C++ Development Environment (Cont.)</vt:lpstr>
      <vt:lpstr>PowerPoint Presentation</vt:lpstr>
      <vt:lpstr>From a High-Level Program to an Executable File</vt:lpstr>
      <vt:lpstr>From a High-Level Program to an Executable File</vt:lpstr>
      <vt:lpstr>What is a Program Made of?</vt:lpstr>
      <vt:lpstr>Key Words</vt:lpstr>
      <vt:lpstr>Programmer-Defined Identifiers</vt:lpstr>
      <vt:lpstr>Operators</vt:lpstr>
      <vt:lpstr>Punctuation</vt:lpstr>
      <vt:lpstr>Syntax</vt:lpstr>
      <vt:lpstr>Variables</vt:lpstr>
      <vt:lpstr>Variable Definitions</vt:lpstr>
      <vt:lpstr>Variable Definitions (cont…)</vt:lpstr>
      <vt:lpstr>Variable Definitions (cont…)</vt:lpstr>
      <vt:lpstr>Input, Processing, and Output</vt:lpstr>
      <vt:lpstr>The Programming Process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 110 Programming I</dc:title>
  <dc:creator>Saleh Haridy</dc:creator>
  <cp:lastModifiedBy>Hamad Alhadyan</cp:lastModifiedBy>
  <cp:revision>149</cp:revision>
  <dcterms:created xsi:type="dcterms:W3CDTF">2020-01-27T07:55:28Z</dcterms:created>
  <dcterms:modified xsi:type="dcterms:W3CDTF">2026-01-27T09:18:36Z</dcterms:modified>
</cp:coreProperties>
</file>