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22.xml" ContentType="application/vnd.openxmlformats-officedocument.presentationml.notesSlide+xml"/>
  <Override PartName="/ppt/notesSlides/notesSlide31.xml" ContentType="application/vnd.openxmlformats-officedocument.presentationml.notesSlide+xml"/>
  <Override PartName="/ppt/notesSlides/notesSlide14.xml" ContentType="application/vnd.openxmlformats-officedocument.presentationml.notesSlide+xml"/>
  <Override PartName="/ppt/notesSlides/notesSlide28.xml" ContentType="application/vnd.openxmlformats-officedocument.presentationml.notesSlide+xml"/>
  <Override PartName="/ppt/slides/slide22.xml" ContentType="application/vnd.openxmlformats-officedocument.presentationml.slide+xml"/>
  <Override PartName="/ppt/slides/slide28.xml" ContentType="application/vnd.openxmlformats-officedocument.presentationml.slide+xml"/>
  <Override PartName="/ppt/theme/theme2.xml" ContentType="application/vnd.openxmlformats-officedocument.theme+xml"/>
  <Override PartName="/ppt/slides/slide2.xml" ContentType="application/vnd.openxmlformats-officedocument.presentationml.slide+xml"/>
  <Override PartName="/ppt/notesSlides/notesSlide11.xml" ContentType="application/vnd.openxmlformats-officedocument.presentationml.notesSlide+xml"/>
  <Override PartName="/ppt/slides/slide30.xml" ContentType="application/vnd.openxmlformats-officedocument.presentationml.slide+xml"/>
  <Override PartName="/ppt/notesSlides/notesSlide9.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docProps/app.xml" ContentType="application/vnd.openxmlformats-officedocument.extended-properties+xml"/>
  <Override PartName="/ppt/notesSlides/notesSlide32.xml" ContentType="application/vnd.openxmlformats-officedocument.presentationml.notesSlide+xml"/>
  <Override PartName="/ppt/slides/slide11.xml" ContentType="application/vnd.openxmlformats-officedocument.presentationml.slide+xml"/>
  <Override PartName="/ppt/slides/slide18.xml" ContentType="application/vnd.openxmlformats-officedocument.presentationml.slide+xml"/>
  <Override PartName="/ppt/notesSlides/notesSlide34.xml" ContentType="application/vnd.openxmlformats-officedocument.presentationml.notes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slideLayouts/slideLayout3.xml" ContentType="application/vnd.openxmlformats-officedocument.presentationml.slideLayout+xml"/>
  <Override PartName="/ppt/slides/slide21.xml" ContentType="application/vnd.openxmlformats-officedocument.presentationml.slide+xml"/>
  <Override PartName="/ppt/slideLayouts/slideLayout5.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Slides/notesSlide29.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notesSlides/notesSlide7.xml" ContentType="application/vnd.openxmlformats-officedocument.presentationml.notesSlide+xml"/>
  <Override PartName="/ppt/notesSlides/notesSlide15.xml" ContentType="application/vnd.openxmlformats-officedocument.presentationml.notesSlide+xml"/>
  <Override PartName="/ppt/slides/slide25.xml" ContentType="application/vnd.openxmlformats-officedocument.presentationml.slide+xml"/>
  <Override PartName="/ppt/notesSlides/notesSlide4.xml" ContentType="application/vnd.openxmlformats-officedocument.presentationml.notesSlide+xml"/>
  <Override PartName="/ppt/notesSlides/notesSlide19.xml" ContentType="application/vnd.openxmlformats-officedocument.presentationml.notesSlide+xml"/>
  <Override PartName="/ppt/slides/slide13.xml" ContentType="application/vnd.openxmlformats-officedocument.presentationml.slide+xml"/>
  <Override PartName="/ppt/slides/slide14.xml" ContentType="application/vnd.openxmlformats-officedocument.presentationml.slide+xml"/>
  <Override PartName="/ppt/notesSlides/notesSlide17.xml" ContentType="application/vnd.openxmlformats-officedocument.presentationml.notesSlide+xml"/>
  <Override PartName="/ppt/notesSlides/notesSlide23.xml" ContentType="application/vnd.openxmlformats-officedocument.presentationml.notesSlide+xml"/>
  <Override PartName="/ppt/slides/slide34.xml" ContentType="application/vnd.openxmlformats-officedocument.presentationml.slide+xml"/>
  <Override PartName="/ppt/notesSlides/notesSlide26.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slides/slide33.xml" ContentType="application/vnd.openxmlformats-officedocument.presentationml.slide+xml"/>
  <Override PartName="/ppt/presProps.xml" ContentType="application/vnd.openxmlformats-officedocument.presentationml.presProps+xml"/>
  <Default Extension="jpeg" ContentType="image/jpeg"/>
  <Override PartName="/ppt/notesSlides/notesSlide18.xml" ContentType="application/vnd.openxmlformats-officedocument.presentationml.notesSlide+xml"/>
  <Override PartName="/ppt/notesSlides/notesSlide33.xml" ContentType="application/vnd.openxmlformats-officedocument.presentationml.notesSlide+xml"/>
  <Default Extension="png" ContentType="image/png"/>
  <Override PartName="/ppt/slides/slide3.xml" ContentType="application/vnd.openxmlformats-officedocument.presentationml.slide+xml"/>
  <Override PartName="/ppt/slides/slide4.xml" ContentType="application/vnd.openxmlformats-officedocument.presentationml.slide+xml"/>
  <Override PartName="/ppt/slides/slide27.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docProps/core.xml" ContentType="application/vnd.openxmlformats-package.core-properties+xml"/>
  <Override PartName="/ppt/slides/slide8.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Default Extension="rels" ContentType="application/vnd.openxmlformats-package.relationships+xml"/>
  <Override PartName="/ppt/slides/slide9.xml" ContentType="application/vnd.openxmlformats-officedocument.presentationml.slide+xml"/>
  <Override PartName="/ppt/notesSlides/notesSlide24.xml" ContentType="application/vnd.openxmlformats-officedocument.presentationml.notesSlide+xml"/>
  <Override PartName="/ppt/slides/slide24.xml" ContentType="application/vnd.openxmlformats-officedocument.presentationml.slide+xml"/>
  <Override PartName="/ppt/slides/slide32.xml" ContentType="application/vnd.openxmlformats-officedocument.presentationml.slide+xml"/>
  <Override PartName="/ppt/notesSlides/notesSlide30.xml" ContentType="application/vnd.openxmlformats-officedocument.presentationml.notesSlide+xml"/>
  <Override PartName="/ppt/slides/slide6.xml" ContentType="application/vnd.openxmlformats-officedocument.presentationml.slide+xml"/>
  <Override PartName="/ppt/slides/slide16.xml" ContentType="application/vnd.openxmlformats-officedocument.presentationml.slide+xml"/>
  <Default Extension="pdf" ContentType="application/pdf"/>
  <Override PartName="/ppt/notesSlides/notesSlide20.xml" ContentType="application/vnd.openxmlformats-officedocument.presentationml.notesSlide+xml"/>
  <Override PartName="/ppt/slides/slide19.xml" ContentType="application/vnd.openxmlformats-officedocument.presentationml.slide+xml"/>
  <Override PartName="/ppt/slides/slide12.xml" ContentType="application/vnd.openxmlformats-officedocument.presentationml.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notesMasterIdLst>
    <p:notesMasterId r:id="rId36"/>
  </p:notesMasterIdLst>
  <p:sldIdLst>
    <p:sldId id="257" r:id="rId2"/>
    <p:sldId id="259" r:id="rId3"/>
    <p:sldId id="260" r:id="rId4"/>
    <p:sldId id="261" r:id="rId5"/>
    <p:sldId id="262" r:id="rId6"/>
    <p:sldId id="263" r:id="rId7"/>
    <p:sldId id="264" r:id="rId8"/>
    <p:sldId id="265" r:id="rId9"/>
    <p:sldId id="266" r:id="rId10"/>
    <p:sldId id="267" r:id="rId11"/>
    <p:sldId id="269" r:id="rId12"/>
    <p:sldId id="270" r:id="rId13"/>
    <p:sldId id="271" r:id="rId14"/>
    <p:sldId id="278" r:id="rId15"/>
    <p:sldId id="272" r:id="rId16"/>
    <p:sldId id="274" r:id="rId17"/>
    <p:sldId id="275" r:id="rId18"/>
    <p:sldId id="291" r:id="rId19"/>
    <p:sldId id="288" r:id="rId20"/>
    <p:sldId id="287" r:id="rId21"/>
    <p:sldId id="277" r:id="rId22"/>
    <p:sldId id="273" r:id="rId23"/>
    <p:sldId id="268" r:id="rId24"/>
    <p:sldId id="289" r:id="rId25"/>
    <p:sldId id="292" r:id="rId26"/>
    <p:sldId id="279" r:id="rId27"/>
    <p:sldId id="281" r:id="rId28"/>
    <p:sldId id="282" r:id="rId29"/>
    <p:sldId id="283" r:id="rId30"/>
    <p:sldId id="284" r:id="rId31"/>
    <p:sldId id="276" r:id="rId32"/>
    <p:sldId id="286" r:id="rId33"/>
    <p:sldId id="290" r:id="rId34"/>
    <p:sldId id="258"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p:present/>
    <p:sldAll/>
    <p:penClr>
      <a:prstClr val="red"/>
    </p:penClr>
    <p:extLst>
      <p:ext uri="{EC167BDD-8182-4AB7-AECC-EB403E3ABB37}">
        <p14:laserClr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a:srgbClr val="FF0000"/>
        </p14:laserClr>
      </p:ext>
      <p:ext uri="{2FDB2607-1784-4EEB-B798-7EB5836EED8A}">
        <p14:showMediaCtrls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
      </p:ext>
    </p:extLst>
  </p:showPr>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6618" autoAdjust="0"/>
    <p:restoredTop sz="70989" autoAdjust="0"/>
  </p:normalViewPr>
  <p:slideViewPr>
    <p:cSldViewPr>
      <p:cViewPr varScale="1">
        <p:scale>
          <a:sx n="76" d="100"/>
          <a:sy n="76" d="100"/>
        </p:scale>
        <p:origin x="-1088" y="-112"/>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5" Type="http://schemas.openxmlformats.org/officeDocument/2006/relationships/slide" Target="slides/slide34.xml"/><Relationship Id="rId31" Type="http://schemas.openxmlformats.org/officeDocument/2006/relationships/slide" Target="slides/slide30.xml"/><Relationship Id="rId34" Type="http://schemas.openxmlformats.org/officeDocument/2006/relationships/slide" Target="slides/slide33.xml"/><Relationship Id="rId39" Type="http://schemas.openxmlformats.org/officeDocument/2006/relationships/viewProps" Target="viewProps.xml"/><Relationship Id="rId40" Type="http://schemas.openxmlformats.org/officeDocument/2006/relationships/theme" Target="theme/theme1.xml"/><Relationship Id="rId7" Type="http://schemas.openxmlformats.org/officeDocument/2006/relationships/slide" Target="slides/slide6.xml"/><Relationship Id="rId36" Type="http://schemas.openxmlformats.org/officeDocument/2006/relationships/notesMaster" Target="notesMasters/notesMaster1.xml"/><Relationship Id="rId1" Type="http://schemas.openxmlformats.org/officeDocument/2006/relationships/slideMaster" Target="slideMasters/slideMaster1.xml"/><Relationship Id="rId24" Type="http://schemas.openxmlformats.org/officeDocument/2006/relationships/slide" Target="slides/slide23.xml"/><Relationship Id="rId25" Type="http://schemas.openxmlformats.org/officeDocument/2006/relationships/slide" Target="slides/slide24.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32" Type="http://schemas.openxmlformats.org/officeDocument/2006/relationships/slide" Target="slides/slide31.xml"/><Relationship Id="rId37" Type="http://schemas.openxmlformats.org/officeDocument/2006/relationships/printerSettings" Target="printerSettings/printerSettings1.bin"/><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slide" Target="slides/slide26.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slide" Target="slides/slide27.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29" Type="http://schemas.openxmlformats.org/officeDocument/2006/relationships/slide" Target="slides/slide28.xml"/><Relationship Id="rId6" Type="http://schemas.openxmlformats.org/officeDocument/2006/relationships/slide" Target="slides/slide5.xml"/><Relationship Id="rId16" Type="http://schemas.openxmlformats.org/officeDocument/2006/relationships/slide" Target="slides/slide15.xml"/><Relationship Id="rId33" Type="http://schemas.openxmlformats.org/officeDocument/2006/relationships/slide" Target="slides/slide32.xml"/><Relationship Id="rId4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38" Type="http://schemas.openxmlformats.org/officeDocument/2006/relationships/presProps" Target="presProps.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3553D3-7350-4E08-B980-FC57EBFDC7D6}" type="datetimeFigureOut">
              <a:rPr lang="en-US" smtClean="0"/>
              <a:pPr/>
              <a:t>12/10/13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510E55-3E7B-41EA-9828-342E1A1671D0}"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19125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This chapter explains how to design and develop an HR system that supports the company’s strategic goals. We cover the strategic management process</a:t>
            </a:r>
            <a:r>
              <a:rPr lang="en-US" sz="1200" kern="1200" baseline="0" dirty="0" smtClean="0">
                <a:solidFill>
                  <a:schemeClr val="tx1"/>
                </a:solidFill>
                <a:effectLst/>
                <a:latin typeface="+mn-lt"/>
                <a:ea typeface="+mn-ea"/>
                <a:cs typeface="+mn-cs"/>
              </a:rPr>
              <a:t> and </a:t>
            </a:r>
            <a:r>
              <a:rPr lang="en-US" sz="1200" kern="1200" dirty="0" smtClean="0">
                <a:solidFill>
                  <a:schemeClr val="tx1"/>
                </a:solidFill>
                <a:effectLst/>
                <a:latin typeface="+mn-lt"/>
                <a:ea typeface="+mn-ea"/>
                <a:cs typeface="+mn-cs"/>
              </a:rPr>
              <a:t>how to develop a strategic plan. We also discuss the HR manager’s role in the process of strategy execution and formulation.  Finally, we explain why metrics are essential for identifying and creating high-performance human resource policies and practices. </a:t>
            </a:r>
            <a:r>
              <a:rPr lang="en-US" sz="1200" b="0" i="0" u="none" strike="noStrike" kern="1200" baseline="0" dirty="0" smtClean="0">
                <a:solidFill>
                  <a:schemeClr val="tx1"/>
                </a:solidFill>
                <a:effectLst/>
                <a:latin typeface="+mn-lt"/>
                <a:ea typeface="+mn-ea"/>
                <a:cs typeface="+mn-cs"/>
              </a:rPr>
              <a:t>V</a:t>
            </a:r>
            <a:r>
              <a:rPr lang="en-US" sz="1200" b="0" i="0" u="none" strike="noStrike" kern="1200" baseline="0" dirty="0" smtClean="0">
                <a:solidFill>
                  <a:schemeClr val="tx1"/>
                </a:solidFill>
                <a:latin typeface="+mn-lt"/>
                <a:ea typeface="+mn-ea"/>
                <a:cs typeface="+mn-cs"/>
              </a:rPr>
              <a:t>isit </a:t>
            </a:r>
            <a:r>
              <a:rPr lang="en-US" sz="1200" b="1" i="0" u="none" strike="noStrike" kern="1200" baseline="0" dirty="0" smtClean="0">
                <a:solidFill>
                  <a:schemeClr val="tx1"/>
                </a:solidFill>
                <a:latin typeface="+mn-lt"/>
                <a:ea typeface="+mn-ea"/>
                <a:cs typeface="+mn-cs"/>
              </a:rPr>
              <a:t>www.mymanagementlab.com </a:t>
            </a:r>
            <a:r>
              <a:rPr lang="en-US" sz="1200" b="0" i="0" u="none" strike="noStrike" kern="1200" baseline="0" smtClean="0">
                <a:solidFill>
                  <a:schemeClr val="tx1"/>
                </a:solidFill>
                <a:latin typeface="+mn-lt"/>
                <a:ea typeface="+mn-ea"/>
                <a:cs typeface="+mn-cs"/>
              </a:rPr>
              <a:t>for activities that </a:t>
            </a:r>
            <a:r>
              <a:rPr lang="en-US" sz="1200" b="0" i="0" u="none" strike="noStrike" kern="1200" baseline="0" dirty="0" smtClean="0">
                <a:solidFill>
                  <a:schemeClr val="tx1"/>
                </a:solidFill>
                <a:latin typeface="+mn-lt"/>
                <a:ea typeface="+mn-ea"/>
                <a:cs typeface="+mn-cs"/>
              </a:rPr>
              <a:t>are applied, personalized, and offer immediate feedback.</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097914934"/>
      </p:ext>
    </p:extLst>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After studying this chapter, you will be able to:</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kern="1200" smtClean="0">
              <a:solidFill>
                <a:schemeClr val="tx1"/>
              </a:solidFill>
              <a:effectLst/>
              <a:latin typeface="+mn-lt"/>
              <a:ea typeface="+mn-ea"/>
              <a:cs typeface="+mn-cs"/>
            </a:endParaRPr>
          </a:p>
          <a:p>
            <a:r>
              <a:rPr lang="en-US" sz="1200" b="0" i="0" u="none" strike="noStrike" kern="1200" baseline="0" dirty="0" smtClean="0">
                <a:solidFill>
                  <a:schemeClr val="tx1"/>
                </a:solidFill>
                <a:latin typeface="+mn-lt"/>
                <a:ea typeface="+mn-ea"/>
                <a:cs typeface="+mn-cs"/>
              </a:rPr>
              <a:t>1. Explain with examples each of the eight steps in the strategic management</a:t>
            </a:r>
          </a:p>
          <a:p>
            <a:r>
              <a:rPr lang="en-US" sz="1200" b="0" i="0" u="none" strike="noStrike" kern="1200" baseline="0" dirty="0" smtClean="0">
                <a:solidFill>
                  <a:schemeClr val="tx1"/>
                </a:solidFill>
                <a:latin typeface="+mn-lt"/>
                <a:ea typeface="+mn-ea"/>
                <a:cs typeface="+mn-cs"/>
              </a:rPr>
              <a:t>    process.</a:t>
            </a:r>
          </a:p>
          <a:p>
            <a:r>
              <a:rPr lang="en-US" sz="1200" b="0" i="0" u="none" strike="noStrike" kern="1200" baseline="0" dirty="0" smtClean="0">
                <a:solidFill>
                  <a:schemeClr val="tx1"/>
                </a:solidFill>
                <a:latin typeface="+mn-lt"/>
                <a:ea typeface="+mn-ea"/>
                <a:cs typeface="+mn-cs"/>
              </a:rPr>
              <a:t>2. List with examples the main types of strategies.</a:t>
            </a:r>
          </a:p>
          <a:p>
            <a:r>
              <a:rPr lang="en-US" sz="1200" b="0" i="0" u="none" strike="noStrike" kern="1200" baseline="0" dirty="0" smtClean="0">
                <a:solidFill>
                  <a:schemeClr val="tx1"/>
                </a:solidFill>
                <a:latin typeface="+mn-lt"/>
                <a:ea typeface="+mn-ea"/>
                <a:cs typeface="+mn-cs"/>
              </a:rPr>
              <a:t>3. Define </a:t>
            </a:r>
            <a:r>
              <a:rPr lang="en-US" sz="1200" b="0" i="1" u="none" strike="noStrike" kern="1200" baseline="0" dirty="0" smtClean="0">
                <a:solidFill>
                  <a:schemeClr val="tx1"/>
                </a:solidFill>
                <a:latin typeface="+mn-lt"/>
                <a:ea typeface="+mn-ea"/>
                <a:cs typeface="+mn-cs"/>
              </a:rPr>
              <a:t>strategic human resource management </a:t>
            </a:r>
            <a:r>
              <a:rPr lang="en-US" sz="1200" b="0" i="0" u="none" strike="noStrike" kern="1200" baseline="0" dirty="0" smtClean="0">
                <a:solidFill>
                  <a:schemeClr val="tx1"/>
                </a:solidFill>
                <a:latin typeface="+mn-lt"/>
                <a:ea typeface="+mn-ea"/>
                <a:cs typeface="+mn-cs"/>
              </a:rPr>
              <a:t>and give an example of</a:t>
            </a:r>
          </a:p>
          <a:p>
            <a:r>
              <a:rPr lang="en-US" sz="1200" b="0" i="0" u="none" strike="noStrike" kern="1200" baseline="0" dirty="0" smtClean="0">
                <a:solidFill>
                  <a:schemeClr val="tx1"/>
                </a:solidFill>
                <a:latin typeface="+mn-lt"/>
                <a:ea typeface="+mn-ea"/>
                <a:cs typeface="+mn-cs"/>
              </a:rPr>
              <a:t>    strategic human resource management in practice.</a:t>
            </a:r>
            <a:endParaRPr lang="en-US" dirty="0" smtClean="0"/>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31600607"/>
      </p:ext>
    </p:extLst>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After studying this chapter, you will be able to:</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b="0" i="0" u="none" strike="noStrike" kern="1200" baseline="0" dirty="0" smtClean="0">
                <a:solidFill>
                  <a:schemeClr val="tx1"/>
                </a:solidFill>
                <a:latin typeface="+mn-lt"/>
                <a:ea typeface="+mn-ea"/>
                <a:cs typeface="+mn-cs"/>
              </a:rPr>
              <a:t>4. Give at least five examples of HR metrics.</a:t>
            </a:r>
          </a:p>
          <a:p>
            <a:r>
              <a:rPr lang="en-US" sz="1200" b="0" i="0" u="none" strike="noStrike" kern="1200" baseline="0" dirty="0" smtClean="0">
                <a:solidFill>
                  <a:schemeClr val="tx1"/>
                </a:solidFill>
                <a:latin typeface="+mn-lt"/>
                <a:ea typeface="+mn-ea"/>
                <a:cs typeface="+mn-cs"/>
              </a:rPr>
              <a:t>5. Give five examples of what employers can do to have high-performance</a:t>
            </a:r>
          </a:p>
          <a:p>
            <a:r>
              <a:rPr lang="en-US" sz="1200" b="0" i="0" u="none" strike="noStrike" kern="1200" baseline="0" dirty="0" smtClean="0">
                <a:solidFill>
                  <a:schemeClr val="tx1"/>
                </a:solidFill>
                <a:latin typeface="+mn-lt"/>
                <a:ea typeface="+mn-ea"/>
                <a:cs typeface="+mn-cs"/>
              </a:rPr>
              <a:t>    systems.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3</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1543633"/>
      </p:ext>
    </p:extLst>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Managers can’t intelligently design their human resource policies and practices without understanding</a:t>
            </a:r>
          </a:p>
          <a:p>
            <a:r>
              <a:rPr lang="en-US" sz="1200" b="0" i="0" u="none" strike="noStrike" kern="1200" baseline="0" dirty="0" smtClean="0">
                <a:solidFill>
                  <a:schemeClr val="tx1"/>
                </a:solidFill>
                <a:latin typeface="+mn-lt"/>
                <a:ea typeface="+mn-ea"/>
                <a:cs typeface="+mn-cs"/>
              </a:rPr>
              <a:t>the role these policies and practices are to play in achieving their companies’ strategic</a:t>
            </a:r>
          </a:p>
          <a:p>
            <a:r>
              <a:rPr lang="en-US" sz="1200" b="0" i="0" u="none" strike="noStrike" kern="1200" baseline="0" dirty="0" smtClean="0">
                <a:solidFill>
                  <a:schemeClr val="tx1"/>
                </a:solidFill>
                <a:latin typeface="+mn-lt"/>
                <a:ea typeface="+mn-ea"/>
                <a:cs typeface="+mn-cs"/>
              </a:rPr>
              <a:t>goals. In this chapter, we look at how managers design strategic and human resource plans, and</a:t>
            </a:r>
          </a:p>
          <a:p>
            <a:r>
              <a:rPr lang="en-US" sz="1200" b="0" i="0" u="none" strike="noStrike" kern="1200" baseline="0" dirty="0" smtClean="0">
                <a:solidFill>
                  <a:schemeClr val="tx1"/>
                </a:solidFill>
                <a:latin typeface="+mn-lt"/>
                <a:ea typeface="+mn-ea"/>
                <a:cs typeface="+mn-cs"/>
              </a:rPr>
              <a:t>how they evaluate the results of their plans. </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4</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856716409"/>
      </p:ext>
    </p:extLst>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When the Ritz-Carlton Company took over managing the Portman Hotel in Shanghai, China, the</a:t>
            </a:r>
          </a:p>
          <a:p>
            <a:r>
              <a:rPr lang="en-US" sz="1200" b="0" i="0" u="none" strike="noStrike" kern="1200" baseline="0" dirty="0" smtClean="0">
                <a:solidFill>
                  <a:schemeClr val="tx1"/>
                </a:solidFill>
                <a:latin typeface="+mn-lt"/>
                <a:ea typeface="+mn-ea"/>
                <a:cs typeface="+mn-cs"/>
              </a:rPr>
              <a:t>hotel already had a fine reputation among business travelers. But many new luxurious hotels</a:t>
            </a:r>
          </a:p>
          <a:p>
            <a:r>
              <a:rPr lang="en-US" sz="1200" b="0" i="0" u="none" strike="noStrike" kern="1200" baseline="0" dirty="0" smtClean="0">
                <a:solidFill>
                  <a:schemeClr val="tx1"/>
                </a:solidFill>
                <a:latin typeface="+mn-lt"/>
                <a:ea typeface="+mn-ea"/>
                <a:cs typeface="+mn-cs"/>
              </a:rPr>
              <a:t>were opening there. To stay competitive, the Portman’s new managers decided to reposition the</a:t>
            </a:r>
          </a:p>
          <a:p>
            <a:r>
              <a:rPr lang="en-US" sz="1200" b="0" i="0" u="none" strike="noStrike" kern="1200" baseline="0" dirty="0" smtClean="0">
                <a:solidFill>
                  <a:schemeClr val="tx1"/>
                </a:solidFill>
                <a:latin typeface="+mn-lt"/>
                <a:ea typeface="+mn-ea"/>
                <a:cs typeface="+mn-cs"/>
              </a:rPr>
              <a:t>hotel with a new strategy, one that emphasized top-notch customer service. But they knew that</a:t>
            </a:r>
          </a:p>
          <a:p>
            <a:r>
              <a:rPr lang="en-US" sz="1200" b="0" i="0" u="none" strike="noStrike" kern="1200" baseline="0" dirty="0" smtClean="0">
                <a:solidFill>
                  <a:schemeClr val="tx1"/>
                </a:solidFill>
                <a:latin typeface="+mn-lt"/>
                <a:ea typeface="+mn-ea"/>
                <a:cs typeface="+mn-cs"/>
              </a:rPr>
              <a:t>improving the service would require new employee selection, training, and pay policies and practices.</a:t>
            </a:r>
          </a:p>
          <a:p>
            <a:r>
              <a:rPr lang="en-US" sz="1200" b="0" i="0" u="none" strike="noStrike" kern="1200" baseline="0" dirty="0" smtClean="0">
                <a:solidFill>
                  <a:schemeClr val="tx1"/>
                </a:solidFill>
                <a:latin typeface="+mn-lt"/>
                <a:ea typeface="+mn-ea"/>
                <a:cs typeface="+mn-cs"/>
              </a:rPr>
              <a:t>We will see what they did and start with an overview of the basic management planning process.</a:t>
            </a:r>
            <a:endParaRPr lang="en-US" dirty="0" smtClean="0"/>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5</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157758246"/>
      </p:ext>
    </p:extLst>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The Hierarchy of Goals </a:t>
            </a:r>
            <a:r>
              <a:rPr lang="en-US" sz="1200" b="0" i="0" u="none" strike="noStrike" kern="1200" baseline="0" dirty="0" smtClean="0">
                <a:solidFill>
                  <a:schemeClr val="tx1"/>
                </a:solidFill>
                <a:latin typeface="+mn-lt"/>
                <a:ea typeface="+mn-ea"/>
                <a:cs typeface="+mn-cs"/>
              </a:rPr>
              <a:t>In companies, it is traditional to view the goals from the top of the</a:t>
            </a:r>
          </a:p>
          <a:p>
            <a:r>
              <a:rPr lang="en-US" sz="1200" b="0" i="0" u="none" strike="noStrike" kern="1200" baseline="0" dirty="0" smtClean="0">
                <a:solidFill>
                  <a:schemeClr val="tx1"/>
                </a:solidFill>
                <a:latin typeface="+mn-lt"/>
                <a:ea typeface="+mn-ea"/>
                <a:cs typeface="+mn-cs"/>
              </a:rPr>
              <a:t>firm down to front-line employees as a chain or </a:t>
            </a:r>
            <a:r>
              <a:rPr lang="en-US" sz="1200" b="0" i="1" u="none" strike="noStrike" kern="1200" baseline="0" dirty="0" smtClean="0">
                <a:solidFill>
                  <a:schemeClr val="tx1"/>
                </a:solidFill>
                <a:latin typeface="+mn-lt"/>
                <a:ea typeface="+mn-ea"/>
                <a:cs typeface="+mn-cs"/>
              </a:rPr>
              <a:t>hierarchy of goals</a:t>
            </a:r>
            <a:r>
              <a:rPr lang="en-US" sz="1200" b="0" i="0" u="none" strike="noStrike" kern="1200" baseline="0" dirty="0" smtClean="0">
                <a:solidFill>
                  <a:schemeClr val="tx1"/>
                </a:solidFill>
                <a:latin typeface="+mn-lt"/>
                <a:ea typeface="+mn-ea"/>
                <a:cs typeface="+mn-cs"/>
              </a:rPr>
              <a:t>. Figure 3-1 illustrates this.</a:t>
            </a:r>
          </a:p>
          <a:p>
            <a:r>
              <a:rPr lang="en-US" sz="1200" b="0" i="0" u="none" strike="noStrike" kern="1200" baseline="0" dirty="0" smtClean="0">
                <a:solidFill>
                  <a:schemeClr val="tx1"/>
                </a:solidFill>
                <a:latin typeface="+mn-lt"/>
                <a:ea typeface="+mn-ea"/>
                <a:cs typeface="+mn-cs"/>
              </a:rPr>
              <a:t>At the top, the president sets long-term or “strategic” goals (such as “double sales revenue to</a:t>
            </a:r>
          </a:p>
          <a:p>
            <a:r>
              <a:rPr lang="en-US" sz="1200" b="0" i="0" u="none" strike="noStrike" kern="1200" baseline="0" dirty="0" smtClean="0">
                <a:solidFill>
                  <a:schemeClr val="tx1"/>
                </a:solidFill>
                <a:latin typeface="+mn-lt"/>
                <a:ea typeface="+mn-ea"/>
                <a:cs typeface="+mn-cs"/>
              </a:rPr>
              <a:t>$16 million in fiscal year 2015”). His or her vice presidents then set goals for their units that flow</a:t>
            </a:r>
          </a:p>
          <a:p>
            <a:r>
              <a:rPr lang="en-US" sz="1200" b="0" i="0" u="none" strike="noStrike" kern="1200" baseline="0" dirty="0" smtClean="0">
                <a:solidFill>
                  <a:schemeClr val="tx1"/>
                </a:solidFill>
                <a:latin typeface="+mn-lt"/>
                <a:ea typeface="+mn-ea"/>
                <a:cs typeface="+mn-cs"/>
              </a:rPr>
              <a:t>from, and make sense in terms of accomplishing, the president’s goal. Then their</a:t>
            </a:r>
          </a:p>
          <a:p>
            <a:r>
              <a:rPr lang="en-US" sz="1200" b="0" i="0" u="none" strike="noStrike" kern="1200" baseline="0" dirty="0" smtClean="0">
                <a:solidFill>
                  <a:schemeClr val="tx1"/>
                </a:solidFill>
                <a:latin typeface="+mn-lt"/>
                <a:ea typeface="+mn-ea"/>
                <a:cs typeface="+mn-cs"/>
              </a:rPr>
              <a:t>own subordinates set goals, and so on down the chain.</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Policies and Procedures </a:t>
            </a:r>
            <a:r>
              <a:rPr lang="en-US" sz="1200" b="0" i="1" u="none" strike="noStrike" kern="1200" baseline="0" dirty="0" smtClean="0">
                <a:solidFill>
                  <a:schemeClr val="tx1"/>
                </a:solidFill>
                <a:latin typeface="+mn-lt"/>
                <a:ea typeface="+mn-ea"/>
                <a:cs typeface="+mn-cs"/>
              </a:rPr>
              <a:t>Policies</a:t>
            </a:r>
            <a:r>
              <a:rPr lang="en-US" sz="1200" b="0" i="0" u="none" strike="noStrike" kern="1200" baseline="0" dirty="0" smtClean="0">
                <a:solidFill>
                  <a:schemeClr val="tx1"/>
                </a:solidFill>
                <a:latin typeface="+mn-lt"/>
                <a:ea typeface="+mn-ea"/>
                <a:cs typeface="+mn-cs"/>
              </a:rPr>
              <a:t> provide day-to-day guidance employees</a:t>
            </a:r>
          </a:p>
          <a:p>
            <a:r>
              <a:rPr lang="en-US" sz="1200" b="0" i="0" u="none" strike="noStrike" kern="1200" baseline="0" dirty="0" smtClean="0">
                <a:solidFill>
                  <a:schemeClr val="tx1"/>
                </a:solidFill>
                <a:latin typeface="+mn-lt"/>
                <a:ea typeface="+mn-ea"/>
                <a:cs typeface="+mn-cs"/>
              </a:rPr>
              <a:t>need to do their jobs in a manner that is consistent with the company’s plans and goals. Policies</a:t>
            </a:r>
          </a:p>
          <a:p>
            <a:r>
              <a:rPr lang="en-US" sz="1200" b="0" i="0" u="none" strike="noStrike" kern="1200" baseline="0" dirty="0" smtClean="0">
                <a:solidFill>
                  <a:schemeClr val="tx1"/>
                </a:solidFill>
                <a:latin typeface="+mn-lt"/>
                <a:ea typeface="+mn-ea"/>
                <a:cs typeface="+mn-cs"/>
              </a:rPr>
              <a:t>set broad guidelines delineating how employees should proceed. For example, “It is the policy of</a:t>
            </a:r>
          </a:p>
          <a:p>
            <a:r>
              <a:rPr lang="en-US" sz="1200" b="0" i="0" u="none" strike="noStrike" kern="1200" baseline="0" dirty="0" smtClean="0">
                <a:solidFill>
                  <a:schemeClr val="tx1"/>
                </a:solidFill>
                <a:latin typeface="+mn-lt"/>
                <a:ea typeface="+mn-ea"/>
                <a:cs typeface="+mn-cs"/>
              </a:rPr>
              <a:t>this company to comply with all laws, regulations, and principles of ethical conduct.” </a:t>
            </a:r>
            <a:r>
              <a:rPr lang="en-US" sz="1200" b="0" i="1" u="none" strike="noStrike" kern="1200" baseline="0" dirty="0" smtClean="0">
                <a:solidFill>
                  <a:schemeClr val="tx1"/>
                </a:solidFill>
                <a:latin typeface="+mn-lt"/>
                <a:ea typeface="+mn-ea"/>
                <a:cs typeface="+mn-cs"/>
              </a:rPr>
              <a:t>Procedures</a:t>
            </a:r>
          </a:p>
          <a:p>
            <a:r>
              <a:rPr lang="en-US" sz="1200" b="0" i="0" u="none" strike="noStrike" kern="1200" baseline="0" dirty="0" smtClean="0">
                <a:solidFill>
                  <a:schemeClr val="tx1"/>
                </a:solidFill>
                <a:latin typeface="+mn-lt"/>
                <a:ea typeface="+mn-ea"/>
                <a:cs typeface="+mn-cs"/>
              </a:rPr>
              <a:t>spell out what to do if a specific situation arises.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6</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69386297"/>
      </p:ext>
    </p:extLst>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Step 1. Ask, Where Are We Now? </a:t>
            </a:r>
            <a:r>
              <a:rPr lang="en-US" sz="1200" b="0" i="0" u="none" strike="noStrike" kern="1200" baseline="0" dirty="0" smtClean="0">
                <a:solidFill>
                  <a:schemeClr val="tx1"/>
                </a:solidFill>
                <a:latin typeface="+mn-lt"/>
                <a:ea typeface="+mn-ea"/>
                <a:cs typeface="+mn-cs"/>
              </a:rPr>
              <a:t>The logical place to start is by asking, “Where are we now as</a:t>
            </a:r>
          </a:p>
          <a:p>
            <a:r>
              <a:rPr lang="en-US" sz="1200" b="0" i="0" u="none" strike="noStrike" kern="1200" baseline="0" dirty="0" smtClean="0">
                <a:solidFill>
                  <a:schemeClr val="tx1"/>
                </a:solidFill>
                <a:latin typeface="+mn-lt"/>
                <a:ea typeface="+mn-ea"/>
                <a:cs typeface="+mn-cs"/>
              </a:rPr>
              <a:t>a business?” Here the manager defines the company’s current business and mission. Specifically,</a:t>
            </a:r>
          </a:p>
          <a:p>
            <a:r>
              <a:rPr lang="en-US" sz="1200" b="0" i="0" u="none" strike="noStrike" kern="1200" baseline="0" dirty="0" smtClean="0">
                <a:solidFill>
                  <a:schemeClr val="tx1"/>
                </a:solidFill>
                <a:latin typeface="+mn-lt"/>
                <a:ea typeface="+mn-ea"/>
                <a:cs typeface="+mn-cs"/>
              </a:rPr>
              <a:t>“What products do we sell, where do we sell them, and how do our products or services differ from</a:t>
            </a:r>
          </a:p>
          <a:p>
            <a:r>
              <a:rPr lang="en-US" sz="1200" b="0" i="0" u="none" strike="noStrike" kern="1200" baseline="0" dirty="0" smtClean="0">
                <a:solidFill>
                  <a:schemeClr val="tx1"/>
                </a:solidFill>
                <a:latin typeface="+mn-lt"/>
                <a:ea typeface="+mn-ea"/>
                <a:cs typeface="+mn-cs"/>
              </a:rPr>
              <a:t>our competitors’?”</a:t>
            </a:r>
          </a:p>
          <a:p>
            <a:r>
              <a:rPr lang="en-US" sz="1200" b="1" i="0" u="none" strike="noStrike" kern="1200" baseline="0" dirty="0" smtClean="0">
                <a:solidFill>
                  <a:schemeClr val="tx1"/>
                </a:solidFill>
                <a:latin typeface="+mn-lt"/>
                <a:ea typeface="+mn-ea"/>
                <a:cs typeface="+mn-cs"/>
              </a:rPr>
              <a:t>Step 2. Size Up The Situation: Perform External and Internal Audits </a:t>
            </a:r>
            <a:r>
              <a:rPr lang="en-US" sz="1200" b="0" i="0" u="none" strike="noStrike" kern="1200" baseline="0" dirty="0" smtClean="0">
                <a:solidFill>
                  <a:schemeClr val="tx1"/>
                </a:solidFill>
                <a:latin typeface="+mn-lt"/>
                <a:ea typeface="+mn-ea"/>
                <a:cs typeface="+mn-cs"/>
              </a:rPr>
              <a:t>The next step is to</a:t>
            </a:r>
          </a:p>
          <a:p>
            <a:r>
              <a:rPr lang="en-US" sz="1200" b="0" i="0" u="none" strike="noStrike" kern="1200" baseline="0" dirty="0" smtClean="0">
                <a:solidFill>
                  <a:schemeClr val="tx1"/>
                </a:solidFill>
                <a:latin typeface="+mn-lt"/>
                <a:ea typeface="+mn-ea"/>
                <a:cs typeface="+mn-cs"/>
              </a:rPr>
              <a:t>ask, “Are we heading in the right direction given the challenges that we face?”</a:t>
            </a:r>
          </a:p>
          <a:p>
            <a:r>
              <a:rPr lang="en-US" sz="1200" b="0" i="0" u="none" strike="noStrike" kern="1200" baseline="0" dirty="0" smtClean="0">
                <a:solidFill>
                  <a:schemeClr val="tx1"/>
                </a:solidFill>
                <a:latin typeface="+mn-lt"/>
                <a:ea typeface="+mn-ea"/>
                <a:cs typeface="+mn-cs"/>
              </a:rPr>
              <a:t>To answer this, managers need to study or “audit” the firm’s environment, and its internal</a:t>
            </a:r>
          </a:p>
          <a:p>
            <a:r>
              <a:rPr lang="en-US" sz="1200" b="0" i="0" u="none" strike="noStrike" kern="1200" baseline="0" dirty="0" smtClean="0">
                <a:solidFill>
                  <a:schemeClr val="tx1"/>
                </a:solidFill>
                <a:latin typeface="+mn-lt"/>
                <a:ea typeface="+mn-ea"/>
                <a:cs typeface="+mn-cs"/>
              </a:rPr>
              <a:t>strengths and weaknesses. The environmental scan worksheet in Figure 3-3 is a guide for compiling</a:t>
            </a:r>
          </a:p>
          <a:p>
            <a:r>
              <a:rPr lang="en-US" sz="1200" b="0" i="0" u="none" strike="noStrike" kern="1200" baseline="0" dirty="0" smtClean="0">
                <a:solidFill>
                  <a:schemeClr val="tx1"/>
                </a:solidFill>
                <a:latin typeface="+mn-lt"/>
                <a:ea typeface="+mn-ea"/>
                <a:cs typeface="+mn-cs"/>
              </a:rPr>
              <a:t>information about the company’s environment. It includes the economic, competitive, and</a:t>
            </a:r>
          </a:p>
          <a:p>
            <a:r>
              <a:rPr lang="en-US" sz="1200" b="0" i="0" u="none" strike="noStrike" kern="1200" baseline="0" dirty="0" smtClean="0">
                <a:solidFill>
                  <a:schemeClr val="tx1"/>
                </a:solidFill>
                <a:latin typeface="+mn-lt"/>
                <a:ea typeface="+mn-ea"/>
                <a:cs typeface="+mn-cs"/>
              </a:rPr>
              <a:t>political trends that may affect the company.</a:t>
            </a:r>
          </a:p>
          <a:p>
            <a:r>
              <a:rPr lang="en-US" sz="1200" b="1" i="0" u="none" strike="noStrike" kern="1200" baseline="0" dirty="0" smtClean="0">
                <a:solidFill>
                  <a:schemeClr val="tx1"/>
                </a:solidFill>
                <a:latin typeface="+mn-lt"/>
                <a:ea typeface="+mn-ea"/>
                <a:cs typeface="+mn-cs"/>
              </a:rPr>
              <a:t>Step 3. Create Strategic Options </a:t>
            </a:r>
            <a:r>
              <a:rPr lang="en-US" sz="1200" b="0" i="0" u="none" strike="noStrike" kern="1200" baseline="0" dirty="0" smtClean="0">
                <a:solidFill>
                  <a:schemeClr val="tx1"/>
                </a:solidFill>
                <a:latin typeface="+mn-lt"/>
                <a:ea typeface="+mn-ea"/>
                <a:cs typeface="+mn-cs"/>
              </a:rPr>
              <a:t>The situation may require that management consider</a:t>
            </a:r>
          </a:p>
          <a:p>
            <a:r>
              <a:rPr lang="en-US" sz="1200" b="0" i="0" u="none" strike="noStrike" kern="1200" baseline="0" dirty="0" smtClean="0">
                <a:solidFill>
                  <a:schemeClr val="tx1"/>
                </a:solidFill>
                <a:latin typeface="+mn-lt"/>
                <a:ea typeface="+mn-ea"/>
                <a:cs typeface="+mn-cs"/>
              </a:rPr>
              <a:t>strategic options for the company. Several years ago, for instance, Microsoft, facing a surging</a:t>
            </a:r>
          </a:p>
          <a:p>
            <a:r>
              <a:rPr lang="en-US" sz="1200" b="0" i="0" u="none" strike="noStrike" kern="1200" baseline="0" dirty="0" smtClean="0">
                <a:solidFill>
                  <a:schemeClr val="tx1"/>
                </a:solidFill>
                <a:latin typeface="+mn-lt"/>
                <a:ea typeface="+mn-ea"/>
                <a:cs typeface="+mn-cs"/>
              </a:rPr>
              <a:t>product lineup from Apple and competition from Google’s cloud-based office programs, had</a:t>
            </a:r>
          </a:p>
          <a:p>
            <a:r>
              <a:rPr lang="en-US" sz="1200" b="0" i="0" u="none" strike="noStrike" kern="1200" baseline="0" dirty="0" smtClean="0">
                <a:solidFill>
                  <a:schemeClr val="tx1"/>
                </a:solidFill>
                <a:latin typeface="+mn-lt"/>
                <a:ea typeface="+mn-ea"/>
                <a:cs typeface="+mn-cs"/>
              </a:rPr>
              <a:t>to decide whether to change its mission and, if so, how. Should it continue to focus mostly</a:t>
            </a:r>
          </a:p>
          <a:p>
            <a:r>
              <a:rPr lang="en-US" sz="1200" b="0" i="0" u="none" strike="noStrike" kern="1200" baseline="0" dirty="0" smtClean="0">
                <a:solidFill>
                  <a:schemeClr val="tx1"/>
                </a:solidFill>
                <a:latin typeface="+mn-lt"/>
                <a:ea typeface="+mn-ea"/>
                <a:cs typeface="+mn-cs"/>
              </a:rPr>
              <a:t>on software for microcomputers?</a:t>
            </a:r>
          </a:p>
          <a:p>
            <a:r>
              <a:rPr lang="en-US" sz="1200" b="1" i="0" u="none" strike="noStrike" kern="1200" baseline="0" dirty="0" smtClean="0">
                <a:solidFill>
                  <a:schemeClr val="tx1"/>
                </a:solidFill>
                <a:latin typeface="+mn-lt"/>
                <a:ea typeface="+mn-ea"/>
                <a:cs typeface="+mn-cs"/>
              </a:rPr>
              <a:t>Step 4. Review Strategic Options </a:t>
            </a:r>
            <a:r>
              <a:rPr lang="en-US" sz="1200" b="0" i="0" u="none" strike="noStrike" kern="1200" baseline="0" dirty="0" smtClean="0">
                <a:solidFill>
                  <a:schemeClr val="tx1"/>
                </a:solidFill>
                <a:latin typeface="+mn-lt"/>
                <a:ea typeface="+mn-ea"/>
                <a:cs typeface="+mn-cs"/>
              </a:rPr>
              <a:t>Given the situation, which strategic option should we</a:t>
            </a:r>
          </a:p>
          <a:p>
            <a:r>
              <a:rPr lang="en-US" sz="1200" b="0" i="0" u="none" strike="noStrike" kern="1200" baseline="0" dirty="0" smtClean="0">
                <a:solidFill>
                  <a:schemeClr val="tx1"/>
                </a:solidFill>
                <a:latin typeface="+mn-lt"/>
                <a:ea typeface="+mn-ea"/>
                <a:cs typeface="+mn-cs"/>
              </a:rPr>
              <a:t>pursue? Here the manager compares his or her strategic options to see which are most consistent</a:t>
            </a:r>
          </a:p>
          <a:p>
            <a:r>
              <a:rPr lang="en-US" sz="1200" b="0" i="0" u="none" strike="noStrike" kern="1200" baseline="0" dirty="0" smtClean="0">
                <a:solidFill>
                  <a:schemeClr val="tx1"/>
                </a:solidFill>
                <a:latin typeface="+mn-lt"/>
                <a:ea typeface="+mn-ea"/>
                <a:cs typeface="+mn-cs"/>
              </a:rPr>
              <a:t>with the firm’s opportunities and threats, and its strengths and weaknesses. For P&amp;G, management</a:t>
            </a:r>
          </a:p>
          <a:p>
            <a:r>
              <a:rPr lang="en-US" sz="1200" b="0" i="0" u="none" strike="noStrike" kern="1200" baseline="0" dirty="0" smtClean="0">
                <a:solidFill>
                  <a:schemeClr val="tx1"/>
                </a:solidFill>
                <a:latin typeface="+mn-lt"/>
                <a:ea typeface="+mn-ea"/>
                <a:cs typeface="+mn-cs"/>
              </a:rPr>
              <a:t>had to assess whether building up its Oil of Olay brand was a better option than simply buying</a:t>
            </a:r>
          </a:p>
          <a:p>
            <a:r>
              <a:rPr lang="en-US" sz="1200" b="0" i="0" u="none" strike="noStrike" kern="1200" baseline="0" dirty="0" smtClean="0">
                <a:solidFill>
                  <a:schemeClr val="tx1"/>
                </a:solidFill>
                <a:latin typeface="+mn-lt"/>
                <a:ea typeface="+mn-ea"/>
                <a:cs typeface="+mn-cs"/>
              </a:rPr>
              <a:t>(at great expense) a well-known high-tier cosmetics brand.</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7</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947709278"/>
      </p:ext>
    </p:extLst>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Step 5. Make a Strategic Choice </a:t>
            </a:r>
            <a:r>
              <a:rPr lang="en-US" sz="1200" b="0" i="0" u="none" strike="noStrike" kern="1200" baseline="0" dirty="0" smtClean="0">
                <a:solidFill>
                  <a:schemeClr val="tx1"/>
                </a:solidFill>
                <a:latin typeface="+mn-lt"/>
                <a:ea typeface="+mn-ea"/>
                <a:cs typeface="+mn-cs"/>
              </a:rPr>
              <a:t>Here the manager must finalize a strategic choice. For example,</a:t>
            </a:r>
          </a:p>
          <a:p>
            <a:r>
              <a:rPr lang="en-US" sz="1200" b="0" i="0" u="none" strike="noStrike" kern="1200" baseline="0" dirty="0" smtClean="0">
                <a:solidFill>
                  <a:schemeClr val="tx1"/>
                </a:solidFill>
                <a:latin typeface="+mn-lt"/>
                <a:ea typeface="+mn-ea"/>
                <a:cs typeface="+mn-cs"/>
              </a:rPr>
              <a:t>after reviewing its competitive opportunities and threats, Procter &amp; Gamble opted for a strategy of</a:t>
            </a:r>
          </a:p>
          <a:p>
            <a:r>
              <a:rPr lang="en-US" sz="1200" b="0" i="0" u="none" strike="noStrike" kern="1200" baseline="0" dirty="0" smtClean="0">
                <a:solidFill>
                  <a:schemeClr val="tx1"/>
                </a:solidFill>
                <a:latin typeface="+mn-lt"/>
                <a:ea typeface="+mn-ea"/>
                <a:cs typeface="+mn-cs"/>
              </a:rPr>
              <a:t>building Oil of Olay into a top-tier brand, one competitive with the likes of L’Oreal. And Microsoft</a:t>
            </a:r>
          </a:p>
          <a:p>
            <a:r>
              <a:rPr lang="en-US" sz="1200" b="0" i="0" u="none" strike="noStrike" kern="1200" baseline="0" dirty="0" smtClean="0">
                <a:solidFill>
                  <a:schemeClr val="tx1"/>
                </a:solidFill>
                <a:latin typeface="+mn-lt"/>
                <a:ea typeface="+mn-ea"/>
                <a:cs typeface="+mn-cs"/>
              </a:rPr>
              <a:t>introduced a line of tablet computers.</a:t>
            </a:r>
          </a:p>
          <a:p>
            <a:r>
              <a:rPr lang="en-US" sz="1200" b="1" i="0" u="none" strike="noStrike" kern="1200" baseline="0" dirty="0" smtClean="0">
                <a:solidFill>
                  <a:schemeClr val="tx1"/>
                </a:solidFill>
                <a:latin typeface="+mn-lt"/>
                <a:ea typeface="+mn-ea"/>
                <a:cs typeface="+mn-cs"/>
              </a:rPr>
              <a:t>Step 6. Translate into Goals </a:t>
            </a:r>
            <a:r>
              <a:rPr lang="en-US" sz="1200" b="0" i="0" u="none" strike="noStrike" kern="1200" baseline="0" dirty="0" smtClean="0">
                <a:solidFill>
                  <a:schemeClr val="tx1"/>
                </a:solidFill>
                <a:latin typeface="+mn-lt"/>
                <a:ea typeface="+mn-ea"/>
                <a:cs typeface="+mn-cs"/>
              </a:rPr>
              <a:t>Next, management translates the new desired direction into</a:t>
            </a:r>
          </a:p>
          <a:p>
            <a:r>
              <a:rPr lang="en-US" sz="1200" b="0" i="0" u="none" strike="noStrike" kern="1200" baseline="0" dirty="0" smtClean="0">
                <a:solidFill>
                  <a:schemeClr val="tx1"/>
                </a:solidFill>
                <a:latin typeface="+mn-lt"/>
                <a:ea typeface="+mn-ea"/>
                <a:cs typeface="+mn-cs"/>
              </a:rPr>
              <a:t>actionable strategic goals. At P&amp;G, for instance, strategic goals might have included “generate</a:t>
            </a:r>
          </a:p>
          <a:p>
            <a:r>
              <a:rPr lang="en-US" sz="1200" b="0" i="0" u="none" strike="noStrike" kern="1200" baseline="0" dirty="0" smtClean="0">
                <a:solidFill>
                  <a:schemeClr val="tx1"/>
                </a:solidFill>
                <a:latin typeface="+mn-lt"/>
                <a:ea typeface="+mn-ea"/>
                <a:cs typeface="+mn-cs"/>
              </a:rPr>
              <a:t>20% of corporate revenues from the Oil of Olay brand within 4 years,” and “capture 18% of</a:t>
            </a:r>
          </a:p>
          <a:p>
            <a:r>
              <a:rPr lang="en-US" sz="1200" b="0" i="0" u="none" strike="noStrike" kern="1200" baseline="0" dirty="0" smtClean="0">
                <a:solidFill>
                  <a:schemeClr val="tx1"/>
                </a:solidFill>
                <a:latin typeface="+mn-lt"/>
                <a:ea typeface="+mn-ea"/>
                <a:cs typeface="+mn-cs"/>
              </a:rPr>
              <a:t>the top-tier beauty care market within 3 years.” Ford breathed life into its “Quality Is Job One”</a:t>
            </a:r>
          </a:p>
          <a:p>
            <a:r>
              <a:rPr lang="en-US" sz="1200" b="0" i="0" u="none" strike="noStrike" kern="1200" baseline="0" dirty="0" smtClean="0">
                <a:solidFill>
                  <a:schemeClr val="tx1"/>
                </a:solidFill>
                <a:latin typeface="+mn-lt"/>
                <a:ea typeface="+mn-ea"/>
                <a:cs typeface="+mn-cs"/>
              </a:rPr>
              <a:t>mission by setting goals such as “no more than 1 initial defect per 10,000 cars.”</a:t>
            </a:r>
          </a:p>
          <a:p>
            <a:r>
              <a:rPr lang="en-US" sz="1200" b="1" i="0" u="none" strike="noStrike" kern="1200" baseline="0" dirty="0" smtClean="0">
                <a:solidFill>
                  <a:schemeClr val="tx1"/>
                </a:solidFill>
                <a:latin typeface="+mn-lt"/>
                <a:ea typeface="+mn-ea"/>
                <a:cs typeface="+mn-cs"/>
              </a:rPr>
              <a:t>Step 7. Implement the Strategies </a:t>
            </a:r>
            <a:r>
              <a:rPr lang="en-US" sz="1200" b="0" i="0" u="none" strike="noStrike" kern="1200" baseline="0" dirty="0" smtClean="0">
                <a:solidFill>
                  <a:schemeClr val="tx1"/>
                </a:solidFill>
                <a:latin typeface="+mn-lt"/>
                <a:ea typeface="+mn-ea"/>
                <a:cs typeface="+mn-cs"/>
              </a:rPr>
              <a:t>Strategy execution means translating the strategies into</a:t>
            </a:r>
          </a:p>
          <a:p>
            <a:r>
              <a:rPr lang="en-US" sz="1200" b="0" i="0" u="none" strike="noStrike" kern="1200" baseline="0" dirty="0" smtClean="0">
                <a:solidFill>
                  <a:schemeClr val="tx1"/>
                </a:solidFill>
                <a:latin typeface="+mn-lt"/>
                <a:ea typeface="+mn-ea"/>
                <a:cs typeface="+mn-cs"/>
              </a:rPr>
              <a:t>action. This means actually hiring (or firing) people, building (or closing) plants, and adding (or</a:t>
            </a:r>
          </a:p>
          <a:p>
            <a:r>
              <a:rPr lang="en-US" sz="1200" b="0" i="0" u="none" strike="noStrike" kern="1200" baseline="0" dirty="0" smtClean="0">
                <a:solidFill>
                  <a:schemeClr val="tx1"/>
                </a:solidFill>
                <a:latin typeface="+mn-lt"/>
                <a:ea typeface="+mn-ea"/>
                <a:cs typeface="+mn-cs"/>
              </a:rPr>
              <a:t>eliminating) products and product lines. To do this, management uses the firm’s new top-level</a:t>
            </a:r>
          </a:p>
          <a:p>
            <a:r>
              <a:rPr lang="en-US" sz="1200" b="0" i="0" u="none" strike="noStrike" kern="1200" baseline="0" dirty="0" smtClean="0">
                <a:solidFill>
                  <a:schemeClr val="tx1"/>
                </a:solidFill>
                <a:latin typeface="+mn-lt"/>
                <a:ea typeface="+mn-ea"/>
                <a:cs typeface="+mn-cs"/>
              </a:rPr>
              <a:t>strategic goals to formulate a hierarchy of goals, and policies and procedures. These guide action</a:t>
            </a:r>
          </a:p>
          <a:p>
            <a:r>
              <a:rPr lang="en-US" sz="1200" b="0" i="0" u="none" strike="noStrike" kern="1200" baseline="0" dirty="0" smtClean="0">
                <a:solidFill>
                  <a:schemeClr val="tx1"/>
                </a:solidFill>
                <a:latin typeface="+mn-lt"/>
                <a:ea typeface="+mn-ea"/>
                <a:cs typeface="+mn-cs"/>
              </a:rPr>
              <a:t>down the chain of command at lower organizational levels, and in the firm’s various departments.</a:t>
            </a:r>
          </a:p>
          <a:p>
            <a:r>
              <a:rPr lang="en-US" sz="1200" b="1" i="0" u="none" strike="noStrike" kern="1200" baseline="0" dirty="0" smtClean="0">
                <a:solidFill>
                  <a:schemeClr val="tx1"/>
                </a:solidFill>
                <a:latin typeface="+mn-lt"/>
                <a:ea typeface="+mn-ea"/>
                <a:cs typeface="+mn-cs"/>
              </a:rPr>
              <a:t>Step 8. Evaluate Performance </a:t>
            </a:r>
            <a:r>
              <a:rPr lang="en-US" sz="1200" b="0" i="0" u="none" strike="noStrike" kern="1200" baseline="0" dirty="0" smtClean="0">
                <a:solidFill>
                  <a:schemeClr val="tx1"/>
                </a:solidFill>
                <a:latin typeface="+mn-lt"/>
                <a:ea typeface="+mn-ea"/>
                <a:cs typeface="+mn-cs"/>
              </a:rPr>
              <a:t>Things don’t always turn out as planned. P&amp;G soon built its</a:t>
            </a:r>
          </a:p>
          <a:p>
            <a:r>
              <a:rPr lang="en-US" sz="1200" b="0" i="0" u="none" strike="noStrike" kern="1200" baseline="0" dirty="0" smtClean="0">
                <a:solidFill>
                  <a:schemeClr val="tx1"/>
                </a:solidFill>
                <a:latin typeface="+mn-lt"/>
                <a:ea typeface="+mn-ea"/>
                <a:cs typeface="+mn-cs"/>
              </a:rPr>
              <a:t>Oil of Olay line into a world-class brand. However initially, at least, Microsoft’s new tablets were</a:t>
            </a:r>
          </a:p>
          <a:p>
            <a:r>
              <a:rPr lang="en-US" sz="1200" b="0" i="0" u="none" strike="noStrike" kern="1200" baseline="0" dirty="0" smtClean="0">
                <a:solidFill>
                  <a:schemeClr val="tx1"/>
                </a:solidFill>
                <a:latin typeface="+mn-lt"/>
                <a:ea typeface="+mn-ea"/>
                <a:cs typeface="+mn-cs"/>
              </a:rPr>
              <a:t>off to a slow start. Microsoft soon cut their prices.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8</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313028723"/>
      </p:ext>
    </p:extLst>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companies, it is traditional to view the goals</a:t>
            </a:r>
            <a:r>
              <a:rPr lang="en-US" baseline="0" dirty="0" smtClean="0"/>
              <a:t> </a:t>
            </a:r>
            <a:r>
              <a:rPr lang="en-US" dirty="0" smtClean="0"/>
              <a:t>from the top of the firm down to front-line employees as a chain or hierarchy of goals. A strategic plan is the company’s plan for how it will match its internal strengths and</a:t>
            </a:r>
            <a:r>
              <a:rPr lang="en-US" baseline="0" dirty="0" smtClean="0"/>
              <a:t> </a:t>
            </a:r>
            <a:r>
              <a:rPr lang="en-US" dirty="0" smtClean="0"/>
              <a:t>weaknesses with external opportunities and threats. This will</a:t>
            </a:r>
            <a:r>
              <a:rPr lang="en-US" baseline="0" dirty="0" smtClean="0"/>
              <a:t> allow the organization</a:t>
            </a:r>
            <a:r>
              <a:rPr lang="en-US" dirty="0" smtClean="0"/>
              <a:t> to maintain a competitive</a:t>
            </a:r>
            <a:r>
              <a:rPr lang="en-US" baseline="0" dirty="0" smtClean="0"/>
              <a:t> </a:t>
            </a:r>
            <a:r>
              <a:rPr lang="en-US" dirty="0" smtClean="0"/>
              <a:t>advantage.</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Finally, the seven steps in the planning process provide a rigorous mechanism to manage the process in a systematic manner. </a:t>
            </a:r>
            <a:endParaRPr lang="en-US" dirty="0" smtClean="0"/>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9</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833136132"/>
      </p:ext>
    </p:extLst>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practice, managers engage in three types of strategic planning, </a:t>
            </a:r>
            <a:r>
              <a:rPr lang="en-US" sz="1200" b="0" i="1" u="none" strike="noStrike" kern="1200" baseline="0" dirty="0" smtClean="0">
                <a:solidFill>
                  <a:schemeClr val="tx1"/>
                </a:solidFill>
                <a:latin typeface="+mn-lt"/>
                <a:ea typeface="+mn-ea"/>
                <a:cs typeface="+mn-cs"/>
              </a:rPr>
              <a:t>corporate-level </a:t>
            </a:r>
            <a:r>
              <a:rPr lang="en-US" sz="1200" b="0" i="0" u="none" strike="noStrike" kern="1200" baseline="0" dirty="0" smtClean="0">
                <a:solidFill>
                  <a:schemeClr val="tx1"/>
                </a:solidFill>
                <a:latin typeface="+mn-lt"/>
                <a:ea typeface="+mn-ea"/>
                <a:cs typeface="+mn-cs"/>
              </a:rPr>
              <a:t>strategic planning,</a:t>
            </a:r>
          </a:p>
          <a:p>
            <a:r>
              <a:rPr lang="en-US" sz="1200" b="0" i="1" u="none" strike="noStrike" kern="1200" baseline="0" dirty="0" smtClean="0">
                <a:solidFill>
                  <a:schemeClr val="tx1"/>
                </a:solidFill>
                <a:latin typeface="+mn-lt"/>
                <a:ea typeface="+mn-ea"/>
                <a:cs typeface="+mn-cs"/>
              </a:rPr>
              <a:t>business unit </a:t>
            </a:r>
            <a:r>
              <a:rPr lang="en-US" sz="1200" b="0" i="0" u="none" strike="noStrike" kern="1200" baseline="0" dirty="0" smtClean="0">
                <a:solidFill>
                  <a:schemeClr val="tx1"/>
                </a:solidFill>
                <a:latin typeface="+mn-lt"/>
                <a:ea typeface="+mn-ea"/>
                <a:cs typeface="+mn-cs"/>
              </a:rPr>
              <a:t>(or </a:t>
            </a:r>
            <a:r>
              <a:rPr lang="en-US" sz="1200" b="0" i="1" u="none" strike="noStrike" kern="1200" baseline="0" dirty="0" smtClean="0">
                <a:solidFill>
                  <a:schemeClr val="tx1"/>
                </a:solidFill>
                <a:latin typeface="+mn-lt"/>
                <a:ea typeface="+mn-ea"/>
                <a:cs typeface="+mn-cs"/>
              </a:rPr>
              <a:t>competitive</a:t>
            </a:r>
            <a:r>
              <a:rPr lang="en-US" sz="1200" b="0" i="0" u="none" strike="noStrike" kern="1200" baseline="0" dirty="0" smtClean="0">
                <a:solidFill>
                  <a:schemeClr val="tx1"/>
                </a:solidFill>
                <a:latin typeface="+mn-lt"/>
                <a:ea typeface="+mn-ea"/>
                <a:cs typeface="+mn-cs"/>
              </a:rPr>
              <a:t>) strategic planning, and </a:t>
            </a:r>
            <a:r>
              <a:rPr lang="en-US" sz="1200" b="0" i="1" u="none" strike="noStrike" kern="1200" baseline="0" dirty="0" smtClean="0">
                <a:solidFill>
                  <a:schemeClr val="tx1"/>
                </a:solidFill>
                <a:latin typeface="+mn-lt"/>
                <a:ea typeface="+mn-ea"/>
                <a:cs typeface="+mn-cs"/>
              </a:rPr>
              <a:t>functional </a:t>
            </a:r>
            <a:r>
              <a:rPr lang="en-US" sz="1200" b="0" i="0" u="none" strike="noStrike" kern="1200" baseline="0" dirty="0" smtClean="0">
                <a:solidFill>
                  <a:schemeClr val="tx1"/>
                </a:solidFill>
                <a:latin typeface="+mn-lt"/>
                <a:ea typeface="+mn-ea"/>
                <a:cs typeface="+mn-cs"/>
              </a:rPr>
              <a:t>(or </a:t>
            </a:r>
            <a:r>
              <a:rPr lang="en-US" sz="1200" b="0" i="1" u="none" strike="noStrike" kern="1200" baseline="0" dirty="0" smtClean="0">
                <a:solidFill>
                  <a:schemeClr val="tx1"/>
                </a:solidFill>
                <a:latin typeface="+mn-lt"/>
                <a:ea typeface="+mn-ea"/>
                <a:cs typeface="+mn-cs"/>
              </a:rPr>
              <a:t>departmental</a:t>
            </a:r>
            <a:r>
              <a:rPr lang="en-US" sz="1200" b="0" i="0" u="none" strike="noStrike" kern="1200" baseline="0" dirty="0" smtClean="0">
                <a:solidFill>
                  <a:schemeClr val="tx1"/>
                </a:solidFill>
                <a:latin typeface="+mn-lt"/>
                <a:ea typeface="+mn-ea"/>
                <a:cs typeface="+mn-cs"/>
              </a:rPr>
              <a:t>) strategic</a:t>
            </a:r>
          </a:p>
          <a:p>
            <a:r>
              <a:rPr lang="en-US" sz="1200" b="0" i="0" u="none" strike="noStrike" kern="1200" baseline="0" dirty="0" smtClean="0">
                <a:solidFill>
                  <a:schemeClr val="tx1"/>
                </a:solidFill>
                <a:latin typeface="+mn-lt"/>
                <a:ea typeface="+mn-ea"/>
                <a:cs typeface="+mn-cs"/>
              </a:rPr>
              <a:t>planning.</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10</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75688248"/>
      </p:ext>
    </p:extLst>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Next lets take a look at the three types of strategy at each company level.</a:t>
            </a:r>
            <a:endParaRPr lang="en-US" b="0"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11</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111053606"/>
      </p:ext>
    </p:extLst>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sz="1200" kern="1200" dirty="0" smtClean="0">
                <a:solidFill>
                  <a:schemeClr val="tx1"/>
                </a:solidFill>
                <a:effectLst/>
                <a:latin typeface="+mn-lt"/>
                <a:ea typeface="+mn-ea"/>
                <a:cs typeface="+mn-cs"/>
              </a:rPr>
              <a:t>Corporate-level strategy</a:t>
            </a:r>
            <a:r>
              <a:rPr lang="en-US" sz="1200" kern="1200" baseline="0" dirty="0" smtClean="0">
                <a:solidFill>
                  <a:schemeClr val="tx1"/>
                </a:solidFill>
                <a:effectLst/>
                <a:latin typeface="+mn-lt"/>
                <a:ea typeface="+mn-ea"/>
                <a:cs typeface="+mn-cs"/>
              </a:rPr>
              <a:t> i</a:t>
            </a:r>
            <a:r>
              <a:rPr lang="en-US" sz="1200" kern="1200" dirty="0" smtClean="0">
                <a:solidFill>
                  <a:schemeClr val="tx1"/>
                </a:solidFill>
                <a:effectLst/>
                <a:latin typeface="+mn-lt"/>
                <a:ea typeface="+mn-ea"/>
                <a:cs typeface="+mn-cs"/>
              </a:rPr>
              <a:t>dentifies the portfolio of businesses that comprise the company and the ways in which these businesses are related to each other. </a:t>
            </a:r>
          </a:p>
          <a:p>
            <a:pPr defTabSz="931774">
              <a:defRPr/>
            </a:pPr>
            <a:endParaRPr lang="en-US" sz="1200" kern="1200" dirty="0" smtClean="0">
              <a:solidFill>
                <a:schemeClr val="tx1"/>
              </a:solidFill>
              <a:effectLst/>
              <a:latin typeface="+mn-lt"/>
              <a:ea typeface="+mn-ea"/>
              <a:cs typeface="+mn-cs"/>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Managers endeavor to achieve competitive advantages for each of their businesses. Competitive advantages enable a company to differentiate its product or service from those of its competitors. Such differentiation</a:t>
            </a:r>
            <a:r>
              <a:rPr lang="en-US" sz="1200" kern="1200" baseline="0" dirty="0" smtClean="0">
                <a:solidFill>
                  <a:schemeClr val="tx1"/>
                </a:solidFill>
                <a:effectLst/>
                <a:latin typeface="+mn-lt"/>
                <a:ea typeface="+mn-ea"/>
                <a:cs typeface="+mn-cs"/>
              </a:rPr>
              <a:t> allows a company</a:t>
            </a:r>
            <a:r>
              <a:rPr lang="en-US" sz="1200" kern="1200" dirty="0" smtClean="0">
                <a:solidFill>
                  <a:schemeClr val="tx1"/>
                </a:solidFill>
                <a:effectLst/>
                <a:latin typeface="+mn-lt"/>
                <a:ea typeface="+mn-ea"/>
                <a:cs typeface="+mn-cs"/>
              </a:rPr>
              <a:t> to increase its market share. </a:t>
            </a:r>
          </a:p>
          <a:p>
            <a:pPr marL="0" marR="0" indent="0" algn="l" defTabSz="931774" rtl="0" eaLnBrk="1" fontAlgn="auto" latinLnBrk="0" hangingPunct="1">
              <a:lnSpc>
                <a:spcPct val="100000"/>
              </a:lnSpc>
              <a:spcBef>
                <a:spcPts val="0"/>
              </a:spcBef>
              <a:spcAft>
                <a:spcPts val="0"/>
              </a:spcAft>
              <a:buClrTx/>
              <a:buSzTx/>
              <a:buFontTx/>
              <a:buNone/>
              <a:tabLst/>
              <a:defRPr/>
            </a:pPr>
            <a:endParaRPr lang="en-US" dirty="0" smtClean="0">
              <a:effectLst/>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Functional strategies identify the basic course of action that each department will pursue in order to help the business attain its competitive goals. Human capital is one of the best competitive advantages because it is hard to duplicate a company’s personnel. </a:t>
            </a:r>
          </a:p>
          <a:p>
            <a:pPr defTabSz="931774">
              <a:defRPr/>
            </a:pPr>
            <a:endParaRPr lang="en-US" dirty="0" smtClean="0">
              <a:effectLst/>
            </a:endParaRPr>
          </a:p>
          <a:p>
            <a:pPr marL="0" marR="0" indent="0" algn="l" defTabSz="931774"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“Strategic</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fit” sums up the idea that each department’s functional strategy should fit and</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support the company’s competitive aims.</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“fit” point of view states that all of the firm’s activities must be tailored to or </a:t>
            </a:r>
            <a:r>
              <a:rPr lang="en-US" sz="1200" i="1" kern="1200" dirty="0" smtClean="0">
                <a:solidFill>
                  <a:schemeClr val="tx1"/>
                </a:solidFill>
                <a:effectLst/>
                <a:latin typeface="+mn-lt"/>
                <a:ea typeface="+mn-ea"/>
                <a:cs typeface="+mn-cs"/>
              </a:rPr>
              <a:t>fit </a:t>
            </a:r>
            <a:r>
              <a:rPr lang="en-US" sz="1200" kern="1200" dirty="0" smtClean="0">
                <a:solidFill>
                  <a:schemeClr val="tx1"/>
                </a:solidFill>
                <a:effectLst/>
                <a:latin typeface="+mn-lt"/>
                <a:ea typeface="+mn-ea"/>
                <a:cs typeface="+mn-cs"/>
              </a:rPr>
              <a:t>its strategy. </a:t>
            </a:r>
            <a:endParaRPr lang="en-US" dirty="0" smtClean="0">
              <a:effectLst/>
            </a:endParaRPr>
          </a:p>
          <a:p>
            <a:pPr defTabSz="931774">
              <a:defRPr/>
            </a:pPr>
            <a:endParaRPr lang="en-US" sz="1200" kern="1200" dirty="0" smtClean="0">
              <a:solidFill>
                <a:schemeClr val="tx1"/>
              </a:solidFill>
              <a:effectLst/>
              <a:latin typeface="+mn-lt"/>
              <a:ea typeface="+mn-ea"/>
              <a:cs typeface="+mn-cs"/>
            </a:endParaRPr>
          </a:p>
          <a:p>
            <a:pPr defTabSz="931774">
              <a:defRPr/>
            </a:pP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12</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90566090"/>
      </p:ext>
    </p:extLst>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Mergers and acquisitions (M&amp;A) are among the most important strategic decisions companies make. When mergers and acquisitions fail, it’s often not due to financial issues but to personnel-related ones, such as employee resistance. Prudent top managers therefore tap their human resource managers’ input early in</a:t>
            </a:r>
          </a:p>
          <a:p>
            <a:r>
              <a:rPr lang="en-US" sz="1200" b="0" i="0" u="none" strike="noStrike" kern="1200" baseline="0" dirty="0" smtClean="0">
                <a:solidFill>
                  <a:schemeClr val="tx1"/>
                </a:solidFill>
                <a:latin typeface="+mn-lt"/>
                <a:ea typeface="+mn-ea"/>
                <a:cs typeface="+mn-cs"/>
              </a:rPr>
              <a:t>the merger process.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Critical human resource M&amp;A tasks include choosing top management, communicating changes to employees, merging the firms’ cultures, and retaining key talent. Human resource consulting companies, such as Towers Perrin, assist firms with merger-related human resource management services. For example, they identify potential pension shortfalls, identify key talent and then develop suitable retention strategies, help clients plan how to combine payroll systems, and help determine which employee is best for which role in the new organization.</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13</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9402015"/>
      </p:ext>
    </p:extLst>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For</a:t>
            </a:r>
            <a:r>
              <a:rPr lang="en-US" baseline="0" dirty="0" smtClean="0"/>
              <a:t> this learning objective, we have discussed the types of strategies used by organizations and the important roles of differing levels of managers in strategic planning. We also looked at tasks for M&amp;A.</a:t>
            </a:r>
            <a:endParaRPr lang="en-US" dirty="0" smtClean="0"/>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14</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605033383"/>
      </p:ext>
    </p:extLst>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We’ve seen that once a company decides how it will compete, it turns to formulating</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functional departmental strategies to support its competitive aims. One of those</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departments is human resource management. Its </a:t>
            </a:r>
            <a:r>
              <a:rPr lang="en-US" sz="1200" i="1" kern="1200" dirty="0" smtClean="0">
                <a:solidFill>
                  <a:schemeClr val="tx1"/>
                </a:solidFill>
                <a:effectLst/>
                <a:latin typeface="+mn-lt"/>
                <a:ea typeface="+mn-ea"/>
                <a:cs typeface="+mn-cs"/>
              </a:rPr>
              <a:t>functional </a:t>
            </a:r>
            <a:r>
              <a:rPr lang="en-US" sz="1200" kern="1200" dirty="0" smtClean="0">
                <a:solidFill>
                  <a:schemeClr val="tx1"/>
                </a:solidFill>
                <a:effectLst/>
                <a:latin typeface="+mn-lt"/>
                <a:ea typeface="+mn-ea"/>
                <a:cs typeface="+mn-cs"/>
              </a:rPr>
              <a:t>strategies are human</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resource management strategies.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15</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44781980"/>
      </p:ext>
    </p:extLst>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Top managers design overall corporate strategies, and then design competitive strategies for each</a:t>
            </a:r>
          </a:p>
          <a:p>
            <a:r>
              <a:rPr lang="en-US" sz="1200" b="0" i="0" u="none" strike="noStrike" kern="1200" baseline="0" dirty="0" smtClean="0">
                <a:solidFill>
                  <a:schemeClr val="tx1"/>
                </a:solidFill>
                <a:latin typeface="+mn-lt"/>
                <a:ea typeface="+mn-ea"/>
                <a:cs typeface="+mn-cs"/>
              </a:rPr>
              <a:t>of the company’s businesses. Then the departmental managers formulate functional strategies</a:t>
            </a:r>
          </a:p>
          <a:p>
            <a:r>
              <a:rPr lang="en-US" sz="1200" b="0" i="0" u="none" strike="noStrike" kern="1200" baseline="0" dirty="0" smtClean="0">
                <a:solidFill>
                  <a:schemeClr val="tx1"/>
                </a:solidFill>
                <a:latin typeface="+mn-lt"/>
                <a:ea typeface="+mn-ea"/>
                <a:cs typeface="+mn-cs"/>
              </a:rPr>
              <a:t>for their departments that support the business and company-wide strategic aims. The marketing</a:t>
            </a:r>
          </a:p>
          <a:p>
            <a:r>
              <a:rPr lang="en-US" sz="1200" b="0" i="0" u="none" strike="noStrike" kern="1200" baseline="0" dirty="0" smtClean="0">
                <a:solidFill>
                  <a:schemeClr val="tx1"/>
                </a:solidFill>
                <a:latin typeface="+mn-lt"/>
                <a:ea typeface="+mn-ea"/>
                <a:cs typeface="+mn-cs"/>
              </a:rPr>
              <a:t>department would have marketing strategies. The production department would have production</a:t>
            </a:r>
          </a:p>
          <a:p>
            <a:r>
              <a:rPr lang="en-US" sz="1200" b="0" i="0" u="none" strike="noStrike" kern="1200" baseline="0" dirty="0" smtClean="0">
                <a:solidFill>
                  <a:schemeClr val="tx1"/>
                </a:solidFill>
                <a:latin typeface="+mn-lt"/>
                <a:ea typeface="+mn-ea"/>
                <a:cs typeface="+mn-cs"/>
              </a:rPr>
              <a:t>strategies. The human resource management (“HR”) department would have </a:t>
            </a:r>
            <a:r>
              <a:rPr lang="en-US" sz="1200" b="0" i="1" u="none" strike="noStrike" kern="1200" baseline="0" dirty="0" smtClean="0">
                <a:solidFill>
                  <a:schemeClr val="tx1"/>
                </a:solidFill>
                <a:latin typeface="+mn-lt"/>
                <a:ea typeface="+mn-ea"/>
                <a:cs typeface="+mn-cs"/>
              </a:rPr>
              <a:t>human resource</a:t>
            </a:r>
          </a:p>
          <a:p>
            <a:r>
              <a:rPr lang="en-US" sz="1200" b="0" i="1" u="none" strike="noStrike" kern="1200" baseline="0" dirty="0" smtClean="0">
                <a:solidFill>
                  <a:schemeClr val="tx1"/>
                </a:solidFill>
                <a:latin typeface="+mn-lt"/>
                <a:ea typeface="+mn-ea"/>
                <a:cs typeface="+mn-cs"/>
              </a:rPr>
              <a:t>management strategies</a:t>
            </a:r>
            <a:r>
              <a:rPr lang="en-US" sz="1200" b="0" i="0" u="none" strike="noStrike" kern="1200" baseline="0" dirty="0" smtClean="0">
                <a:solidFill>
                  <a:schemeClr val="tx1"/>
                </a:solidFill>
                <a:latin typeface="+mn-lt"/>
                <a:ea typeface="+mn-ea"/>
                <a:cs typeface="+mn-cs"/>
              </a:rPr>
              <a:t>.</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HR in Practice at the Hotel Paris. </a:t>
            </a:r>
            <a:r>
              <a:rPr lang="en-US" sz="1200" b="0" i="1" u="none" strike="noStrike" kern="1200" baseline="0" dirty="0" smtClean="0">
                <a:solidFill>
                  <a:schemeClr val="tx1"/>
                </a:solidFill>
                <a:latin typeface="+mn-lt"/>
                <a:ea typeface="+mn-ea"/>
                <a:cs typeface="+mn-cs"/>
              </a:rPr>
              <a:t>Starting as a single hotel in a Paris suburb in 1990, the Hotel</a:t>
            </a:r>
          </a:p>
          <a:p>
            <a:r>
              <a:rPr lang="en-US" sz="1200" b="0" i="1" u="none" strike="noStrike" kern="1200" baseline="0" dirty="0" smtClean="0">
                <a:solidFill>
                  <a:schemeClr val="tx1"/>
                </a:solidFill>
                <a:latin typeface="+mn-lt"/>
                <a:ea typeface="+mn-ea"/>
                <a:cs typeface="+mn-cs"/>
              </a:rPr>
              <a:t>Paris now comprises a chain of nine hotels, with two in France, one each in London and Rome, and</a:t>
            </a:r>
          </a:p>
          <a:p>
            <a:r>
              <a:rPr lang="en-US" sz="1200" b="0" i="1" u="none" strike="noStrike" kern="1200" baseline="0" dirty="0" smtClean="0">
                <a:solidFill>
                  <a:schemeClr val="tx1"/>
                </a:solidFill>
                <a:latin typeface="+mn-lt"/>
                <a:ea typeface="+mn-ea"/>
                <a:cs typeface="+mn-cs"/>
              </a:rPr>
              <a:t>others in New York, Miami, Washington, Chicago, and Los Angeles. To see how managers use strategic</a:t>
            </a:r>
          </a:p>
          <a:p>
            <a:r>
              <a:rPr lang="en-US" sz="1200" b="0" i="1" u="none" strike="noStrike" kern="1200" baseline="0" dirty="0" smtClean="0">
                <a:solidFill>
                  <a:schemeClr val="tx1"/>
                </a:solidFill>
                <a:latin typeface="+mn-lt"/>
                <a:ea typeface="+mn-ea"/>
                <a:cs typeface="+mn-cs"/>
              </a:rPr>
              <a:t>human resource management to improve performance, see the Hotel Paris Case.</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16</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60006538"/>
      </p:ext>
    </p:extLst>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774" rtl="0" eaLnBrk="1" fontAlgn="auto" latinLnBrk="0" hangingPunct="1">
              <a:lnSpc>
                <a:spcPct val="100000"/>
              </a:lnSpc>
              <a:spcBef>
                <a:spcPts val="0"/>
              </a:spcBef>
              <a:spcAft>
                <a:spcPts val="0"/>
              </a:spcAft>
              <a:buClrTx/>
              <a:buSzTx/>
              <a:buFontTx/>
              <a:buNone/>
              <a:tabLst/>
              <a:defRPr/>
            </a:pPr>
            <a:r>
              <a:rPr lang="en-US" dirty="0" smtClean="0"/>
              <a:t>What Is Strategic Human Resource Management?</a:t>
            </a:r>
          </a:p>
          <a:p>
            <a:pPr defTabSz="931774">
              <a:defRPr/>
            </a:pPr>
            <a:r>
              <a:rPr lang="en-US" dirty="0" smtClean="0">
                <a:effectLst/>
              </a:rPr>
              <a:t>Management formulates a strategic plan</a:t>
            </a:r>
            <a:r>
              <a:rPr lang="en-US" baseline="0" dirty="0" smtClean="0">
                <a:effectLst/>
              </a:rPr>
              <a:t> </a:t>
            </a:r>
            <a:r>
              <a:rPr lang="en-US" dirty="0" smtClean="0">
                <a:effectLst/>
              </a:rPr>
              <a:t>and measurable strategic goals or aims. The plans imply certain workforce</a:t>
            </a:r>
            <a:r>
              <a:rPr lang="en-US" baseline="0" dirty="0" smtClean="0">
                <a:effectLst/>
              </a:rPr>
              <a:t> </a:t>
            </a:r>
            <a:r>
              <a:rPr lang="en-US" dirty="0" smtClean="0">
                <a:effectLst/>
              </a:rPr>
              <a:t>requirements required to achieve the</a:t>
            </a:r>
            <a:r>
              <a:rPr lang="en-US" baseline="0" dirty="0" smtClean="0">
                <a:effectLst/>
              </a:rPr>
              <a:t> </a:t>
            </a:r>
            <a:r>
              <a:rPr lang="en-US" dirty="0" smtClean="0">
                <a:effectLst/>
              </a:rPr>
              <a:t>firm’s strategic aims. Given these workforce requirements, HR management formulates strategies. These HR policies and practices (strategies) help</a:t>
            </a:r>
            <a:r>
              <a:rPr lang="en-US" baseline="0" dirty="0" smtClean="0">
                <a:effectLst/>
              </a:rPr>
              <a:t> </a:t>
            </a:r>
            <a:r>
              <a:rPr lang="en-US" dirty="0" smtClean="0">
                <a:effectLst/>
              </a:rPr>
              <a:t>produce the desired</a:t>
            </a:r>
            <a:r>
              <a:rPr lang="en-US" baseline="0" dirty="0" smtClean="0">
                <a:effectLst/>
              </a:rPr>
              <a:t> </a:t>
            </a:r>
            <a:r>
              <a:rPr lang="en-US" dirty="0" smtClean="0">
                <a:effectLst/>
              </a:rPr>
              <a:t>workforce skills, competencies, and behaviors.</a:t>
            </a:r>
          </a:p>
          <a:p>
            <a:pPr defTabSz="931774">
              <a:defRPr/>
            </a:pPr>
            <a:endParaRPr lang="en-US" dirty="0" smtClean="0">
              <a:effectLst/>
            </a:endParaRPr>
          </a:p>
          <a:p>
            <a:r>
              <a:rPr lang="en-US" sz="1200" b="0" i="0" u="none" strike="noStrike" kern="1200" baseline="0" dirty="0" smtClean="0">
                <a:solidFill>
                  <a:schemeClr val="tx1"/>
                </a:solidFill>
                <a:latin typeface="+mn-lt"/>
                <a:ea typeface="+mn-ea"/>
                <a:cs typeface="+mn-cs"/>
              </a:rPr>
              <a:t>Human Resource Strategies in Action</a:t>
            </a:r>
          </a:p>
          <a:p>
            <a:r>
              <a:rPr lang="en-US" sz="1200" b="0" i="0" u="none" strike="noStrike" kern="1200" baseline="0" dirty="0" smtClean="0">
                <a:solidFill>
                  <a:schemeClr val="tx1"/>
                </a:solidFill>
                <a:latin typeface="+mn-lt"/>
                <a:ea typeface="+mn-ea"/>
                <a:cs typeface="+mn-cs"/>
              </a:rPr>
              <a:t>As one example of human resource strategy, consider Newell Rubbermaid. Several years ago, it changed its business from manufacturing and marketing housewares (such as Rubbermaid utensils and </a:t>
            </a:r>
            <a:r>
              <a:rPr lang="en-US" sz="1200" b="0" i="0" u="none" strike="noStrike" kern="1200" baseline="0" dirty="0" err="1" smtClean="0">
                <a:solidFill>
                  <a:schemeClr val="tx1"/>
                </a:solidFill>
                <a:latin typeface="+mn-lt"/>
                <a:ea typeface="+mn-ea"/>
                <a:cs typeface="+mn-cs"/>
              </a:rPr>
              <a:t>Levelor</a:t>
            </a:r>
            <a:r>
              <a:rPr lang="en-US" sz="1200" b="0" i="0" u="none" strike="noStrike" kern="1200" baseline="0" dirty="0" smtClean="0">
                <a:solidFill>
                  <a:schemeClr val="tx1"/>
                </a:solidFill>
                <a:latin typeface="+mn-lt"/>
                <a:ea typeface="+mn-ea"/>
                <a:cs typeface="+mn-cs"/>
              </a:rPr>
              <a:t> Blinds) to mostly just marketing them. They knew that implementing this change would require new employee competencies and behaviors (for instance more advertising and sales employees and fewer manufacturing ones). The human resource management team began by benchmarking Newell’s main marketing-oriented competitors to see what their best human resource practices were. Then the human resource team formulated new HR strategies.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Albertsons Example. Supermarket chain Albertsons competes with low-cost leader Walmart in part with a strategy of combining reasonably low costs with superior service. Albertsons’ human resources team helps the company do this. For example, controlling personnel-related costs while improving customer service meant hiring customer-focused employees while reducing turnover, improving retention and eliminating time-consuming manual processes. Working with its information technology department, Albertsons’ human resource team put in place an automated staffing system from </a:t>
            </a:r>
            <a:r>
              <a:rPr lang="en-US" sz="1200" b="0" i="0" u="none" strike="noStrike" kern="1200" baseline="0" dirty="0" err="1" smtClean="0">
                <a:solidFill>
                  <a:schemeClr val="tx1"/>
                </a:solidFill>
                <a:latin typeface="+mn-lt"/>
                <a:ea typeface="+mn-ea"/>
                <a:cs typeface="+mn-cs"/>
              </a:rPr>
              <a:t>Unicru</a:t>
            </a:r>
            <a:r>
              <a:rPr lang="en-US" sz="1200" b="0" i="0" u="none" strike="noStrike" kern="1200" baseline="0" dirty="0" smtClean="0">
                <a:solidFill>
                  <a:schemeClr val="tx1"/>
                </a:solidFill>
                <a:latin typeface="+mn-lt"/>
                <a:ea typeface="+mn-ea"/>
                <a:cs typeface="+mn-cs"/>
              </a:rPr>
              <a:t>.</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This collects and analyzes the information entered by applicants online and at kiosks. It ranks applicants based on whether they exhibit customer-focused traits, helps track candidates throughout the screening process, and tracks reasons for departure once applicants are hired. The Albertsons human resource managers were able to present a compelling business case for adopting the </a:t>
            </a:r>
            <a:r>
              <a:rPr lang="en-US" sz="1200" b="0" i="0" u="none" strike="noStrike" kern="1200" baseline="0" dirty="0" err="1" smtClean="0">
                <a:solidFill>
                  <a:schemeClr val="tx1"/>
                </a:solidFill>
                <a:latin typeface="+mn-lt"/>
                <a:ea typeface="+mn-ea"/>
                <a:cs typeface="+mn-cs"/>
              </a:rPr>
              <a:t>Unicru</a:t>
            </a:r>
            <a:r>
              <a:rPr lang="en-US" sz="1200" b="0" i="0" u="none" strike="noStrike" kern="1200" baseline="0" dirty="0" smtClean="0">
                <a:solidFill>
                  <a:schemeClr val="tx1"/>
                </a:solidFill>
                <a:latin typeface="+mn-lt"/>
                <a:ea typeface="+mn-ea"/>
                <a:cs typeface="+mn-cs"/>
              </a:rPr>
              <a:t> system, by showing its return on investment. The bottom line was that by working as a partner in Albertsons’ strategy design and implementation process, the human resource team helped Albertsons control costs and improve customer service, and thereby achieve its strategic goals.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Translating Strategy into Human Resource Policies and Practices: An Example. </a:t>
            </a:r>
          </a:p>
          <a:p>
            <a:r>
              <a:rPr lang="en-US" sz="1200" b="0" i="0" u="none" strike="noStrike" kern="1200" baseline="0" dirty="0" smtClean="0">
                <a:solidFill>
                  <a:schemeClr val="tx1"/>
                </a:solidFill>
                <a:latin typeface="+mn-lt"/>
                <a:ea typeface="+mn-ea"/>
                <a:cs typeface="+mn-cs"/>
              </a:rPr>
              <a:t>The CEO of Einstein Medical decided to summarize the change in the program’s goals in three words: </a:t>
            </a:r>
            <a:r>
              <a:rPr lang="en-US" sz="1200" b="0" i="1" u="none" strike="noStrike" kern="1200" baseline="0" dirty="0" smtClean="0">
                <a:solidFill>
                  <a:schemeClr val="tx1"/>
                </a:solidFill>
                <a:latin typeface="+mn-lt"/>
                <a:ea typeface="+mn-ea"/>
                <a:cs typeface="+mn-cs"/>
              </a:rPr>
              <a:t>initiate</a:t>
            </a:r>
            <a:r>
              <a:rPr lang="en-US" sz="1200" b="0" i="0" u="none" strike="noStrike" kern="1200" baseline="0" dirty="0" smtClean="0">
                <a:solidFill>
                  <a:schemeClr val="tx1"/>
                </a:solidFill>
                <a:latin typeface="+mn-lt"/>
                <a:ea typeface="+mn-ea"/>
                <a:cs typeface="+mn-cs"/>
              </a:rPr>
              <a:t>, </a:t>
            </a:r>
            <a:r>
              <a:rPr lang="en-US" sz="1200" b="0" i="1" u="none" strike="noStrike" kern="1200" baseline="0" dirty="0" smtClean="0">
                <a:solidFill>
                  <a:schemeClr val="tx1"/>
                </a:solidFill>
                <a:latin typeface="+mn-lt"/>
                <a:ea typeface="+mn-ea"/>
                <a:cs typeface="+mn-cs"/>
              </a:rPr>
              <a:t>adapt</a:t>
            </a:r>
            <a:r>
              <a:rPr lang="en-US" sz="1200" b="0" i="0" u="none" strike="noStrike" kern="1200" baseline="0" dirty="0" smtClean="0">
                <a:solidFill>
                  <a:schemeClr val="tx1"/>
                </a:solidFill>
                <a:latin typeface="+mn-lt"/>
                <a:ea typeface="+mn-ea"/>
                <a:cs typeface="+mn-cs"/>
              </a:rPr>
              <a:t>, and </a:t>
            </a:r>
            <a:r>
              <a:rPr lang="en-US" sz="1200" b="0" i="1" u="none" strike="noStrike" kern="1200" baseline="0" dirty="0" smtClean="0">
                <a:solidFill>
                  <a:schemeClr val="tx1"/>
                </a:solidFill>
                <a:latin typeface="+mn-lt"/>
                <a:ea typeface="+mn-ea"/>
                <a:cs typeface="+mn-cs"/>
              </a:rPr>
              <a:t>deliver</a:t>
            </a:r>
            <a:r>
              <a:rPr lang="en-US" sz="1200" b="0" i="0" u="none" strike="noStrike" kern="1200" baseline="0" dirty="0" smtClean="0">
                <a:solidFill>
                  <a:schemeClr val="tx1"/>
                </a:solidFill>
                <a:latin typeface="+mn-lt"/>
                <a:ea typeface="+mn-ea"/>
                <a:cs typeface="+mn-cs"/>
              </a:rPr>
              <a:t>. To turn Einstein Medical into a comprehensive health-care network within the dynamic new health care environment, Einstein Medical’s HR and other departmental strategies would have to focus on helping the medical center and its employees to produce new services (initiate), capitalize on opportunities (adapt), and offer consistently high-quality services (deliver).</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Strategic Human Resource Management Tools</a:t>
            </a:r>
          </a:p>
          <a:p>
            <a:r>
              <a:rPr lang="en-US" sz="1200" b="0" i="0" u="none" strike="noStrike" kern="1200" baseline="0" dirty="0" smtClean="0">
                <a:solidFill>
                  <a:schemeClr val="tx1"/>
                </a:solidFill>
                <a:latin typeface="+mn-lt"/>
                <a:ea typeface="+mn-ea"/>
                <a:cs typeface="+mn-cs"/>
              </a:rPr>
              <a:t>Managers use several tools to translate the company’s broad strategic goals into human resource management policies and practices. Three important tools are the strategy map, the HR scorecard, and the digital dashboard.</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17</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894854006"/>
      </p:ext>
    </p:extLst>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When the Ritz-Carlton Company took over managing the Portman Hotel in Shanghai, China, the new</a:t>
            </a:r>
          </a:p>
          <a:p>
            <a:r>
              <a:rPr lang="en-US" sz="1200" b="0" i="0" u="none" strike="noStrike" kern="1200" baseline="0" dirty="0" smtClean="0">
                <a:solidFill>
                  <a:schemeClr val="tx1"/>
                </a:solidFill>
                <a:latin typeface="+mn-lt"/>
                <a:ea typeface="+mn-ea"/>
                <a:cs typeface="+mn-cs"/>
              </a:rPr>
              <a:t>management reviewed the Portman’s strengths and weaknesses, and its fast-improving local competitors.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They decided that to compete, they had to improve the hotel’s level of service.</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It meant putting in place a new human resource strategy for the Portman Hotel, one aimed at improving</a:t>
            </a:r>
          </a:p>
          <a:p>
            <a:r>
              <a:rPr lang="en-US" sz="1200" b="0" i="0" u="none" strike="noStrike" kern="1200" baseline="0" dirty="0" smtClean="0">
                <a:solidFill>
                  <a:schemeClr val="tx1"/>
                </a:solidFill>
                <a:latin typeface="+mn-lt"/>
                <a:ea typeface="+mn-ea"/>
                <a:cs typeface="+mn-cs"/>
              </a:rPr>
              <a:t>customer service. Their HR strategy involved taking these steps: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 </a:t>
            </a:r>
            <a:r>
              <a:rPr lang="en-US" sz="1200" b="0" i="1" u="none" strike="noStrike" kern="1200" baseline="0" dirty="0" smtClean="0">
                <a:solidFill>
                  <a:schemeClr val="tx1"/>
                </a:solidFill>
                <a:latin typeface="+mn-lt"/>
                <a:ea typeface="+mn-ea"/>
                <a:cs typeface="+mn-cs"/>
              </a:rPr>
              <a:t>Strategically</a:t>
            </a:r>
            <a:r>
              <a:rPr lang="en-US" sz="1200" b="0" i="0" u="none" strike="noStrike" kern="1200" baseline="0" dirty="0" smtClean="0">
                <a:solidFill>
                  <a:schemeClr val="tx1"/>
                </a:solidFill>
                <a:latin typeface="+mn-lt"/>
                <a:ea typeface="+mn-ea"/>
                <a:cs typeface="+mn-cs"/>
              </a:rPr>
              <a:t>, they set the goal of making the Shanghai Portman outstanding by offering superior</a:t>
            </a:r>
          </a:p>
          <a:p>
            <a:r>
              <a:rPr lang="en-US" sz="1200" b="0" i="0" u="none" strike="noStrike" kern="1200" baseline="0" dirty="0" smtClean="0">
                <a:solidFill>
                  <a:schemeClr val="tx1"/>
                </a:solidFill>
                <a:latin typeface="+mn-lt"/>
                <a:ea typeface="+mn-ea"/>
                <a:cs typeface="+mn-cs"/>
              </a:rPr>
              <a:t>Customer service.</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 To achieve this, Shanghai Portman employees would have to exhibit new </a:t>
            </a:r>
            <a:r>
              <a:rPr lang="en-US" sz="1200" b="0" i="1" u="none" strike="noStrike" kern="1200" baseline="0" dirty="0" smtClean="0">
                <a:solidFill>
                  <a:schemeClr val="tx1"/>
                </a:solidFill>
                <a:latin typeface="+mn-lt"/>
                <a:ea typeface="+mn-ea"/>
                <a:cs typeface="+mn-cs"/>
              </a:rPr>
              <a:t>skills and behaviors, </a:t>
            </a:r>
            <a:r>
              <a:rPr lang="en-US" sz="1200" b="0" i="0" u="none" strike="noStrike" kern="1200" baseline="0" dirty="0" smtClean="0">
                <a:solidFill>
                  <a:schemeClr val="tx1"/>
                </a:solidFill>
                <a:latin typeface="+mn-lt"/>
                <a:ea typeface="+mn-ea"/>
                <a:cs typeface="+mn-cs"/>
              </a:rPr>
              <a:t>for</a:t>
            </a:r>
          </a:p>
          <a:p>
            <a:r>
              <a:rPr lang="en-US" sz="1200" b="0" i="0" u="none" strike="noStrike" kern="1200" baseline="0" dirty="0" smtClean="0">
                <a:solidFill>
                  <a:schemeClr val="tx1"/>
                </a:solidFill>
                <a:latin typeface="+mn-lt"/>
                <a:ea typeface="+mn-ea"/>
                <a:cs typeface="+mn-cs"/>
              </a:rPr>
              <a:t>instance, in terms of how they treated and responded to guests.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 To produce these employee skills and behaviors, management formulated new human resource management</a:t>
            </a:r>
          </a:p>
          <a:p>
            <a:r>
              <a:rPr lang="en-US" sz="1200" b="0" i="0" u="none" strike="noStrike" kern="1200" baseline="0" dirty="0" smtClean="0">
                <a:solidFill>
                  <a:schemeClr val="tx1"/>
                </a:solidFill>
                <a:latin typeface="+mn-lt"/>
                <a:ea typeface="+mn-ea"/>
                <a:cs typeface="+mn-cs"/>
              </a:rPr>
              <a:t>plans, policies, and procedures. For example, they introduced the Ritz-Carlton Company’s </a:t>
            </a:r>
            <a:r>
              <a:rPr lang="en-US" sz="1200" b="0" i="1" u="none" strike="noStrike" kern="1200" baseline="0" dirty="0" smtClean="0">
                <a:solidFill>
                  <a:schemeClr val="tx1"/>
                </a:solidFill>
                <a:latin typeface="+mn-lt"/>
                <a:ea typeface="+mn-ea"/>
                <a:cs typeface="+mn-cs"/>
              </a:rPr>
              <a:t>human resource </a:t>
            </a:r>
          </a:p>
          <a:p>
            <a:r>
              <a:rPr lang="en-US" sz="1200" b="0" i="1" u="none" strike="noStrike" kern="1200" baseline="0" dirty="0" smtClean="0">
                <a:solidFill>
                  <a:schemeClr val="tx1"/>
                </a:solidFill>
                <a:latin typeface="+mn-lt"/>
                <a:ea typeface="+mn-ea"/>
                <a:cs typeface="+mn-cs"/>
              </a:rPr>
              <a:t>system </a:t>
            </a:r>
            <a:r>
              <a:rPr lang="en-US" sz="1200" b="0" i="0" u="none" strike="noStrike" kern="1200" baseline="0" dirty="0" smtClean="0">
                <a:solidFill>
                  <a:schemeClr val="tx1"/>
                </a:solidFill>
                <a:latin typeface="+mn-lt"/>
                <a:ea typeface="+mn-ea"/>
                <a:cs typeface="+mn-cs"/>
              </a:rPr>
              <a:t>to the Portman: “Our selection [now] focuses on talent and personal values because these are things</a:t>
            </a:r>
          </a:p>
          <a:p>
            <a:r>
              <a:rPr lang="en-US" sz="1200" b="0" i="0" u="none" strike="noStrike" kern="1200" baseline="0" dirty="0" smtClean="0">
                <a:solidFill>
                  <a:schemeClr val="tx1"/>
                </a:solidFill>
                <a:latin typeface="+mn-lt"/>
                <a:ea typeface="+mn-ea"/>
                <a:cs typeface="+mn-cs"/>
              </a:rPr>
              <a:t>that can’t be taught . . . it’s about caring for and respecting others.”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Management’s efforts paid off. Their new human resource plans and practices helped to produce the employee</a:t>
            </a:r>
          </a:p>
          <a:p>
            <a:r>
              <a:rPr lang="en-US" sz="1200" b="0" i="0" u="none" strike="noStrike" kern="1200" baseline="0" dirty="0" smtClean="0">
                <a:solidFill>
                  <a:schemeClr val="tx1"/>
                </a:solidFill>
                <a:latin typeface="+mn-lt"/>
                <a:ea typeface="+mn-ea"/>
                <a:cs typeface="+mn-cs"/>
              </a:rPr>
              <a:t>Behaviors required to improve the Portman’s level of service, thus attracting new guests. Travel publications were </a:t>
            </a:r>
          </a:p>
          <a:p>
            <a:r>
              <a:rPr lang="en-US" sz="1200" b="0" i="0" u="none" strike="noStrike" kern="1200" baseline="0" dirty="0" smtClean="0">
                <a:solidFill>
                  <a:schemeClr val="tx1"/>
                </a:solidFill>
                <a:latin typeface="+mn-lt"/>
                <a:ea typeface="+mn-ea"/>
                <a:cs typeface="+mn-cs"/>
              </a:rPr>
              <a:t>soon calling it the “best employer in Asia,” “overall best business hotel in Asia,” and “best business hotel in China.”</a:t>
            </a:r>
          </a:p>
          <a:p>
            <a:r>
              <a:rPr lang="en-US" sz="1200" b="0" i="0" u="none" strike="noStrike" kern="1200" baseline="0" dirty="0" smtClean="0">
                <a:solidFill>
                  <a:schemeClr val="tx1"/>
                </a:solidFill>
                <a:latin typeface="+mn-lt"/>
                <a:ea typeface="+mn-ea"/>
                <a:cs typeface="+mn-cs"/>
              </a:rPr>
              <a:t>Profits soared, in no small part due to effective strategic human resource management.</a:t>
            </a:r>
          </a:p>
          <a:p>
            <a:endParaRPr lang="en-US" sz="1200" b="1"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Discussion Question 3-1: </a:t>
            </a:r>
            <a:r>
              <a:rPr lang="en-US" sz="1200" b="0" i="0" u="none" strike="noStrike" kern="1200" baseline="0" dirty="0" smtClean="0">
                <a:solidFill>
                  <a:schemeClr val="tx1"/>
                </a:solidFill>
                <a:latin typeface="+mn-lt"/>
                <a:ea typeface="+mn-ea"/>
                <a:cs typeface="+mn-cs"/>
              </a:rPr>
              <a:t>Asian culture is different from that in the United States. For example,</a:t>
            </a:r>
          </a:p>
          <a:p>
            <a:r>
              <a:rPr lang="en-US" sz="1200" b="0" i="0" u="none" strike="noStrike" kern="1200" baseline="0" dirty="0" smtClean="0">
                <a:solidFill>
                  <a:schemeClr val="tx1"/>
                </a:solidFill>
                <a:latin typeface="+mn-lt"/>
                <a:ea typeface="+mn-ea"/>
                <a:cs typeface="+mn-cs"/>
              </a:rPr>
              <a:t>team incentives tend to be more attractive to people in Asia than are individual incentives. How do you</a:t>
            </a:r>
          </a:p>
          <a:p>
            <a:r>
              <a:rPr lang="en-US" sz="1200" b="0" i="0" u="none" strike="noStrike" kern="1200" baseline="0" dirty="0" smtClean="0">
                <a:solidFill>
                  <a:schemeClr val="tx1"/>
                </a:solidFill>
                <a:latin typeface="+mn-lt"/>
                <a:ea typeface="+mn-ea"/>
                <a:cs typeface="+mn-cs"/>
              </a:rPr>
              <a:t>think these cultural differences would have affected how the hotel’s new management selected, trained,</a:t>
            </a:r>
          </a:p>
          <a:p>
            <a:r>
              <a:rPr lang="en-US" sz="1200" b="0" i="0" u="none" strike="noStrike" kern="1200" baseline="0" dirty="0" smtClean="0">
                <a:solidFill>
                  <a:schemeClr val="tx1"/>
                </a:solidFill>
                <a:latin typeface="+mn-lt"/>
                <a:ea typeface="+mn-ea"/>
                <a:cs typeface="+mn-cs"/>
              </a:rPr>
              <a:t>appraised, and compensated Portman employees?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18</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540312746"/>
      </p:ext>
    </p:extLst>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sz="1200" kern="1200" dirty="0" smtClean="0">
                <a:solidFill>
                  <a:schemeClr val="tx1"/>
                </a:solidFill>
                <a:effectLst/>
                <a:latin typeface="+mn-lt"/>
                <a:ea typeface="+mn-ea"/>
                <a:cs typeface="+mn-cs"/>
              </a:rPr>
              <a:t>The strategy map shows the “big picture” of how each department’s performance contributes to achieving the company’s overall strategic goals. Many employers quantify and computerize the map’s activities. The HR Scorecard helps them to do so. </a:t>
            </a:r>
          </a:p>
          <a:p>
            <a:pPr defTabSz="931774">
              <a:defRPr/>
            </a:pPr>
            <a:endParaRPr lang="en-US" sz="1200" kern="1200" dirty="0" smtClean="0">
              <a:solidFill>
                <a:schemeClr val="tx1"/>
              </a:solidFill>
              <a:effectLst/>
              <a:latin typeface="+mn-lt"/>
              <a:ea typeface="+mn-ea"/>
              <a:cs typeface="+mn-cs"/>
            </a:endParaRPr>
          </a:p>
          <a:p>
            <a:pPr defTabSz="931774">
              <a:defRPr/>
            </a:pPr>
            <a:r>
              <a:rPr lang="en-US" sz="1200" kern="1200" dirty="0" smtClean="0">
                <a:solidFill>
                  <a:schemeClr val="tx1"/>
                </a:solidFill>
                <a:effectLst/>
                <a:latin typeface="+mn-lt"/>
                <a:ea typeface="+mn-ea"/>
                <a:cs typeface="+mn-cs"/>
              </a:rPr>
              <a:t>The HR Scorecard is not a scorecard. It refers to a </a:t>
            </a:r>
            <a:r>
              <a:rPr lang="en-US" sz="1200" i="1" kern="1200" dirty="0" smtClean="0">
                <a:solidFill>
                  <a:schemeClr val="tx1"/>
                </a:solidFill>
                <a:effectLst/>
                <a:latin typeface="+mn-lt"/>
                <a:ea typeface="+mn-ea"/>
                <a:cs typeface="+mn-cs"/>
              </a:rPr>
              <a:t>process</a:t>
            </a:r>
            <a:r>
              <a:rPr lang="en-US" sz="1200" kern="1200" dirty="0" smtClean="0">
                <a:solidFill>
                  <a:schemeClr val="tx1"/>
                </a:solidFill>
                <a:effectLst/>
                <a:latin typeface="+mn-lt"/>
                <a:ea typeface="+mn-ea"/>
                <a:cs typeface="+mn-cs"/>
              </a:rPr>
              <a:t> for assigning financial and nonfinancial goals or metrics to important human resource management–related chain of activities.</a:t>
            </a:r>
            <a:r>
              <a:rPr lang="en-US" sz="1200" kern="1200" baseline="0" dirty="0" smtClean="0">
                <a:solidFill>
                  <a:schemeClr val="tx1"/>
                </a:solidFill>
                <a:effectLst/>
                <a:latin typeface="+mn-lt"/>
                <a:ea typeface="+mn-ea"/>
                <a:cs typeface="+mn-cs"/>
              </a:rPr>
              <a:t> That chain is </a:t>
            </a:r>
            <a:r>
              <a:rPr lang="en-US" sz="1200" kern="1200" dirty="0" smtClean="0">
                <a:solidFill>
                  <a:schemeClr val="tx1"/>
                </a:solidFill>
                <a:effectLst/>
                <a:latin typeface="+mn-lt"/>
                <a:ea typeface="+mn-ea"/>
                <a:cs typeface="+mn-cs"/>
              </a:rPr>
              <a:t>required in order to achieve</a:t>
            </a:r>
            <a:r>
              <a:rPr lang="en-US" sz="1200" kern="1200" baseline="0" dirty="0" smtClean="0">
                <a:solidFill>
                  <a:schemeClr val="tx1"/>
                </a:solidFill>
                <a:effectLst/>
                <a:latin typeface="+mn-lt"/>
                <a:ea typeface="+mn-ea"/>
                <a:cs typeface="+mn-cs"/>
              </a:rPr>
              <a:t> the </a:t>
            </a:r>
            <a:r>
              <a:rPr lang="en-US" sz="1200" kern="1200" dirty="0" smtClean="0">
                <a:solidFill>
                  <a:schemeClr val="tx1"/>
                </a:solidFill>
                <a:effectLst/>
                <a:latin typeface="+mn-lt"/>
                <a:ea typeface="+mn-ea"/>
                <a:cs typeface="+mn-cs"/>
              </a:rPr>
              <a:t>company’s strategic aims and for monitoring results.</a:t>
            </a:r>
          </a:p>
          <a:p>
            <a:pPr defTabSz="931774">
              <a:defRPr/>
            </a:pPr>
            <a:endParaRPr lang="en-US" sz="1200" kern="1200" dirty="0" smtClean="0">
              <a:solidFill>
                <a:schemeClr val="tx1"/>
              </a:solidFill>
              <a:effectLst/>
              <a:latin typeface="+mn-lt"/>
              <a:ea typeface="+mn-ea"/>
              <a:cs typeface="+mn-cs"/>
            </a:endParaRPr>
          </a:p>
          <a:p>
            <a:pPr marL="0" marR="0" lvl="0" indent="0" algn="l" defTabSz="931774"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 digital dashboard presents the manager with desktop graphics and charts. It is a computerized picture of where the company stands on all those metrics from an HR Scorecard perspective.</a:t>
            </a:r>
          </a:p>
          <a:p>
            <a:pPr defTabSz="931774">
              <a:defRPr/>
            </a:pPr>
            <a:r>
              <a:rPr lang="en-US" sz="1200" kern="1200" dirty="0" smtClean="0">
                <a:solidFill>
                  <a:schemeClr val="tx1"/>
                </a:solidFill>
                <a:effectLst/>
                <a:latin typeface="+mn-lt"/>
                <a:ea typeface="+mn-ea"/>
                <a:cs typeface="+mn-cs"/>
              </a:rPr>
              <a:t> </a:t>
            </a: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19</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26130165"/>
      </p:ext>
    </p:extLst>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this section, we have defined strategic</a:t>
            </a:r>
            <a:r>
              <a:rPr lang="en-US" baseline="0" dirty="0" smtClean="0"/>
              <a:t> human resource management as </a:t>
            </a:r>
            <a:r>
              <a:rPr lang="en-US" dirty="0" smtClean="0">
                <a:effectLst/>
              </a:rPr>
              <a:t>formulating and executing human resource policies and practices. Such policies and practices can produce employee competencies and behaviors the company needs</a:t>
            </a:r>
            <a:r>
              <a:rPr lang="en-US" baseline="0" dirty="0" smtClean="0">
                <a:effectLst/>
              </a:rPr>
              <a:t> to improve its competitive position.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effectLst/>
              </a:rPr>
              <a:t>Strategies are then developed for the organization that suggest certain workforce requirements. </a:t>
            </a:r>
            <a:r>
              <a:rPr lang="en-US" sz="1200" kern="1200" dirty="0" smtClean="0">
                <a:solidFill>
                  <a:schemeClr val="tx1"/>
                </a:solidFill>
                <a:effectLst/>
                <a:latin typeface="+mn-lt"/>
                <a:ea typeface="+mn-ea"/>
                <a:cs typeface="+mn-cs"/>
              </a:rPr>
              <a:t>With these workforce requirements, HR management formulates strategies to produce the desired</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workforce skills, competencies, and behaviors. </a:t>
            </a: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20</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755554162"/>
      </p:ext>
    </p:extLst>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We’ve seen that strategic human resource management means formulating HR policies and practices that produce the employee competencies and behaviors the company needs to achieve its strategic goals. For example if you set “better customer service” as a goal you have to measure customer service. These measures might include, for instance, hours of training per employee, productivity per employee, and (via customer surveys) customer satisfaction.</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21</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391110769"/>
      </p:ext>
    </p:extLst>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able to measure what you are doing is an integral part</a:t>
            </a:r>
            <a:r>
              <a:rPr lang="en-US" baseline="0" dirty="0" smtClean="0"/>
              <a:t> </a:t>
            </a:r>
            <a:r>
              <a:rPr lang="en-US" dirty="0" smtClean="0"/>
              <a:t>of the HR strategy process. </a:t>
            </a:r>
          </a:p>
          <a:p>
            <a:endParaRPr lang="en-US" dirty="0" smtClean="0"/>
          </a:p>
          <a:p>
            <a:r>
              <a:rPr lang="en-US" dirty="0" smtClean="0"/>
              <a:t>First, management translates its strategic plan</a:t>
            </a:r>
            <a:r>
              <a:rPr lang="en-US" baseline="0" dirty="0" smtClean="0"/>
              <a:t> </a:t>
            </a:r>
            <a:r>
              <a:rPr lang="en-US" dirty="0" smtClean="0"/>
              <a:t>into workforce requirements. Such</a:t>
            </a:r>
            <a:r>
              <a:rPr lang="en-US" baseline="0" dirty="0" smtClean="0"/>
              <a:t> requirements are tracked</a:t>
            </a:r>
            <a:r>
              <a:rPr lang="en-US" dirty="0" smtClean="0"/>
              <a:t> in terms of measurable worker competencies and</a:t>
            </a:r>
            <a:r>
              <a:rPr lang="en-US" baseline="0" dirty="0" smtClean="0"/>
              <a:t> </a:t>
            </a:r>
            <a:r>
              <a:rPr lang="en-US" dirty="0" smtClean="0"/>
              <a:t>behaviors (such as outstanding service).</a:t>
            </a:r>
            <a:r>
              <a:rPr lang="en-US" baseline="0" dirty="0" smtClean="0"/>
              <a:t> Given these workforce requirements, the human resource manager then formulates supportive HR strategies, policies, and practices such as new training programs.</a:t>
            </a:r>
          </a:p>
          <a:p>
            <a:endParaRPr lang="en-US" baseline="0" dirty="0" smtClean="0"/>
          </a:p>
          <a:p>
            <a:r>
              <a:rPr lang="en-US" dirty="0" smtClean="0"/>
              <a:t>Finally, the HR manager picks measures by which to gauge whether his or her</a:t>
            </a:r>
            <a:r>
              <a:rPr lang="en-US" baseline="0" dirty="0" smtClean="0"/>
              <a:t> </a:t>
            </a:r>
            <a:r>
              <a:rPr lang="en-US" dirty="0" smtClean="0"/>
              <a:t>new policies and practices are producing the required employee competencies and</a:t>
            </a:r>
            <a:r>
              <a:rPr lang="en-US" baseline="0" dirty="0" smtClean="0"/>
              <a:t> </a:t>
            </a:r>
            <a:r>
              <a:rPr lang="en-US" dirty="0" smtClean="0"/>
              <a:t>behaviors.</a:t>
            </a:r>
          </a:p>
          <a:p>
            <a:endParaRPr lang="en-US" dirty="0" smtClean="0"/>
          </a:p>
          <a:p>
            <a:r>
              <a:rPr lang="en-US" dirty="0" smtClean="0"/>
              <a:t>Benchmarking means comparing the</a:t>
            </a:r>
            <a:r>
              <a:rPr lang="en-US" baseline="0" dirty="0" smtClean="0"/>
              <a:t> </a:t>
            </a:r>
            <a:r>
              <a:rPr lang="en-US" dirty="0" smtClean="0"/>
              <a:t>practices of high-performing companies to your own, in order to understand what they</a:t>
            </a:r>
            <a:r>
              <a:rPr lang="en-US" baseline="0" dirty="0" smtClean="0"/>
              <a:t> </a:t>
            </a:r>
            <a:r>
              <a:rPr lang="en-US" dirty="0" smtClean="0"/>
              <a:t>do that makes them better.</a:t>
            </a: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22</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714581175"/>
      </p:ext>
    </p:extLst>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Being able to measure what you are doing is an integral part</a:t>
            </a:r>
            <a:r>
              <a:rPr lang="en-US" baseline="0" dirty="0" smtClean="0"/>
              <a:t> </a:t>
            </a:r>
            <a:r>
              <a:rPr lang="en-US" dirty="0" smtClean="0"/>
              <a:t>of the HR strategy process. </a:t>
            </a:r>
          </a:p>
          <a:p>
            <a:endParaRPr lang="en-US" dirty="0" smtClean="0"/>
          </a:p>
          <a:p>
            <a:r>
              <a:rPr lang="en-US" dirty="0" smtClean="0"/>
              <a:t>First, management translates its strategic plan</a:t>
            </a:r>
            <a:r>
              <a:rPr lang="en-US" baseline="0" dirty="0" smtClean="0"/>
              <a:t> </a:t>
            </a:r>
            <a:r>
              <a:rPr lang="en-US" dirty="0" smtClean="0"/>
              <a:t>into workforce requirements. Such</a:t>
            </a:r>
            <a:r>
              <a:rPr lang="en-US" baseline="0" dirty="0" smtClean="0"/>
              <a:t> requirements are tracked</a:t>
            </a:r>
            <a:r>
              <a:rPr lang="en-US" dirty="0" smtClean="0"/>
              <a:t> in terms of measurable worker competencies and</a:t>
            </a:r>
            <a:r>
              <a:rPr lang="en-US" baseline="0" dirty="0" smtClean="0"/>
              <a:t> </a:t>
            </a:r>
            <a:r>
              <a:rPr lang="en-US" dirty="0" smtClean="0"/>
              <a:t>behaviors (such as outstanding service).</a:t>
            </a:r>
            <a:r>
              <a:rPr lang="en-US" baseline="0" dirty="0" smtClean="0"/>
              <a:t> Given these workforce requirements, the human resource manager then formulates supportive HR strategies, policies, and practices such as new training programs.</a:t>
            </a:r>
          </a:p>
          <a:p>
            <a:endParaRPr lang="en-US" baseline="0" dirty="0" smtClean="0"/>
          </a:p>
          <a:p>
            <a:r>
              <a:rPr lang="en-US" sz="1200" b="0" i="0" u="none" strike="noStrike" kern="1200" baseline="0" dirty="0" smtClean="0">
                <a:solidFill>
                  <a:schemeClr val="tx1"/>
                </a:solidFill>
                <a:latin typeface="+mn-lt"/>
                <a:ea typeface="+mn-ea"/>
                <a:cs typeface="+mn-cs"/>
              </a:rPr>
              <a:t>If the new strategy calls for doubling profits by improving customer service, to what extent are our new training practices helping to improve customer service? Managers use </a:t>
            </a:r>
            <a:r>
              <a:rPr lang="en-US" sz="1200" b="0" i="1" u="none" strike="noStrike" kern="1200" baseline="0" dirty="0" smtClean="0">
                <a:solidFill>
                  <a:schemeClr val="tx1"/>
                </a:solidFill>
                <a:latin typeface="+mn-lt"/>
                <a:ea typeface="+mn-ea"/>
                <a:cs typeface="+mn-cs"/>
              </a:rPr>
              <a:t>strategy-based metrics </a:t>
            </a:r>
            <a:r>
              <a:rPr lang="en-US" sz="1200" b="0" i="0" u="none" strike="noStrike" kern="1200" baseline="0" dirty="0" smtClean="0">
                <a:solidFill>
                  <a:schemeClr val="tx1"/>
                </a:solidFill>
                <a:latin typeface="+mn-lt"/>
                <a:ea typeface="+mn-ea"/>
                <a:cs typeface="+mn-cs"/>
              </a:rPr>
              <a:t>to answer such questions. </a:t>
            </a:r>
            <a:r>
              <a:rPr lang="en-US" dirty="0" smtClean="0"/>
              <a:t>Strategy-based metrics</a:t>
            </a:r>
            <a:r>
              <a:rPr lang="en-US" baseline="0" dirty="0" smtClean="0"/>
              <a:t> </a:t>
            </a:r>
            <a:r>
              <a:rPr lang="en-US" dirty="0" smtClean="0"/>
              <a:t>focus</a:t>
            </a:r>
            <a:r>
              <a:rPr lang="en-US" baseline="0" dirty="0" smtClean="0"/>
              <a:t> </a:t>
            </a:r>
            <a:r>
              <a:rPr lang="en-US" dirty="0" smtClean="0"/>
              <a:t>on measuring the activities that contribute to achieving a company’s strategic aims.</a:t>
            </a:r>
          </a:p>
          <a:p>
            <a:r>
              <a:rPr lang="en-US" dirty="0" smtClean="0"/>
              <a:t> </a:t>
            </a:r>
          </a:p>
          <a:p>
            <a:r>
              <a:rPr lang="en-US" sz="1200" b="0" i="0" u="none" strike="noStrike" kern="1200" baseline="0" dirty="0" smtClean="0">
                <a:solidFill>
                  <a:schemeClr val="tx1"/>
                </a:solidFill>
                <a:latin typeface="+mn-lt"/>
                <a:ea typeface="+mn-ea"/>
                <a:cs typeface="+mn-cs"/>
              </a:rPr>
              <a:t>Such analyses often employ data-mining techniques. Data mining sifts through huge amounts of employee data to identify correlations that employers then use to improve their employee-selection and other practices. </a:t>
            </a:r>
          </a:p>
          <a:p>
            <a:endParaRPr lang="en-US" baseline="0" dirty="0" smtClean="0"/>
          </a:p>
          <a:p>
            <a:r>
              <a:rPr lang="en-US" dirty="0" smtClean="0"/>
              <a:t>Finally, the HR manager picks measures by which to gauge whether his or her</a:t>
            </a:r>
            <a:r>
              <a:rPr lang="en-US" baseline="0" dirty="0" smtClean="0"/>
              <a:t> </a:t>
            </a:r>
            <a:r>
              <a:rPr lang="en-US" dirty="0" smtClean="0"/>
              <a:t>new policies and practices are producing the required employee competencies and</a:t>
            </a:r>
            <a:r>
              <a:rPr lang="en-US" baseline="0" dirty="0" smtClean="0"/>
              <a:t> </a:t>
            </a:r>
            <a:r>
              <a:rPr lang="en-US" dirty="0" smtClean="0"/>
              <a:t>behaviors.</a:t>
            </a:r>
          </a:p>
          <a:p>
            <a:endParaRPr lang="en-US" dirty="0" smtClean="0"/>
          </a:p>
          <a:p>
            <a:r>
              <a:rPr lang="en-US" dirty="0" smtClean="0"/>
              <a:t>Benchmarking means comparing the</a:t>
            </a:r>
            <a:r>
              <a:rPr lang="en-US" baseline="0" dirty="0" smtClean="0"/>
              <a:t> </a:t>
            </a:r>
            <a:r>
              <a:rPr lang="en-US" dirty="0" smtClean="0"/>
              <a:t>practices of high-performing companies to your own, in order to understand what they</a:t>
            </a:r>
            <a:r>
              <a:rPr lang="en-US" baseline="0" dirty="0" smtClean="0"/>
              <a:t> </a:t>
            </a:r>
            <a:r>
              <a:rPr lang="en-US" dirty="0" smtClean="0"/>
              <a:t>do that makes them better.</a:t>
            </a:r>
          </a:p>
          <a:p>
            <a:endParaRPr lang="en-US" dirty="0" smtClean="0"/>
          </a:p>
          <a:p>
            <a:r>
              <a:rPr lang="en-US" sz="1200" b="0" i="0" u="none" strike="noStrike" kern="1200" baseline="0" dirty="0" smtClean="0">
                <a:solidFill>
                  <a:schemeClr val="tx1"/>
                </a:solidFill>
                <a:latin typeface="+mn-lt"/>
                <a:ea typeface="+mn-ea"/>
                <a:cs typeface="+mn-cs"/>
              </a:rPr>
              <a:t>Human resource managers often collect data on matters such as employee turnover and safety via </a:t>
            </a:r>
            <a:r>
              <a:rPr lang="en-US" sz="1200" b="0" i="1" u="none" strike="noStrike" kern="1200" baseline="0" dirty="0" smtClean="0">
                <a:solidFill>
                  <a:schemeClr val="tx1"/>
                </a:solidFill>
                <a:latin typeface="+mn-lt"/>
                <a:ea typeface="+mn-ea"/>
                <a:cs typeface="+mn-cs"/>
              </a:rPr>
              <a:t>human resource audits</a:t>
            </a:r>
            <a:r>
              <a:rPr lang="en-US" sz="1200" b="0" i="0" u="none" strike="noStrike" kern="1200" baseline="0" dirty="0" smtClean="0">
                <a:solidFill>
                  <a:schemeClr val="tx1"/>
                </a:solidFill>
                <a:latin typeface="+mn-lt"/>
                <a:ea typeface="+mn-ea"/>
                <a:cs typeface="+mn-cs"/>
              </a:rPr>
              <a:t>. An HR audit is an analysis by which an organization measures where it currently stands and determines what it has to accomplish to improve its HR functions.</a:t>
            </a:r>
          </a:p>
          <a:p>
            <a:endParaRPr lang="en-US" sz="1200" b="0" i="0" u="none" strike="noStrike" kern="1200" baseline="0" dirty="0" smtClean="0">
              <a:solidFill>
                <a:schemeClr val="tx1"/>
              </a:solidFill>
              <a:latin typeface="+mn-lt"/>
              <a:ea typeface="+mn-ea"/>
              <a:cs typeface="+mn-cs"/>
            </a:endParaRPr>
          </a:p>
          <a:p>
            <a:r>
              <a:rPr lang="en-US" sz="1200" b="0" i="1" u="none" strike="noStrike" kern="1200" baseline="0" dirty="0" smtClean="0">
                <a:solidFill>
                  <a:schemeClr val="tx1"/>
                </a:solidFill>
                <a:latin typeface="+mn-lt"/>
                <a:ea typeface="+mn-ea"/>
                <a:cs typeface="+mn-cs"/>
              </a:rPr>
              <a:t>Evidence-based human resource management </a:t>
            </a:r>
            <a:r>
              <a:rPr lang="en-US" sz="1200" b="0" i="0" u="none" strike="noStrike" kern="1200" baseline="0" dirty="0" smtClean="0">
                <a:solidFill>
                  <a:schemeClr val="tx1"/>
                </a:solidFill>
                <a:latin typeface="+mn-lt"/>
                <a:ea typeface="+mn-ea"/>
                <a:cs typeface="+mn-cs"/>
              </a:rPr>
              <a:t>means using data, facts, analytics, scientific rigor, critical evaluation, and critically evaluated research/case studies to support human resource management proposals, decisions, practices, and conclusions.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But how can HR managers be scientific? Objectivity, experimentation, and prediction are the heart of science. For managers, the point of being “scientific” is to make better decisions by forcing you to gather the facts.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23</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11199328"/>
      </p:ext>
    </p:extLst>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Data such as cost-per-hire are interesting but relatively useless until converted to information.</a:t>
            </a:r>
          </a:p>
          <a:p>
            <a:r>
              <a:rPr lang="en-US" sz="1200" b="0" i="1" u="none" strike="noStrike" kern="1200" baseline="0" dirty="0" smtClean="0">
                <a:solidFill>
                  <a:schemeClr val="tx1"/>
                </a:solidFill>
                <a:latin typeface="+mn-lt"/>
                <a:ea typeface="+mn-ea"/>
                <a:cs typeface="+mn-cs"/>
              </a:rPr>
              <a:t>Information </a:t>
            </a:r>
            <a:r>
              <a:rPr lang="en-US" sz="1200" b="0" i="0" u="none" strike="noStrike" kern="1200" baseline="0" dirty="0" smtClean="0">
                <a:solidFill>
                  <a:schemeClr val="tx1"/>
                </a:solidFill>
                <a:latin typeface="+mn-lt"/>
                <a:ea typeface="+mn-ea"/>
                <a:cs typeface="+mn-cs"/>
              </a:rPr>
              <a:t>is data presented in a form that makes it useful for making decisions.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Analytics improves performance. For example, a talent analytics team at Google analyzed data on employee backgrounds, capabilities, and performance. The team was able to identify the factors (such as an employee feeling underutilized) likely to lead to the employee leaving. In a similar project, Google analyzed data on things like employee survey feedback to identify the attributes of successful Google managers. Microsoft identified correlations among the schools and companies that the employees arrived from and the employees’ subsequent performance. This enabled Microsoft to improve its recruitment and selection practices.</a:t>
            </a:r>
            <a:endParaRPr lang="en-US" sz="1200" b="0" i="1" u="none" strike="noStrike" kern="1200" baseline="0" dirty="0" smtClean="0">
              <a:solidFill>
                <a:schemeClr val="tx1"/>
              </a:solidFill>
              <a:latin typeface="+mn-lt"/>
              <a:ea typeface="+mn-ea"/>
              <a:cs typeface="+mn-cs"/>
            </a:endParaRPr>
          </a:p>
          <a:p>
            <a:endParaRPr lang="en-US" sz="1200" b="0" i="1"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Employers are using talent analytics to answer six types of talent management questions:</a:t>
            </a:r>
            <a:endParaRPr lang="en-US" sz="1200" b="0" i="1" u="none" strike="noStrike" kern="1200" baseline="0" dirty="0" smtClean="0">
              <a:solidFill>
                <a:schemeClr val="tx1"/>
              </a:solidFill>
              <a:latin typeface="+mn-lt"/>
              <a:ea typeface="+mn-ea"/>
              <a:cs typeface="+mn-cs"/>
            </a:endParaRPr>
          </a:p>
          <a:p>
            <a:r>
              <a:rPr lang="en-US" sz="1200" b="0" i="1" u="none" strike="noStrike" kern="1200" baseline="0" dirty="0" smtClean="0">
                <a:solidFill>
                  <a:schemeClr val="tx1"/>
                </a:solidFill>
                <a:latin typeface="+mn-lt"/>
                <a:ea typeface="+mn-ea"/>
                <a:cs typeface="+mn-cs"/>
              </a:rPr>
              <a:t>Human capital facts.</a:t>
            </a:r>
          </a:p>
          <a:p>
            <a:r>
              <a:rPr lang="en-US" sz="1200" b="0" i="1" u="none" strike="noStrike" kern="1200" baseline="0" dirty="0" smtClean="0">
                <a:solidFill>
                  <a:schemeClr val="tx1"/>
                </a:solidFill>
                <a:latin typeface="+mn-lt"/>
                <a:ea typeface="+mn-ea"/>
                <a:cs typeface="+mn-cs"/>
              </a:rPr>
              <a:t>Analytical HR.</a:t>
            </a:r>
          </a:p>
          <a:p>
            <a:r>
              <a:rPr lang="en-US" sz="1200" b="0" i="1" u="none" strike="noStrike" kern="1200" baseline="0" dirty="0" smtClean="0">
                <a:solidFill>
                  <a:schemeClr val="tx1"/>
                </a:solidFill>
                <a:latin typeface="+mn-lt"/>
                <a:ea typeface="+mn-ea"/>
                <a:cs typeface="+mn-cs"/>
              </a:rPr>
              <a:t>Human capital investment analysis.</a:t>
            </a:r>
          </a:p>
          <a:p>
            <a:r>
              <a:rPr lang="en-US" sz="1200" b="0" i="1" u="none" strike="noStrike" kern="1200" baseline="0" dirty="0" smtClean="0">
                <a:solidFill>
                  <a:schemeClr val="tx1"/>
                </a:solidFill>
                <a:latin typeface="+mn-lt"/>
                <a:ea typeface="+mn-ea"/>
                <a:cs typeface="+mn-cs"/>
              </a:rPr>
              <a:t>Workforce forecasts.</a:t>
            </a:r>
          </a:p>
          <a:p>
            <a:r>
              <a:rPr lang="en-US" sz="1200" b="0" i="1" u="none" strike="noStrike" kern="1200" baseline="0" dirty="0" smtClean="0">
                <a:solidFill>
                  <a:schemeClr val="tx1"/>
                </a:solidFill>
                <a:latin typeface="+mn-lt"/>
                <a:ea typeface="+mn-ea"/>
                <a:cs typeface="+mn-cs"/>
              </a:rPr>
              <a:t>Talent value model.</a:t>
            </a:r>
          </a:p>
          <a:p>
            <a:r>
              <a:rPr lang="en-US" sz="1200" b="0" i="1" u="none" strike="noStrike" kern="1200" baseline="0" dirty="0" smtClean="0">
                <a:solidFill>
                  <a:schemeClr val="tx1"/>
                </a:solidFill>
                <a:latin typeface="+mn-lt"/>
                <a:ea typeface="+mn-ea"/>
                <a:cs typeface="+mn-cs"/>
              </a:rPr>
              <a:t>Talent supply chain.</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24</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93090453"/>
      </p:ext>
    </p:extLst>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Examples abound of human resource managers taking a scientific, evidence-based approach to making</a:t>
            </a:r>
          </a:p>
          <a:p>
            <a:r>
              <a:rPr lang="en-US" sz="1200" b="0" i="0" u="none" strike="noStrike" kern="1200" baseline="0" dirty="0" smtClean="0">
                <a:solidFill>
                  <a:schemeClr val="tx1"/>
                </a:solidFill>
                <a:latin typeface="+mn-lt"/>
                <a:ea typeface="+mn-ea"/>
                <a:cs typeface="+mn-cs"/>
              </a:rPr>
              <a:t>decisions. For example, an insurance firm was considering cutting costs by buying out senior underwriters,</a:t>
            </a:r>
          </a:p>
          <a:p>
            <a:r>
              <a:rPr lang="en-US" sz="1200" b="0" i="0" u="none" strike="noStrike" kern="1200" baseline="0" dirty="0" smtClean="0">
                <a:solidFill>
                  <a:schemeClr val="tx1"/>
                </a:solidFill>
                <a:latin typeface="+mn-lt"/>
                <a:ea typeface="+mn-ea"/>
                <a:cs typeface="+mn-cs"/>
              </a:rPr>
              <a:t>most of whom were earning very high salaries. But after analyzing the data, HR noticed that these</a:t>
            </a:r>
          </a:p>
          <a:p>
            <a:r>
              <a:rPr lang="en-US" sz="1200" b="0" i="0" u="none" strike="noStrike" kern="1200" baseline="0" dirty="0" smtClean="0">
                <a:solidFill>
                  <a:schemeClr val="tx1"/>
                </a:solidFill>
                <a:latin typeface="+mn-lt"/>
                <a:ea typeface="+mn-ea"/>
                <a:cs typeface="+mn-cs"/>
              </a:rPr>
              <a:t>underwriters also brought in a disproportionate share of the company’s revenue. In fact, reviewing data on</a:t>
            </a:r>
          </a:p>
          <a:p>
            <a:r>
              <a:rPr lang="en-US" sz="1200" b="0" i="0" u="none" strike="noStrike" kern="1200" baseline="0" dirty="0" smtClean="0">
                <a:solidFill>
                  <a:schemeClr val="tx1"/>
                </a:solidFill>
                <a:latin typeface="+mn-lt"/>
                <a:ea typeface="+mn-ea"/>
                <a:cs typeface="+mn-cs"/>
              </a:rPr>
              <a:t>things such as employee salaries and productivity showed that it would be much more profitable to eliminate</a:t>
            </a:r>
          </a:p>
          <a:p>
            <a:r>
              <a:rPr lang="en-US" sz="1200" b="0" i="0" u="none" strike="noStrike" kern="1200" baseline="0" dirty="0" smtClean="0">
                <a:solidFill>
                  <a:schemeClr val="tx1"/>
                </a:solidFill>
                <a:latin typeface="+mn-lt"/>
                <a:ea typeface="+mn-ea"/>
                <a:cs typeface="+mn-cs"/>
              </a:rPr>
              <a:t>some low-pay call-center employees, replacing them with even less-expensive employees.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As another example, the chemical company BASF Corp. analyzed data on the relationship among stress, health, </a:t>
            </a:r>
          </a:p>
          <a:p>
            <a:r>
              <a:rPr lang="en-US" sz="1200" b="0" i="0" u="none" strike="noStrike" kern="1200" baseline="0" dirty="0" smtClean="0">
                <a:solidFill>
                  <a:schemeClr val="tx1"/>
                </a:solidFill>
                <a:latin typeface="+mn-lt"/>
                <a:ea typeface="+mn-ea"/>
                <a:cs typeface="+mn-cs"/>
              </a:rPr>
              <a:t>and productivity in its 15,000 U.S. headquarters staff. Based on that analysis, the company instituted health </a:t>
            </a:r>
          </a:p>
          <a:p>
            <a:r>
              <a:rPr lang="en-US" sz="1200" b="0" i="0" u="none" strike="noStrike" kern="1200" baseline="0" dirty="0" smtClean="0">
                <a:solidFill>
                  <a:schemeClr val="tx1"/>
                </a:solidFill>
                <a:latin typeface="+mn-lt"/>
                <a:ea typeface="+mn-ea"/>
                <a:cs typeface="+mn-cs"/>
              </a:rPr>
              <a:t>programs that it calculated would more than pay for themselves in increased productivity by reducing stress.</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Discussion Question 3-2: </a:t>
            </a:r>
            <a:r>
              <a:rPr lang="en-US" sz="1200" b="0" i="0" u="none" strike="noStrike" kern="1200" baseline="0" dirty="0" smtClean="0">
                <a:solidFill>
                  <a:schemeClr val="tx1"/>
                </a:solidFill>
                <a:latin typeface="+mn-lt"/>
                <a:ea typeface="+mn-ea"/>
                <a:cs typeface="+mn-cs"/>
              </a:rPr>
              <a:t>If it is apparently so easy to do what BASF did to size up the potential</a:t>
            </a:r>
          </a:p>
          <a:p>
            <a:r>
              <a:rPr lang="en-US" sz="1200" b="0" i="0" u="none" strike="noStrike" kern="1200" baseline="0" dirty="0" smtClean="0">
                <a:solidFill>
                  <a:schemeClr val="tx1"/>
                </a:solidFill>
                <a:latin typeface="+mn-lt"/>
                <a:ea typeface="+mn-ea"/>
                <a:cs typeface="+mn-cs"/>
              </a:rPr>
              <a:t>benefits of health programs, why do you think more employers do not do so?</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25</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916264061"/>
      </p:ext>
    </p:extLst>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this learning objective, we have discussed the relationship between business</a:t>
            </a:r>
            <a:r>
              <a:rPr lang="en-US" baseline="0" dirty="0" smtClean="0"/>
              <a:t> and HR strategies and the metrics used to measure them. </a:t>
            </a:r>
          </a:p>
          <a:p>
            <a:endParaRPr lang="en-US" baseline="0" dirty="0" smtClean="0"/>
          </a:p>
          <a:p>
            <a:r>
              <a:rPr lang="en-US" baseline="0" dirty="0" smtClean="0"/>
              <a:t>Workforce or talent analytics help you understand and track and improve results. </a:t>
            </a:r>
          </a:p>
          <a:p>
            <a:endParaRPr lang="en-US" sz="1200" kern="1200" baseline="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Data</a:t>
            </a:r>
            <a:r>
              <a:rPr lang="en-US" sz="1200" kern="1200" baseline="0" dirty="0" smtClean="0">
                <a:solidFill>
                  <a:schemeClr val="tx1"/>
                </a:solidFill>
                <a:effectLst/>
                <a:latin typeface="+mn-lt"/>
                <a:ea typeface="+mn-ea"/>
                <a:cs typeface="+mn-cs"/>
              </a:rPr>
              <a:t> has to be useful and </a:t>
            </a:r>
            <a:r>
              <a:rPr lang="en-US" sz="1200" kern="1200" dirty="0" smtClean="0">
                <a:solidFill>
                  <a:schemeClr val="tx1"/>
                </a:solidFill>
                <a:effectLst/>
                <a:latin typeface="+mn-lt"/>
                <a:ea typeface="+mn-ea"/>
                <a:cs typeface="+mn-cs"/>
              </a:rPr>
              <a:t>involves statistical analysis to find hidden or new relationships among different variables.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HR audits are a way for an organization to measure current policies and practices.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Evidence-based HR is the use of data, facts, etc. to support HR activities.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For managers, the key point of being “scientific” is to make better decisions</a:t>
            </a:r>
            <a:r>
              <a:rPr lang="en-US" sz="1200" kern="1200" baseline="0" dirty="0" smtClean="0">
                <a:solidFill>
                  <a:schemeClr val="tx1"/>
                </a:solidFill>
                <a:effectLst/>
                <a:latin typeface="+mn-lt"/>
                <a:ea typeface="+mn-ea"/>
                <a:cs typeface="+mn-cs"/>
              </a:rPr>
              <a:t> through objective experimentation. </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All of these elements together are designed to help integrate business goals with HR practices and policies while improving results. </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26</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05921777"/>
      </p:ext>
    </p:extLst>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One reason to measure, benchmark, and scientifically analyze human resource management</a:t>
            </a:r>
          </a:p>
          <a:p>
            <a:r>
              <a:rPr lang="en-US" sz="1200" b="0" i="0" u="none" strike="noStrike" kern="1200" baseline="0" dirty="0" smtClean="0">
                <a:solidFill>
                  <a:schemeClr val="tx1"/>
                </a:solidFill>
                <a:latin typeface="+mn-lt"/>
                <a:ea typeface="+mn-ea"/>
                <a:cs typeface="+mn-cs"/>
              </a:rPr>
              <a:t>practices is to promote high-performance work practices. A high-performance work system</a:t>
            </a:r>
          </a:p>
          <a:p>
            <a:r>
              <a:rPr lang="en-US" sz="1200" b="0" i="0" u="none" strike="noStrike" kern="1200" baseline="0" dirty="0" smtClean="0">
                <a:solidFill>
                  <a:schemeClr val="tx1"/>
                </a:solidFill>
                <a:latin typeface="+mn-lt"/>
                <a:ea typeface="+mn-ea"/>
                <a:cs typeface="+mn-cs"/>
              </a:rPr>
              <a:t>(HPWS) is a set of human resource management policies and practices that together produce</a:t>
            </a:r>
          </a:p>
          <a:p>
            <a:r>
              <a:rPr lang="en-US" sz="1200" b="0" i="0" u="none" strike="noStrike" kern="1200" baseline="0" dirty="0" smtClean="0">
                <a:solidFill>
                  <a:schemeClr val="tx1"/>
                </a:solidFill>
                <a:latin typeface="+mn-lt"/>
                <a:ea typeface="+mn-ea"/>
                <a:cs typeface="+mn-cs"/>
              </a:rPr>
              <a:t>superior employee performance.</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27</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08899857"/>
      </p:ext>
    </p:extLst>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High-Performance Work Systems</a:t>
            </a:r>
          </a:p>
          <a:p>
            <a:r>
              <a:rPr lang="en-US" sz="1200" b="0" i="0" u="none" strike="noStrike" kern="1200" baseline="0" dirty="0" smtClean="0">
                <a:solidFill>
                  <a:schemeClr val="tx1"/>
                </a:solidFill>
                <a:latin typeface="+mn-lt"/>
                <a:ea typeface="+mn-ea"/>
                <a:cs typeface="+mn-cs"/>
              </a:rPr>
              <a:t>A set of human resource management policies and practices that promote organizational effectiveness.</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28</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263797711"/>
      </p:ext>
    </p:extLst>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 high-performance work system (HPWS) is a set of HR policies and practices that together produce superior employee performance.</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These policies and practices illustrate the importance of HR metrics and how they help to assess HR performance. They also reveal what HR systems must do to be successful. Such success may include helping workers aspire to manage themselves. HR practices also highlight measureable differences between HR systems in high and low performing companies.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29</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351468886"/>
      </p:ext>
    </p:extLst>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smtClean="0">
                <a:solidFill>
                  <a:schemeClr val="tx1"/>
                </a:solidFill>
                <a:latin typeface="+mn-lt"/>
                <a:ea typeface="+mn-ea"/>
                <a:cs typeface="+mn-cs"/>
              </a:rPr>
              <a:t>We looked at how studies show recruitment, selection, training, appraisal, pay, and other practices differ in high-performance and Low-performance companies. </a:t>
            </a:r>
            <a:r>
              <a:rPr lang="en-US" sz="1200" b="0" dirty="0" smtClean="0">
                <a:latin typeface="Arial" panose="020B0604020202020204" pitchFamily="34" charset="0"/>
                <a:cs typeface="Arial" panose="020B0604020202020204" pitchFamily="34" charset="0"/>
              </a:rPr>
              <a:t>Studies show that high-performance work systems’ policies and practices do differ from less productive ones.</a:t>
            </a:r>
          </a:p>
          <a:p>
            <a:endParaRPr lang="en-US" b="0"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30</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002701391"/>
      </p:ext>
    </p:extLst>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Hotel Paris International</a:t>
            </a:r>
          </a:p>
          <a:p>
            <a:r>
              <a:rPr lang="en-US" sz="1200" b="0" i="0" u="none" strike="noStrike" kern="1200" baseline="0" dirty="0" smtClean="0">
                <a:solidFill>
                  <a:schemeClr val="tx1"/>
                </a:solidFill>
                <a:latin typeface="+mn-lt"/>
                <a:ea typeface="+mn-ea"/>
                <a:cs typeface="+mn-cs"/>
              </a:rPr>
              <a:t>As a corporate strategy, the Hotel Paris’s management and owners want to continue to expand geographically. They believe doing so will let them capitalize on their reputation for good service, by providing multicity alternatives for their satisfied guests. The problem is, their reputation for good service has been deteriorating. If they cannot improve service, it would be unwise for them to expand, since their guests might prefer other hotels after trying the Hotel Paris.</a:t>
            </a:r>
          </a:p>
          <a:p>
            <a:endParaRPr lang="en-US" sz="1200" b="0" i="0" u="none" strike="noStrike"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The Strategy</a:t>
            </a:r>
          </a:p>
          <a:p>
            <a:r>
              <a:rPr lang="en-US" sz="1200" b="0" i="0" u="none" strike="noStrike" kern="1200" baseline="0" dirty="0" smtClean="0">
                <a:solidFill>
                  <a:schemeClr val="tx1"/>
                </a:solidFill>
                <a:latin typeface="+mn-lt"/>
                <a:ea typeface="+mn-ea"/>
                <a:cs typeface="+mn-cs"/>
              </a:rPr>
              <a:t>All Hotel Paris managers—including the director of HR services—must now formulate strategies that support this competitive strategy approved by the board and top managers. “The Hotel Paris International will use superior guest services to differentiate the Hotel Paris properties, and to thereby increase the length of stays and the return rate of guests, and thus boost revenues and profitability.”</a:t>
            </a:r>
          </a:p>
          <a:p>
            <a:endParaRPr lang="en-US" sz="1200" b="0" i="0" u="none" strike="noStrike"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The Strategically Required Organizational Outcomes</a:t>
            </a:r>
          </a:p>
          <a:p>
            <a:r>
              <a:rPr lang="en-US" sz="1200" b="0" i="0" u="none" strike="noStrike" kern="1200" baseline="0" dirty="0" smtClean="0">
                <a:solidFill>
                  <a:schemeClr val="tx1"/>
                </a:solidFill>
                <a:latin typeface="+mn-lt"/>
                <a:ea typeface="+mn-ea"/>
                <a:cs typeface="+mn-cs"/>
              </a:rPr>
              <a:t>Each step in the hotel’s value chain provides opportunities for improving guest service. Management must take steps that produce fewer customer complaints and more written compliments, more frequent guest returns and longer stays, and higher guest expenditures per visit.</a:t>
            </a:r>
          </a:p>
          <a:p>
            <a:endParaRPr lang="en-US" sz="1200" b="0" i="0" u="none" strike="noStrike"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The Strategically Required Organizational Outcomes</a:t>
            </a:r>
          </a:p>
          <a:p>
            <a:r>
              <a:rPr lang="en-US" sz="1200" b="0" i="0" u="none" strike="noStrike" kern="1200" baseline="0" dirty="0" smtClean="0">
                <a:solidFill>
                  <a:schemeClr val="tx1"/>
                </a:solidFill>
                <a:latin typeface="+mn-lt"/>
                <a:ea typeface="+mn-ea"/>
                <a:cs typeface="+mn-cs"/>
              </a:rPr>
              <a:t>Management asked, “What competencies and behaviors must our hotel’s employees exhibit if we are to produce required organizational outcomes such as fewer customer complaints, more compliments, and more frequent guest returns?” Thinking through this question helps Lisa come up with an answer. For example, the hotel’s required employee competencies and behaviors would include, “high quality front-desk customer service,” “taking calls for reservations in a friendly manner,” “greeting guests at the front door,” and “processing guests’ room service meals efficiently.” All require motivated, high morale employees.</a:t>
            </a:r>
          </a:p>
          <a:p>
            <a:endParaRPr lang="en-US" sz="1200" b="0" i="0" u="none" strike="noStrike" kern="1200" baseline="0" dirty="0" smtClean="0">
              <a:solidFill>
                <a:schemeClr val="tx1"/>
              </a:solidFill>
              <a:latin typeface="+mn-lt"/>
              <a:ea typeface="+mn-ea"/>
              <a:cs typeface="+mn-cs"/>
            </a:endParaRPr>
          </a:p>
          <a:p>
            <a:r>
              <a:rPr lang="en-US" sz="1200" b="0" i="1" u="none" strike="noStrike" kern="1200" baseline="0" dirty="0" smtClean="0">
                <a:solidFill>
                  <a:schemeClr val="tx1"/>
                </a:solidFill>
                <a:latin typeface="+mn-lt"/>
                <a:ea typeface="+mn-ea"/>
                <a:cs typeface="+mn-cs"/>
              </a:rPr>
              <a:t>*The accompanying strategy map for this chapter is in the </a:t>
            </a:r>
            <a:r>
              <a:rPr lang="en-US" sz="1200" b="0" i="1" u="none" strike="noStrike" kern="1200" baseline="0" dirty="0" err="1" smtClean="0">
                <a:solidFill>
                  <a:schemeClr val="tx1"/>
                </a:solidFill>
                <a:latin typeface="+mn-lt"/>
                <a:ea typeface="+mn-ea"/>
                <a:cs typeface="+mn-cs"/>
              </a:rPr>
              <a:t>MyManagementLab</a:t>
            </a:r>
            <a:r>
              <a:rPr lang="en-US" sz="1200" b="0" i="1" u="none" strike="noStrike" kern="1200" baseline="0" dirty="0" smtClean="0">
                <a:solidFill>
                  <a:schemeClr val="tx1"/>
                </a:solidFill>
                <a:latin typeface="+mn-lt"/>
                <a:ea typeface="+mn-ea"/>
                <a:cs typeface="+mn-cs"/>
              </a:rPr>
              <a:t>, and the overall map on the inside back cover of this text outlines the relationships</a:t>
            </a:r>
          </a:p>
          <a:p>
            <a:r>
              <a:rPr lang="en-US" sz="1200" b="0" i="1" u="none" strike="noStrike" kern="1200" baseline="0" dirty="0" smtClean="0">
                <a:solidFill>
                  <a:schemeClr val="tx1"/>
                </a:solidFill>
                <a:latin typeface="+mn-lt"/>
                <a:ea typeface="+mn-ea"/>
                <a:cs typeface="+mn-cs"/>
              </a:rPr>
              <a:t>involved.</a:t>
            </a: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31</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108315262"/>
      </p:ext>
    </p:extLst>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The Strategically Relevant HR Policies and Activities</a:t>
            </a:r>
          </a:p>
          <a:p>
            <a:r>
              <a:rPr lang="en-US" sz="1200" b="0" i="0" u="none" strike="noStrike" kern="1200" baseline="0" dirty="0" smtClean="0">
                <a:solidFill>
                  <a:schemeClr val="tx1"/>
                </a:solidFill>
                <a:latin typeface="+mn-lt"/>
                <a:ea typeface="+mn-ea"/>
                <a:cs typeface="+mn-cs"/>
              </a:rPr>
              <a:t>The HR manager’s task now is to identify and specify the HR policies</a:t>
            </a:r>
          </a:p>
          <a:p>
            <a:r>
              <a:rPr lang="en-US" sz="1200" b="0" i="0" u="none" strike="noStrike" kern="1200" baseline="0" dirty="0" smtClean="0">
                <a:solidFill>
                  <a:schemeClr val="tx1"/>
                </a:solidFill>
                <a:latin typeface="+mn-lt"/>
                <a:ea typeface="+mn-ea"/>
                <a:cs typeface="+mn-cs"/>
              </a:rPr>
              <a:t>and activities that will enable the hotel to produce these crucial workforce</a:t>
            </a:r>
          </a:p>
          <a:p>
            <a:r>
              <a:rPr lang="en-US" sz="1200" b="0" i="0" u="none" strike="noStrike" kern="1200" baseline="0" dirty="0" smtClean="0">
                <a:solidFill>
                  <a:schemeClr val="tx1"/>
                </a:solidFill>
                <a:latin typeface="+mn-lt"/>
                <a:ea typeface="+mn-ea"/>
                <a:cs typeface="+mn-cs"/>
              </a:rPr>
              <a:t>competencies and behaviors.</a:t>
            </a:r>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The Strategy Map</a:t>
            </a:r>
          </a:p>
          <a:p>
            <a:r>
              <a:rPr lang="en-US" sz="1200" b="0" i="0" u="none" strike="noStrike" kern="1200" baseline="0" dirty="0" smtClean="0">
                <a:solidFill>
                  <a:schemeClr val="tx1"/>
                </a:solidFill>
                <a:latin typeface="+mn-lt"/>
                <a:ea typeface="+mn-ea"/>
                <a:cs typeface="+mn-cs"/>
              </a:rPr>
              <a:t>Next management working with the hotel’s chief financial officer (CFO), outlines a strategy map for the hotel. This outlines the cause-and-effect links among the HR activities, the workforce behaviors, and the organizational outcomes (the figure on this book’s inside back cover shows the overall map; you’ll find detailed maps for each HR function in each chapter’s related </a:t>
            </a:r>
            <a:r>
              <a:rPr lang="en-US" sz="1200" b="0" i="0" u="none" strike="noStrike" kern="1200" baseline="0" dirty="0" err="1" smtClean="0">
                <a:solidFill>
                  <a:schemeClr val="tx1"/>
                </a:solidFill>
                <a:latin typeface="+mn-lt"/>
                <a:ea typeface="+mn-ea"/>
                <a:cs typeface="+mn-cs"/>
              </a:rPr>
              <a:t>MyManagementLabs</a:t>
            </a:r>
            <a:r>
              <a:rPr lang="en-US" sz="1200" b="0" i="0" u="none" strike="noStrike" kern="1200" baseline="0" dirty="0" smtClean="0">
                <a:solidFill>
                  <a:schemeClr val="tx1"/>
                </a:solidFill>
                <a:latin typeface="+mn-lt"/>
                <a:ea typeface="+mn-ea"/>
                <a:cs typeface="+mn-cs"/>
              </a:rPr>
              <a:t> page).</a:t>
            </a:r>
          </a:p>
          <a:p>
            <a:endParaRPr lang="en-US" sz="1200" b="1"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Arial" panose="020B0604020202020204" pitchFamily="34" charset="0"/>
                <a:cs typeface="Arial" panose="020B0604020202020204" pitchFamily="34" charset="0"/>
              </a:rPr>
              <a:t>How We Will Use the Hotel Paris Case</a:t>
            </a:r>
          </a:p>
          <a:p>
            <a:r>
              <a:rPr lang="en-US" sz="1200" b="0" i="0" u="none" strike="noStrike" kern="1200" baseline="0" dirty="0" smtClean="0">
                <a:solidFill>
                  <a:schemeClr val="tx1"/>
                </a:solidFill>
                <a:latin typeface="+mn-lt"/>
                <a:ea typeface="+mn-ea"/>
                <a:cs typeface="+mn-cs"/>
              </a:rPr>
              <a:t>A Hotel Paris case in each chapter will show how Lisa, the Hotel Paris’s HR director, uses that chapter’s concepts and techniques to: (1) create HR policies and practices that help the Hotel Paris (2) produce the employee competencies and behaviors the company needs (3) to produce the customer service the Hotel Paris needs to achieve its strategic goals.</a:t>
            </a:r>
            <a:endParaRPr lang="en-US" sz="1200" b="1" dirty="0" smtClean="0">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1" dirty="0" smtClean="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32</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052315485"/>
      </p:ext>
    </p:extLst>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Hotel Paris Strategy Chapter 3</a:t>
            </a:r>
            <a:endParaRPr lang="en-US"/>
          </a:p>
        </p:txBody>
      </p:sp>
      <p:sp>
        <p:nvSpPr>
          <p:cNvPr id="4" name="Slide Number Placeholder 3"/>
          <p:cNvSpPr>
            <a:spLocks noGrp="1"/>
          </p:cNvSpPr>
          <p:nvPr>
            <p:ph type="sldNum" sz="quarter" idx="10"/>
          </p:nvPr>
        </p:nvSpPr>
        <p:spPr/>
        <p:txBody>
          <a:bodyPr/>
          <a:lstStyle/>
          <a:p>
            <a:fld id="{85510E55-3E7B-41EA-9828-342E1A1671D0}" type="slidenum">
              <a:rPr lang="en-US" smtClean="0"/>
              <a:pPr/>
              <a:t>33</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742976622"/>
      </p:ext>
    </p:extLst>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Copyright</a:t>
            </a:r>
            <a:endParaRPr lang="en-US" dirty="0"/>
          </a:p>
        </p:txBody>
      </p:sp>
      <p:sp>
        <p:nvSpPr>
          <p:cNvPr id="4" name="Slide Number Placeholder 3"/>
          <p:cNvSpPr>
            <a:spLocks noGrp="1"/>
          </p:cNvSpPr>
          <p:nvPr>
            <p:ph type="sldNum" sz="quarter" idx="10"/>
          </p:nvPr>
        </p:nvSpPr>
        <p:spPr/>
        <p:txBody>
          <a:bodyPr/>
          <a:lstStyle/>
          <a:p>
            <a:fld id="{85510E55-3E7B-41EA-9828-342E1A1671D0}" type="slidenum">
              <a:rPr lang="en-US" smtClean="0"/>
              <a:pPr/>
              <a:t>34</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164031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r>
              <a:rPr lang="en-US" smtClean="0"/>
              <a:t>10/6/2013</a:t>
            </a:r>
            <a:endParaRPr lang="en-US"/>
          </a:p>
        </p:txBody>
      </p:sp>
      <p:sp>
        <p:nvSpPr>
          <p:cNvPr id="5" name="Footer Placeholder 4"/>
          <p:cNvSpPr>
            <a:spLocks noGrp="1"/>
          </p:cNvSpPr>
          <p:nvPr>
            <p:ph type="ftr" sz="quarter" idx="11"/>
          </p:nvPr>
        </p:nvSpPr>
        <p:spPr/>
        <p:txBody>
          <a:bodyPr/>
          <a:lstStyle/>
          <a:p>
            <a:r>
              <a:rPr lang="en-US" smtClean="0"/>
              <a:t>Copyright © 2015 Pearson Education, Inc.  </a:t>
            </a:r>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E0926760-F15F-462E-8D64-749C808E0CCD}" type="slidenum">
              <a:rPr lang="en-US" smtClean="0"/>
              <a:pPr/>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10/6/2013</a:t>
            </a:r>
            <a:endParaRPr lang="en-US"/>
          </a:p>
        </p:txBody>
      </p:sp>
      <p:sp>
        <p:nvSpPr>
          <p:cNvPr id="5" name="Footer Placeholder 4"/>
          <p:cNvSpPr>
            <a:spLocks noGrp="1"/>
          </p:cNvSpPr>
          <p:nvPr>
            <p:ph type="ftr" sz="quarter" idx="11"/>
          </p:nvPr>
        </p:nvSpPr>
        <p:spPr/>
        <p:txBody>
          <a:bodyPr/>
          <a:lstStyle/>
          <a:p>
            <a:r>
              <a:rPr lang="en-US" smtClean="0"/>
              <a:t>Copyright © 2015 Pearson Education, Inc.  </a:t>
            </a:r>
            <a:endParaRPr lang="en-US"/>
          </a:p>
        </p:txBody>
      </p:sp>
      <p:sp>
        <p:nvSpPr>
          <p:cNvPr id="6" name="Slide Number Placeholder 5"/>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r>
              <a:rPr lang="en-US" smtClean="0"/>
              <a:t>10/6/2013</a:t>
            </a:r>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r>
              <a:rPr lang="en-US" smtClean="0"/>
              <a:t>Copyright © 2015 Pearson Education, Inc.  </a:t>
            </a:r>
            <a:endParaRPr lang="en-US"/>
          </a:p>
        </p:txBody>
      </p:sp>
      <p:sp>
        <p:nvSpPr>
          <p:cNvPr id="6" name="Slide Number Placeholder 5"/>
          <p:cNvSpPr>
            <a:spLocks noGrp="1"/>
          </p:cNvSpPr>
          <p:nvPr>
            <p:ph type="sldNum" sz="quarter" idx="12"/>
          </p:nvPr>
        </p:nvSpPr>
        <p:spPr/>
        <p:txBody>
          <a:bodyPr/>
          <a:lstStyle/>
          <a:p>
            <a:fld id="{E0926760-F15F-462E-8D64-749C808E0CCD}" type="slidenum">
              <a:rPr lang="en-US" smtClean="0"/>
              <a:pPr/>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10/6/2013</a:t>
            </a:r>
            <a:endParaRPr lang="en-US"/>
          </a:p>
        </p:txBody>
      </p:sp>
      <p:sp>
        <p:nvSpPr>
          <p:cNvPr id="6" name="Footer Placeholder 5"/>
          <p:cNvSpPr>
            <a:spLocks noGrp="1"/>
          </p:cNvSpPr>
          <p:nvPr>
            <p:ph type="ftr" sz="quarter" idx="11"/>
          </p:nvPr>
        </p:nvSpPr>
        <p:spPr/>
        <p:txBody>
          <a:bodyPr/>
          <a:lstStyle/>
          <a:p>
            <a:r>
              <a:rPr lang="en-US" smtClean="0"/>
              <a:t>Copyright © 2015 Pearson Education, Inc.  </a:t>
            </a:r>
            <a:endParaRPr lang="en-US"/>
          </a:p>
        </p:txBody>
      </p:sp>
      <p:sp>
        <p:nvSpPr>
          <p:cNvPr id="7" name="Slide Number Placeholder 6"/>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10/6/2013</a:t>
            </a:r>
            <a:endParaRPr lang="en-US"/>
          </a:p>
        </p:txBody>
      </p:sp>
      <p:sp>
        <p:nvSpPr>
          <p:cNvPr id="8" name="Footer Placeholder 7"/>
          <p:cNvSpPr>
            <a:spLocks noGrp="1"/>
          </p:cNvSpPr>
          <p:nvPr>
            <p:ph type="ftr" sz="quarter" idx="11"/>
          </p:nvPr>
        </p:nvSpPr>
        <p:spPr/>
        <p:txBody>
          <a:bodyPr/>
          <a:lstStyle/>
          <a:p>
            <a:r>
              <a:rPr lang="en-US" smtClean="0"/>
              <a:t>Copyright © 2015 Pearson Education, Inc.  </a:t>
            </a:r>
            <a:endParaRPr lang="en-US"/>
          </a:p>
        </p:txBody>
      </p:sp>
      <p:sp>
        <p:nvSpPr>
          <p:cNvPr id="9" name="Slide Number Placeholder 8"/>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10/6/2013</a:t>
            </a:r>
            <a:endParaRPr lang="en-US"/>
          </a:p>
        </p:txBody>
      </p:sp>
      <p:sp>
        <p:nvSpPr>
          <p:cNvPr id="4" name="Footer Placeholder 3"/>
          <p:cNvSpPr>
            <a:spLocks noGrp="1"/>
          </p:cNvSpPr>
          <p:nvPr>
            <p:ph type="ftr" sz="quarter" idx="11"/>
          </p:nvPr>
        </p:nvSpPr>
        <p:spPr/>
        <p:txBody>
          <a:bodyPr/>
          <a:lstStyle/>
          <a:p>
            <a:r>
              <a:rPr lang="en-US" smtClean="0"/>
              <a:t>Copyright © 2015 Pearson Education, Inc.  </a:t>
            </a:r>
            <a:endParaRPr lang="en-US"/>
          </a:p>
        </p:txBody>
      </p:sp>
      <p:sp>
        <p:nvSpPr>
          <p:cNvPr id="5" name="Slide Number Placeholder 4"/>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en-US" dirty="0"/>
          </a:p>
        </p:txBody>
      </p:sp>
      <p:sp>
        <p:nvSpPr>
          <p:cNvPr id="2" name="Date Placeholder 1"/>
          <p:cNvSpPr>
            <a:spLocks noGrp="1"/>
          </p:cNvSpPr>
          <p:nvPr>
            <p:ph type="dt" sz="half" idx="10"/>
          </p:nvPr>
        </p:nvSpPr>
        <p:spPr/>
        <p:txBody>
          <a:bodyPr/>
          <a:lstStyle/>
          <a:p>
            <a:r>
              <a:rPr lang="en-US" smtClean="0"/>
              <a:t>10/6/2013</a:t>
            </a:r>
            <a:endParaRPr lang="en-US"/>
          </a:p>
        </p:txBody>
      </p:sp>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dirty="0" smtClean="0"/>
              <a:t>3-</a:t>
            </a:r>
            <a:fld id="{E0926760-F15F-462E-8D64-749C808E0CCD}"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10/6/2013</a:t>
            </a:r>
            <a:endParaRPr lang="en-US"/>
          </a:p>
        </p:txBody>
      </p:sp>
      <p:sp>
        <p:nvSpPr>
          <p:cNvPr id="6" name="Footer Placeholder 5"/>
          <p:cNvSpPr>
            <a:spLocks noGrp="1"/>
          </p:cNvSpPr>
          <p:nvPr>
            <p:ph type="ftr" sz="quarter" idx="11"/>
          </p:nvPr>
        </p:nvSpPr>
        <p:spPr/>
        <p:txBody>
          <a:bodyPr/>
          <a:lstStyle/>
          <a:p>
            <a:r>
              <a:rPr lang="en-US" smtClean="0"/>
              <a:t>Copyright © 2015 Pearson Education, Inc.  </a:t>
            </a:r>
            <a:endParaRPr lang="en-US"/>
          </a:p>
        </p:txBody>
      </p:sp>
      <p:sp>
        <p:nvSpPr>
          <p:cNvPr id="7" name="Slide Number Placeholder 6"/>
          <p:cNvSpPr>
            <a:spLocks noGrp="1"/>
          </p:cNvSpPr>
          <p:nvPr>
            <p:ph type="sldNum" sz="quarter" idx="12"/>
          </p:nvPr>
        </p:nvSpPr>
        <p:spPr/>
        <p:txBody>
          <a:bodyPr/>
          <a:lstStyle/>
          <a:p>
            <a:fld id="{E0926760-F15F-462E-8D64-749C808E0CCD}" type="slidenum">
              <a:rPr lang="en-US" smtClean="0"/>
              <a:pPr/>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r>
              <a:rPr lang="en-US" smtClean="0"/>
              <a:t>10/6/2013</a:t>
            </a:r>
            <a:endParaRPr lang="en-US"/>
          </a:p>
        </p:txBody>
      </p:sp>
      <p:sp>
        <p:nvSpPr>
          <p:cNvPr id="7" name="Slide Number Placeholder 6"/>
          <p:cNvSpPr>
            <a:spLocks noGrp="1"/>
          </p:cNvSpPr>
          <p:nvPr>
            <p:ph type="sldNum" sz="quarter" idx="12"/>
          </p:nvPr>
        </p:nvSpPr>
        <p:spPr/>
        <p:txBody>
          <a:bodyPr/>
          <a:lstStyle/>
          <a:p>
            <a:fld id="{E0926760-F15F-462E-8D64-749C808E0CCD}" type="slidenum">
              <a:rPr lang="en-US" smtClean="0"/>
              <a:pPr/>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r>
              <a:rPr lang="en-US" smtClean="0"/>
              <a:t>Copyright © 2015 Pearson Education, Inc.  </a:t>
            </a:r>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10/6/2013</a:t>
            </a:r>
            <a:endParaRPr lang="en-US"/>
          </a:p>
        </p:txBody>
      </p:sp>
      <p:sp>
        <p:nvSpPr>
          <p:cNvPr id="5" name="Footer Placeholder 4"/>
          <p:cNvSpPr>
            <a:spLocks noGrp="1"/>
          </p:cNvSpPr>
          <p:nvPr>
            <p:ph type="ftr" sz="quarter" idx="11"/>
          </p:nvPr>
        </p:nvSpPr>
        <p:spPr/>
        <p:txBody>
          <a:bodyPr/>
          <a:lstStyle/>
          <a:p>
            <a:r>
              <a:rPr lang="en-US" smtClean="0"/>
              <a:t>Copyright © 2015 Pearson Education, Inc.  </a:t>
            </a:r>
            <a:endParaRPr lang="en-US"/>
          </a:p>
        </p:txBody>
      </p:sp>
      <p:sp>
        <p:nvSpPr>
          <p:cNvPr id="6" name="Slide Number Placeholder 5"/>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10/6/2013</a:t>
            </a:r>
            <a:endParaRPr lang="en-US"/>
          </a:p>
        </p:txBody>
      </p:sp>
      <p:sp>
        <p:nvSpPr>
          <p:cNvPr id="5" name="Footer Placeholder 4"/>
          <p:cNvSpPr>
            <a:spLocks noGrp="1"/>
          </p:cNvSpPr>
          <p:nvPr>
            <p:ph type="ftr" sz="quarter" idx="11"/>
          </p:nvPr>
        </p:nvSpPr>
        <p:spPr/>
        <p:txBody>
          <a:bodyPr/>
          <a:lstStyle/>
          <a:p>
            <a:r>
              <a:rPr lang="en-US" smtClean="0"/>
              <a:t>Copyright © 2015 Pearson Education, Inc.  </a:t>
            </a:r>
            <a:endParaRPr lang="en-US"/>
          </a:p>
        </p:txBody>
      </p:sp>
      <p:sp>
        <p:nvSpPr>
          <p:cNvPr id="6" name="Slide Number Placeholder 5"/>
          <p:cNvSpPr>
            <a:spLocks noGrp="1"/>
          </p:cNvSpPr>
          <p:nvPr>
            <p:ph type="sldNum" sz="quarter" idx="12"/>
          </p:nvPr>
        </p:nvSpPr>
        <p:spPr/>
        <p:txBody>
          <a:bodyPr/>
          <a:lstStyle/>
          <a:p>
            <a:fld id="{E0926760-F15F-462E-8D64-749C808E0CC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image" Target="../media/image2.jpeg"/><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theme" Target="../theme/theme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r>
              <a:rPr lang="en-US" smtClean="0"/>
              <a:t>10/6/2013</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r>
              <a:rPr lang="en-US" smtClean="0"/>
              <a:t>Copyright © 2015 Pearson Education, Inc.  </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E0926760-F15F-462E-8D64-749C808E0CCD}" type="slidenum">
              <a:rPr lang="en-US" smtClean="0"/>
              <a:pPr/>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4.pdf"/><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3.jpe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3"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3"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3" Type="http://schemas.openxmlformats.org/officeDocument/2006/relationships/image" Target="../media/image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3"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3"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3" Type="http://schemas.openxmlformats.org/officeDocument/2006/relationships/image" Target="../media/image1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3" Type="http://schemas.openxmlformats.org/officeDocument/2006/relationships/image" Target="../media/image1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3" Type="http://schemas.openxmlformats.org/officeDocument/2006/relationships/image" Target="../media/image1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3" Type="http://schemas.openxmlformats.org/officeDocument/2006/relationships/image" Target="../media/image1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3"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a:t>
            </a:fld>
            <a:endParaRPr lang="en-US" dirty="0"/>
          </a:p>
        </p:txBody>
      </p:sp>
      <p:sp>
        <p:nvSpPr>
          <p:cNvPr id="5" name="TextBox 4"/>
          <p:cNvSpPr txBox="1"/>
          <p:nvPr/>
        </p:nvSpPr>
        <p:spPr>
          <a:xfrm>
            <a:off x="762000" y="0"/>
            <a:ext cx="1981200" cy="1569660"/>
          </a:xfrm>
          <a:prstGeom prst="rect">
            <a:avLst/>
          </a:prstGeom>
          <a:noFill/>
        </p:spPr>
        <p:txBody>
          <a:bodyPr wrap="square" rtlCol="0">
            <a:spAutoFit/>
          </a:bodyPr>
          <a:lstStyle/>
          <a:p>
            <a:r>
              <a:rPr lang="en-US" sz="9600" b="1" dirty="0" smtClean="0">
                <a:solidFill>
                  <a:schemeClr val="accent5"/>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a:t>
            </a:r>
            <a:endParaRPr lang="en-US" sz="9600" b="1" dirty="0">
              <a:solidFill>
                <a:schemeClr val="accent5"/>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extBox 5"/>
          <p:cNvSpPr txBox="1"/>
          <p:nvPr/>
        </p:nvSpPr>
        <p:spPr>
          <a:xfrm>
            <a:off x="1752600" y="304800"/>
            <a:ext cx="7162800" cy="1200329"/>
          </a:xfrm>
          <a:prstGeom prst="rect">
            <a:avLst/>
          </a:prstGeom>
          <a:noFill/>
        </p:spPr>
        <p:txBody>
          <a:bodyPr wrap="square" rtlCol="0">
            <a:spAutoFit/>
          </a:bodyPr>
          <a:lstStyle/>
          <a:p>
            <a:r>
              <a:rPr lang="en-US" sz="3600" b="1" dirty="0">
                <a:effectLst>
                  <a:outerShdw blurRad="38100" dist="38100" dir="2700000" algn="tl">
                    <a:srgbClr val="000000">
                      <a:alpha val="43137"/>
                    </a:srgbClr>
                  </a:outerShdw>
                </a:effectLst>
              </a:rPr>
              <a:t>Human Resource </a:t>
            </a:r>
            <a:r>
              <a:rPr lang="en-US" sz="3600" b="1" dirty="0" smtClean="0">
                <a:effectLst>
                  <a:outerShdw blurRad="38100" dist="38100" dir="2700000" algn="tl">
                    <a:srgbClr val="000000">
                      <a:alpha val="43137"/>
                    </a:srgbClr>
                  </a:outerShdw>
                </a:effectLst>
              </a:rPr>
              <a:t>Management Strategy </a:t>
            </a:r>
            <a:r>
              <a:rPr lang="en-US" sz="3600" b="1" dirty="0">
                <a:effectLst>
                  <a:outerShdw blurRad="38100" dist="38100" dir="2700000" algn="tl">
                    <a:srgbClr val="000000">
                      <a:alpha val="43137"/>
                    </a:srgbClr>
                  </a:outerShdw>
                </a:effectLst>
              </a:rPr>
              <a:t>and Analysis</a:t>
            </a:r>
          </a:p>
        </p:txBody>
      </p:sp>
      <p:pic>
        <p:nvPicPr>
          <p:cNvPr id="1026" name="Picture 2" descr="ftp://be112:izaoBX@beftp.pearsoned.com/Dessler_HRM14/70_Art/Jpgs/Chapter%2003/ch03-CO01_AAKFYTK0.jpg"/>
          <p:cNvPicPr>
            <a:picLocks noChangeAspect="1" noChangeArrowheads="1"/>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3962400" y="2514600"/>
            <a:ext cx="4970145" cy="3639742"/>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7" name="Picture 6" descr="Dessler_HR.pdf"/>
          <p:cNvPicPr>
            <a:picLocks noChangeAspect="1"/>
          </p:cNvPicPr>
          <p:nvPr/>
        </p:nvPicPr>
        <mc:AlternateContent xmlns:ma="http://schemas.microsoft.com/office/mac/drawingml/2008/main">
          <mc:Choice Requires="ma">
            <p:blipFill>
              <a:blip r:embed="rId4"/>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5"/>
              <a:stretch>
                <a:fillRect/>
              </a:stretch>
            </p:blipFill>
          </mc:Fallback>
        </mc:AlternateContent>
        <p:spPr>
          <a:xfrm>
            <a:off x="228600" y="1676400"/>
            <a:ext cx="3704061" cy="4800600"/>
          </a:xfrm>
          <a:prstGeom prst="rect">
            <a:avLst/>
          </a:prstGeom>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6393467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a:t>
            </a:fld>
            <a:endParaRPr lang="en-US" dirty="0"/>
          </a:p>
        </p:txBody>
      </p:sp>
      <p:sp>
        <p:nvSpPr>
          <p:cNvPr id="6" name="TextBox 5"/>
          <p:cNvSpPr txBox="1"/>
          <p:nvPr/>
        </p:nvSpPr>
        <p:spPr>
          <a:xfrm>
            <a:off x="1066800" y="834479"/>
            <a:ext cx="6629400" cy="646331"/>
          </a:xfrm>
          <a:prstGeom prst="rect">
            <a:avLst/>
          </a:prstGeom>
          <a:noFill/>
        </p:spPr>
        <p:txBody>
          <a:bodyPr wrap="square" rtlCol="0">
            <a:spAutoFit/>
          </a:bodyPr>
          <a:lstStyle/>
          <a:p>
            <a:pPr algn="ctr"/>
            <a:r>
              <a:rPr lang="en-US" sz="36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Learning Objectives</a:t>
            </a:r>
            <a:endPar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TextBox 7"/>
          <p:cNvSpPr txBox="1"/>
          <p:nvPr/>
        </p:nvSpPr>
        <p:spPr>
          <a:xfrm>
            <a:off x="990600" y="1669234"/>
            <a:ext cx="7467600" cy="3970318"/>
          </a:xfrm>
          <a:prstGeom prst="rect">
            <a:avLst/>
          </a:prstGeom>
          <a:noFill/>
        </p:spPr>
        <p:txBody>
          <a:bodyPr wrap="square" rtlCol="0">
            <a:spAutoFit/>
          </a:bodyPr>
          <a:lstStyle/>
          <a:p>
            <a:pPr marL="514350" indent="-514350">
              <a:buFont typeface="+mj-lt"/>
              <a:buAutoNum type="arabicPeriod"/>
            </a:pPr>
            <a:r>
              <a:rPr lang="en-US" sz="2800" b="1" dirty="0" smtClean="0">
                <a:latin typeface="Arial" panose="020B0604020202020204" pitchFamily="34" charset="0"/>
                <a:cs typeface="Arial" panose="020B0604020202020204" pitchFamily="34" charset="0"/>
              </a:rPr>
              <a:t>Explain </a:t>
            </a:r>
            <a:r>
              <a:rPr lang="en-US" sz="2800" b="1" dirty="0">
                <a:latin typeface="Arial" panose="020B0604020202020204" pitchFamily="34" charset="0"/>
                <a:cs typeface="Arial" panose="020B0604020202020204" pitchFamily="34" charset="0"/>
              </a:rPr>
              <a:t>with examples each of the eight </a:t>
            </a:r>
            <a:r>
              <a:rPr lang="en-US" sz="2800" b="1" dirty="0" smtClean="0">
                <a:latin typeface="Arial" panose="020B0604020202020204" pitchFamily="34" charset="0"/>
                <a:cs typeface="Arial" panose="020B0604020202020204" pitchFamily="34" charset="0"/>
              </a:rPr>
              <a:t>      steps </a:t>
            </a:r>
            <a:r>
              <a:rPr lang="en-US" sz="2800" b="1" dirty="0">
                <a:latin typeface="Arial" panose="020B0604020202020204" pitchFamily="34" charset="0"/>
                <a:cs typeface="Arial" panose="020B0604020202020204" pitchFamily="34" charset="0"/>
              </a:rPr>
              <a:t>in </a:t>
            </a:r>
            <a:r>
              <a:rPr lang="en-US" sz="2800" b="1" dirty="0" smtClean="0">
                <a:latin typeface="Arial" panose="020B0604020202020204" pitchFamily="34" charset="0"/>
                <a:cs typeface="Arial" panose="020B0604020202020204" pitchFamily="34" charset="0"/>
              </a:rPr>
              <a:t>the strategic management process</a:t>
            </a:r>
            <a:r>
              <a:rPr lang="en-US" sz="2800" b="1" dirty="0">
                <a:latin typeface="Arial" panose="020B0604020202020204" pitchFamily="34" charset="0"/>
                <a:cs typeface="Arial" panose="020B0604020202020204" pitchFamily="34" charset="0"/>
              </a:rPr>
              <a:t>.</a:t>
            </a:r>
          </a:p>
          <a:p>
            <a:pPr marL="514350" indent="-514350">
              <a:buFont typeface="+mj-lt"/>
              <a:buAutoNum type="arabicPeriod"/>
            </a:pPr>
            <a:r>
              <a:rPr lang="en-US" sz="2800" b="1" dirty="0" smtClean="0">
                <a:latin typeface="Arial" panose="020B0604020202020204" pitchFamily="34" charset="0"/>
                <a:cs typeface="Arial" panose="020B0604020202020204" pitchFamily="34" charset="0"/>
              </a:rPr>
              <a:t>List </a:t>
            </a:r>
            <a:r>
              <a:rPr lang="en-US" sz="2800" b="1" dirty="0">
                <a:latin typeface="Arial" panose="020B0604020202020204" pitchFamily="34" charset="0"/>
                <a:cs typeface="Arial" panose="020B0604020202020204" pitchFamily="34" charset="0"/>
              </a:rPr>
              <a:t>with examples the main types of strategies.</a:t>
            </a:r>
          </a:p>
          <a:p>
            <a:pPr marL="514350" indent="-514350">
              <a:buFont typeface="+mj-lt"/>
              <a:buAutoNum type="arabicPeriod"/>
            </a:pPr>
            <a:r>
              <a:rPr lang="en-US" sz="2800" b="1" dirty="0" smtClean="0">
                <a:latin typeface="Arial" panose="020B0604020202020204" pitchFamily="34" charset="0"/>
                <a:cs typeface="Arial" panose="020B0604020202020204" pitchFamily="34" charset="0"/>
              </a:rPr>
              <a:t>Define </a:t>
            </a:r>
            <a:r>
              <a:rPr lang="en-US" sz="2800" b="1" dirty="0">
                <a:latin typeface="Arial" panose="020B0604020202020204" pitchFamily="34" charset="0"/>
                <a:cs typeface="Arial" panose="020B0604020202020204" pitchFamily="34" charset="0"/>
              </a:rPr>
              <a:t>strategic human resource management and </a:t>
            </a:r>
            <a:r>
              <a:rPr lang="en-US" sz="2800" b="1" dirty="0" smtClean="0">
                <a:latin typeface="Arial" panose="020B0604020202020204" pitchFamily="34" charset="0"/>
                <a:cs typeface="Arial" panose="020B0604020202020204" pitchFamily="34" charset="0"/>
              </a:rPr>
              <a:t>give </a:t>
            </a:r>
            <a:r>
              <a:rPr lang="en-US" sz="2800" b="1" dirty="0">
                <a:latin typeface="Arial" panose="020B0604020202020204" pitchFamily="34" charset="0"/>
                <a:cs typeface="Arial" panose="020B0604020202020204" pitchFamily="34" charset="0"/>
              </a:rPr>
              <a:t>an example </a:t>
            </a:r>
            <a:r>
              <a:rPr lang="en-US" sz="2800" b="1" dirty="0" smtClean="0">
                <a:latin typeface="Arial" panose="020B0604020202020204" pitchFamily="34" charset="0"/>
                <a:cs typeface="Arial" panose="020B0604020202020204" pitchFamily="34" charset="0"/>
              </a:rPr>
              <a:t>of strategic</a:t>
            </a:r>
            <a:r>
              <a:rPr lang="en-US" sz="2800" b="1" dirty="0">
                <a:latin typeface="Arial" panose="020B0604020202020204" pitchFamily="34" charset="0"/>
                <a:cs typeface="Arial" panose="020B0604020202020204" pitchFamily="34" charset="0"/>
              </a:rPr>
              <a:t> </a:t>
            </a:r>
            <a:r>
              <a:rPr lang="en-US" sz="2800" b="1" dirty="0" smtClean="0">
                <a:latin typeface="Arial" panose="020B0604020202020204" pitchFamily="34" charset="0"/>
                <a:cs typeface="Arial" panose="020B0604020202020204" pitchFamily="34" charset="0"/>
              </a:rPr>
              <a:t>human </a:t>
            </a:r>
            <a:r>
              <a:rPr lang="en-US" sz="2800" b="1" dirty="0">
                <a:latin typeface="Arial" panose="020B0604020202020204" pitchFamily="34" charset="0"/>
                <a:cs typeface="Arial" panose="020B0604020202020204" pitchFamily="34" charset="0"/>
              </a:rPr>
              <a:t>resource management in practice.</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525666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a:t>
            </a:fld>
            <a:endParaRPr lang="en-US" dirty="0"/>
          </a:p>
        </p:txBody>
      </p:sp>
      <p:sp>
        <p:nvSpPr>
          <p:cNvPr id="5" name="TextBox 4"/>
          <p:cNvSpPr txBox="1"/>
          <p:nvPr/>
        </p:nvSpPr>
        <p:spPr>
          <a:xfrm>
            <a:off x="952500" y="920618"/>
            <a:ext cx="6934200" cy="646331"/>
          </a:xfrm>
          <a:prstGeom prst="rect">
            <a:avLst/>
          </a:prstGeom>
          <a:noFill/>
        </p:spPr>
        <p:txBody>
          <a:bodyPr wrap="square" rtlCol="0">
            <a:spAutoFit/>
          </a:bodyPr>
          <a:lstStyle/>
          <a:p>
            <a:pPr algn="ctr"/>
            <a:r>
              <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Learning Objectives</a:t>
            </a:r>
            <a:endParaRPr lang="en-US" sz="3600"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extBox 5"/>
          <p:cNvSpPr txBox="1"/>
          <p:nvPr/>
        </p:nvSpPr>
        <p:spPr>
          <a:xfrm>
            <a:off x="1143000" y="2133599"/>
            <a:ext cx="6096000" cy="2554545"/>
          </a:xfrm>
          <a:prstGeom prst="rect">
            <a:avLst/>
          </a:prstGeom>
          <a:noFill/>
        </p:spPr>
        <p:txBody>
          <a:bodyPr wrap="square" rtlCol="0">
            <a:spAutoFit/>
          </a:bodyPr>
          <a:lstStyle/>
          <a:p>
            <a:pPr marL="514350" indent="-514350">
              <a:buFont typeface="+mj-lt"/>
              <a:buAutoNum type="arabicPeriod" startAt="4"/>
            </a:pPr>
            <a:r>
              <a:rPr lang="en-US" sz="3200" b="1" dirty="0" smtClean="0">
                <a:latin typeface="Arial" panose="020B0604020202020204" pitchFamily="34" charset="0"/>
                <a:cs typeface="Arial" panose="020B0604020202020204" pitchFamily="34" charset="0"/>
              </a:rPr>
              <a:t>Give at least five examples of HR metrics.</a:t>
            </a:r>
            <a:endParaRPr lang="en-US" sz="3200" b="1" dirty="0">
              <a:latin typeface="Arial" panose="020B0604020202020204" pitchFamily="34" charset="0"/>
              <a:cs typeface="Arial" panose="020B0604020202020204" pitchFamily="34" charset="0"/>
            </a:endParaRPr>
          </a:p>
          <a:p>
            <a:pPr marL="514350" indent="-514350">
              <a:buFont typeface="+mj-lt"/>
              <a:buAutoNum type="arabicPeriod" startAt="4"/>
            </a:pPr>
            <a:r>
              <a:rPr lang="en-US" sz="3200" b="1" dirty="0" smtClean="0">
                <a:latin typeface="Arial" panose="020B0604020202020204" pitchFamily="34" charset="0"/>
                <a:cs typeface="Arial" panose="020B0604020202020204" pitchFamily="34" charset="0"/>
              </a:rPr>
              <a:t>Give five examples of what employers can do to have high-performance systems.</a:t>
            </a:r>
            <a:endParaRPr lang="en-US" sz="3200" b="1" dirty="0">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958561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4</a:t>
            </a:fld>
            <a:endParaRPr lang="en-US" dirty="0"/>
          </a:p>
        </p:txBody>
      </p:sp>
      <p:sp>
        <p:nvSpPr>
          <p:cNvPr id="5" name="TextBox 4"/>
          <p:cNvSpPr txBox="1"/>
          <p:nvPr/>
        </p:nvSpPr>
        <p:spPr>
          <a:xfrm>
            <a:off x="1066800" y="1676400"/>
            <a:ext cx="6858000" cy="3477875"/>
          </a:xfrm>
          <a:prstGeom prst="rect">
            <a:avLst/>
          </a:prstGeom>
          <a:noFill/>
        </p:spPr>
        <p:txBody>
          <a:bodyPr wrap="square" rtlCol="0">
            <a:spAutoFit/>
          </a:bodyPr>
          <a:lstStyle/>
          <a:p>
            <a:r>
              <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Explain with examples each of the eight steps in the strategic </a:t>
            </a:r>
            <a:r>
              <a:rPr lang="en-US" sz="4400" b="1" dirty="0" smtClean="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management process</a:t>
            </a:r>
            <a:r>
              <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US" sz="4400"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6723409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5</a:t>
            </a:fld>
            <a:endParaRPr lang="en-US" dirty="0"/>
          </a:p>
        </p:txBody>
      </p:sp>
      <p:sp>
        <p:nvSpPr>
          <p:cNvPr id="5" name="TextBox 4"/>
          <p:cNvSpPr txBox="1"/>
          <p:nvPr/>
        </p:nvSpPr>
        <p:spPr>
          <a:xfrm>
            <a:off x="1447800" y="2142867"/>
            <a:ext cx="6858000" cy="1508105"/>
          </a:xfrm>
          <a:prstGeom prst="rect">
            <a:avLst/>
          </a:prstGeom>
          <a:noFill/>
        </p:spPr>
        <p:txBody>
          <a:bodyPr wrap="square" rtlCol="0">
            <a:spAutoFit/>
          </a:bodyPr>
          <a:lstStyle/>
          <a:p>
            <a:r>
              <a:rPr lang="en-US" sz="4800" b="1" dirty="0" smtClean="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44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a:t>
            </a:r>
            <a:r>
              <a:rPr lang="en-US" sz="44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Management </a:t>
            </a:r>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Process</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290380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6</a:t>
            </a:fld>
            <a:endParaRPr lang="en-US" dirty="0"/>
          </a:p>
        </p:txBody>
      </p:sp>
      <p:sp>
        <p:nvSpPr>
          <p:cNvPr id="5" name="TextBox 4"/>
          <p:cNvSpPr txBox="1"/>
          <p:nvPr/>
        </p:nvSpPr>
        <p:spPr>
          <a:xfrm>
            <a:off x="982980" y="881122"/>
            <a:ext cx="7467600" cy="1200329"/>
          </a:xfrm>
          <a:prstGeom prst="rect">
            <a:avLst/>
          </a:prstGeom>
          <a:noFill/>
        </p:spPr>
        <p:txBody>
          <a:bodyPr wrap="square" rtlCol="0">
            <a:spAutoFit/>
          </a:bodyPr>
          <a:lstStyle/>
          <a:p>
            <a:pPr algn="ctr"/>
            <a:r>
              <a:rPr lang="en-US" sz="3600" b="1" dirty="0">
                <a:solidFill>
                  <a:schemeClr val="accent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Management Planning Process</a:t>
            </a:r>
          </a:p>
        </p:txBody>
      </p:sp>
      <p:sp>
        <p:nvSpPr>
          <p:cNvPr id="6" name="TextBox 5"/>
          <p:cNvSpPr txBox="1"/>
          <p:nvPr/>
        </p:nvSpPr>
        <p:spPr>
          <a:xfrm>
            <a:off x="982980" y="2362200"/>
            <a:ext cx="3893820" cy="267765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The Hierarchy of </a:t>
            </a:r>
            <a:r>
              <a:rPr lang="en-US" sz="2800" b="1" dirty="0" smtClean="0">
                <a:latin typeface="Arial" panose="020B0604020202020204" pitchFamily="34" charset="0"/>
                <a:cs typeface="Arial" panose="020B0604020202020204" pitchFamily="34" charset="0"/>
              </a:rPr>
              <a:t>Goals</a:t>
            </a:r>
          </a:p>
          <a:p>
            <a:pPr marL="285750" indent="-28575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Policies and Procedures</a:t>
            </a:r>
            <a:endParaRPr lang="en-US" sz="2800" dirty="0">
              <a:latin typeface="Arial" panose="020B0604020202020204" pitchFamily="34" charset="0"/>
              <a:cs typeface="Arial" panose="020B0604020202020204" pitchFamily="34" charset="0"/>
            </a:endParaRPr>
          </a:p>
        </p:txBody>
      </p:sp>
      <p:pic>
        <p:nvPicPr>
          <p:cNvPr id="4098" name="Picture 2" descr="ftp://be112:izaoBX@beftp.pearsoned.com/Dessler_HRM14/70_Art/Jpgs/Chapter%2003/ch03-fg06_AAKGQPJ0.jpg"/>
          <p:cNvPicPr>
            <a:picLocks noChangeAspect="1" noChangeArrowheads="1"/>
          </p:cNvPicPr>
          <p:nvPr/>
        </p:nvPicPr>
        <p:blipFill>
          <a:blip r:embed="rId3">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419600" y="2514600"/>
            <a:ext cx="4495800" cy="3426500"/>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6444408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7</a:t>
            </a:fld>
            <a:endParaRPr lang="en-US" dirty="0"/>
          </a:p>
        </p:txBody>
      </p:sp>
      <p:sp>
        <p:nvSpPr>
          <p:cNvPr id="6" name="TextBox 5"/>
          <p:cNvSpPr txBox="1"/>
          <p:nvPr/>
        </p:nvSpPr>
        <p:spPr>
          <a:xfrm>
            <a:off x="1905000" y="609600"/>
            <a:ext cx="5257800" cy="646331"/>
          </a:xfrm>
          <a:prstGeom prst="rect">
            <a:avLst/>
          </a:prstGeom>
          <a:noFill/>
        </p:spPr>
        <p:txBody>
          <a:bodyPr wrap="square" rtlCol="0">
            <a:spAutoFit/>
          </a:bodyPr>
          <a:lstStyle/>
          <a:p>
            <a:pPr algn="ctr"/>
            <a:r>
              <a:rPr lang="en-US" sz="3600" b="1" dirty="0">
                <a:solidFill>
                  <a:schemeClr val="accent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Planning</a:t>
            </a:r>
          </a:p>
        </p:txBody>
      </p:sp>
      <p:sp>
        <p:nvSpPr>
          <p:cNvPr id="7" name="TextBox 6"/>
          <p:cNvSpPr txBox="1"/>
          <p:nvPr/>
        </p:nvSpPr>
        <p:spPr>
          <a:xfrm>
            <a:off x="1295400" y="1828800"/>
            <a:ext cx="7239000" cy="3323987"/>
          </a:xfrm>
          <a:prstGeom prst="rect">
            <a:avLst/>
          </a:prstGeom>
          <a:noFill/>
        </p:spPr>
        <p:txBody>
          <a:bodyPr wrap="square" rtlCol="0">
            <a:spAutoFit/>
          </a:bodyPr>
          <a:lstStyle/>
          <a:p>
            <a:pPr>
              <a:lnSpc>
                <a:spcPct val="150000"/>
              </a:lnSpc>
            </a:pPr>
            <a:r>
              <a:rPr lang="en-US" sz="2800" b="1" dirty="0">
                <a:latin typeface="Arial" panose="020B0604020202020204" pitchFamily="34" charset="0"/>
                <a:cs typeface="Arial" panose="020B0604020202020204" pitchFamily="34" charset="0"/>
              </a:rPr>
              <a:t>Step </a:t>
            </a:r>
            <a:r>
              <a:rPr lang="en-US" sz="2800" b="1" dirty="0" smtClean="0">
                <a:latin typeface="Arial" panose="020B0604020202020204" pitchFamily="34" charset="0"/>
                <a:cs typeface="Arial" panose="020B0604020202020204" pitchFamily="34" charset="0"/>
              </a:rPr>
              <a:t>1. </a:t>
            </a:r>
            <a:r>
              <a:rPr lang="en-US" sz="2800" b="1" dirty="0">
                <a:latin typeface="Arial" panose="020B0604020202020204" pitchFamily="34" charset="0"/>
                <a:cs typeface="Arial" panose="020B0604020202020204" pitchFamily="34" charset="0"/>
              </a:rPr>
              <a:t>Ask, Where Are We </a:t>
            </a:r>
            <a:r>
              <a:rPr lang="en-US" sz="2800" b="1" dirty="0" smtClean="0">
                <a:latin typeface="Arial" panose="020B0604020202020204" pitchFamily="34" charset="0"/>
                <a:cs typeface="Arial" panose="020B0604020202020204" pitchFamily="34" charset="0"/>
              </a:rPr>
              <a:t>Now</a:t>
            </a:r>
          </a:p>
          <a:p>
            <a:pPr>
              <a:lnSpc>
                <a:spcPct val="150000"/>
              </a:lnSpc>
            </a:pPr>
            <a:r>
              <a:rPr lang="en-US" sz="2800" b="1" dirty="0">
                <a:latin typeface="Arial" panose="020B0604020202020204" pitchFamily="34" charset="0"/>
                <a:cs typeface="Arial" panose="020B0604020202020204" pitchFamily="34" charset="0"/>
              </a:rPr>
              <a:t>Step </a:t>
            </a:r>
            <a:r>
              <a:rPr lang="en-US" sz="2800" b="1" dirty="0" smtClean="0">
                <a:latin typeface="Arial" panose="020B0604020202020204" pitchFamily="34" charset="0"/>
                <a:cs typeface="Arial" panose="020B0604020202020204" pitchFamily="34" charset="0"/>
              </a:rPr>
              <a:t>2. </a:t>
            </a:r>
            <a:r>
              <a:rPr lang="en-US" sz="2800" b="1" dirty="0">
                <a:latin typeface="Arial" panose="020B0604020202020204" pitchFamily="34" charset="0"/>
                <a:cs typeface="Arial" panose="020B0604020202020204" pitchFamily="34" charset="0"/>
              </a:rPr>
              <a:t>Size Up The Situation: Perform </a:t>
            </a:r>
            <a:r>
              <a:rPr lang="en-US" sz="2800" b="1" dirty="0" smtClean="0">
                <a:latin typeface="Arial" panose="020B0604020202020204" pitchFamily="34" charset="0"/>
                <a:cs typeface="Arial" panose="020B0604020202020204" pitchFamily="34" charset="0"/>
              </a:rPr>
              <a:t>   External </a:t>
            </a:r>
            <a:r>
              <a:rPr lang="en-US" sz="2800" b="1" dirty="0">
                <a:latin typeface="Arial" panose="020B0604020202020204" pitchFamily="34" charset="0"/>
                <a:cs typeface="Arial" panose="020B0604020202020204" pitchFamily="34" charset="0"/>
              </a:rPr>
              <a:t>and Internal </a:t>
            </a:r>
            <a:r>
              <a:rPr lang="en-US" sz="2800" b="1" dirty="0" smtClean="0">
                <a:latin typeface="Arial" panose="020B0604020202020204" pitchFamily="34" charset="0"/>
                <a:cs typeface="Arial" panose="020B0604020202020204" pitchFamily="34" charset="0"/>
              </a:rPr>
              <a:t>Audits</a:t>
            </a:r>
          </a:p>
          <a:p>
            <a:pPr>
              <a:lnSpc>
                <a:spcPct val="150000"/>
              </a:lnSpc>
            </a:pPr>
            <a:r>
              <a:rPr lang="en-US" sz="2800" b="1" dirty="0">
                <a:latin typeface="Arial" panose="020B0604020202020204" pitchFamily="34" charset="0"/>
                <a:cs typeface="Arial" panose="020B0604020202020204" pitchFamily="34" charset="0"/>
              </a:rPr>
              <a:t>Step </a:t>
            </a:r>
            <a:r>
              <a:rPr lang="en-US" sz="2800" b="1" dirty="0" smtClean="0">
                <a:latin typeface="Arial" panose="020B0604020202020204" pitchFamily="34" charset="0"/>
                <a:cs typeface="Arial" panose="020B0604020202020204" pitchFamily="34" charset="0"/>
              </a:rPr>
              <a:t>3. </a:t>
            </a:r>
            <a:r>
              <a:rPr lang="en-US" sz="2800" b="1" dirty="0">
                <a:latin typeface="Arial" panose="020B0604020202020204" pitchFamily="34" charset="0"/>
                <a:cs typeface="Arial" panose="020B0604020202020204" pitchFamily="34" charset="0"/>
              </a:rPr>
              <a:t>Create Strategic Options </a:t>
            </a:r>
            <a:endParaRPr lang="en-US" sz="2800" b="1" dirty="0" smtClean="0">
              <a:latin typeface="Arial" panose="020B0604020202020204" pitchFamily="34" charset="0"/>
              <a:cs typeface="Arial" panose="020B0604020202020204" pitchFamily="34" charset="0"/>
            </a:endParaRPr>
          </a:p>
          <a:p>
            <a:pPr>
              <a:lnSpc>
                <a:spcPct val="150000"/>
              </a:lnSpc>
            </a:pPr>
            <a:r>
              <a:rPr lang="en-US" sz="2800" b="1" dirty="0"/>
              <a:t>Step </a:t>
            </a:r>
            <a:r>
              <a:rPr lang="en-US" sz="2800" b="1" dirty="0" smtClean="0"/>
              <a:t>4. </a:t>
            </a:r>
            <a:r>
              <a:rPr lang="en-US" sz="2800" b="1" dirty="0"/>
              <a:t>Review Strategic Options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844026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8</a:t>
            </a:fld>
            <a:endParaRPr lang="en-US" dirty="0"/>
          </a:p>
        </p:txBody>
      </p:sp>
      <p:sp>
        <p:nvSpPr>
          <p:cNvPr id="5" name="TextBox 4"/>
          <p:cNvSpPr txBox="1"/>
          <p:nvPr/>
        </p:nvSpPr>
        <p:spPr>
          <a:xfrm>
            <a:off x="1767840" y="2052280"/>
            <a:ext cx="6629400" cy="2677656"/>
          </a:xfrm>
          <a:prstGeom prst="rect">
            <a:avLst/>
          </a:prstGeom>
          <a:noFill/>
        </p:spPr>
        <p:txBody>
          <a:bodyPr wrap="square" rtlCol="0">
            <a:spAutoFit/>
          </a:bodyPr>
          <a:lstStyle/>
          <a:p>
            <a:pPr>
              <a:lnSpc>
                <a:spcPct val="150000"/>
              </a:lnSpc>
            </a:pPr>
            <a:r>
              <a:rPr lang="en-US" sz="2800" b="1" dirty="0">
                <a:latin typeface="Arial" panose="020B0604020202020204" pitchFamily="34" charset="0"/>
                <a:cs typeface="Arial" panose="020B0604020202020204" pitchFamily="34" charset="0"/>
              </a:rPr>
              <a:t>Step </a:t>
            </a:r>
            <a:r>
              <a:rPr lang="en-US" sz="2800" b="1" dirty="0" smtClean="0">
                <a:latin typeface="Arial" panose="020B0604020202020204" pitchFamily="34" charset="0"/>
                <a:cs typeface="Arial" panose="020B0604020202020204" pitchFamily="34" charset="0"/>
              </a:rPr>
              <a:t>5. </a:t>
            </a:r>
            <a:r>
              <a:rPr lang="en-US" sz="2800" b="1" dirty="0">
                <a:latin typeface="Arial" panose="020B0604020202020204" pitchFamily="34" charset="0"/>
                <a:cs typeface="Arial" panose="020B0604020202020204" pitchFamily="34" charset="0"/>
              </a:rPr>
              <a:t>Make</a:t>
            </a:r>
            <a:r>
              <a:rPr lang="en-US" sz="2800" b="1" dirty="0" smtClean="0">
                <a:latin typeface="Arial" panose="020B0604020202020204" pitchFamily="34" charset="0"/>
                <a:cs typeface="Arial" panose="020B0604020202020204" pitchFamily="34" charset="0"/>
              </a:rPr>
              <a:t> a </a:t>
            </a:r>
            <a:r>
              <a:rPr lang="en-US" sz="2800" b="1" dirty="0">
                <a:latin typeface="Arial" panose="020B0604020202020204" pitchFamily="34" charset="0"/>
                <a:cs typeface="Arial" panose="020B0604020202020204" pitchFamily="34" charset="0"/>
              </a:rPr>
              <a:t>Strategic Choice</a:t>
            </a:r>
            <a:endParaRPr lang="en-US" sz="2800" b="1" dirty="0" smtClean="0">
              <a:latin typeface="Arial" panose="020B0604020202020204" pitchFamily="34" charset="0"/>
              <a:cs typeface="Arial" panose="020B0604020202020204" pitchFamily="34" charset="0"/>
            </a:endParaRPr>
          </a:p>
          <a:p>
            <a:pPr>
              <a:lnSpc>
                <a:spcPct val="150000"/>
              </a:lnSpc>
            </a:pPr>
            <a:r>
              <a:rPr lang="en-US" sz="2800" b="1" dirty="0">
                <a:latin typeface="Arial" panose="020B0604020202020204" pitchFamily="34" charset="0"/>
                <a:cs typeface="Arial" panose="020B0604020202020204" pitchFamily="34" charset="0"/>
              </a:rPr>
              <a:t>Step </a:t>
            </a:r>
            <a:r>
              <a:rPr lang="en-US" sz="2800" b="1" dirty="0" smtClean="0">
                <a:latin typeface="Arial" panose="020B0604020202020204" pitchFamily="34" charset="0"/>
                <a:cs typeface="Arial" panose="020B0604020202020204" pitchFamily="34" charset="0"/>
              </a:rPr>
              <a:t>6. </a:t>
            </a:r>
            <a:r>
              <a:rPr lang="en-US" sz="2800" b="1" dirty="0">
                <a:latin typeface="Arial" panose="020B0604020202020204" pitchFamily="34" charset="0"/>
                <a:cs typeface="Arial" panose="020B0604020202020204" pitchFamily="34" charset="0"/>
              </a:rPr>
              <a:t>Translate</a:t>
            </a:r>
            <a:r>
              <a:rPr lang="en-US" sz="2800" b="1" dirty="0" smtClean="0">
                <a:latin typeface="Arial" panose="020B0604020202020204" pitchFamily="34" charset="0"/>
                <a:cs typeface="Arial" panose="020B0604020202020204" pitchFamily="34" charset="0"/>
              </a:rPr>
              <a:t> into </a:t>
            </a:r>
            <a:r>
              <a:rPr lang="en-US" sz="2800" b="1" dirty="0">
                <a:latin typeface="Arial" panose="020B0604020202020204" pitchFamily="34" charset="0"/>
                <a:cs typeface="Arial" panose="020B0604020202020204" pitchFamily="34" charset="0"/>
              </a:rPr>
              <a:t>Goals</a:t>
            </a:r>
          </a:p>
          <a:p>
            <a:pPr>
              <a:lnSpc>
                <a:spcPct val="150000"/>
              </a:lnSpc>
            </a:pPr>
            <a:r>
              <a:rPr lang="en-US" sz="2800" b="1" dirty="0" smtClean="0">
                <a:latin typeface="Arial" panose="020B0604020202020204" pitchFamily="34" charset="0"/>
                <a:cs typeface="Arial" panose="020B0604020202020204" pitchFamily="34" charset="0"/>
              </a:rPr>
              <a:t>Step 7. </a:t>
            </a:r>
            <a:r>
              <a:rPr lang="en-US" sz="2800" b="1" dirty="0">
                <a:latin typeface="Arial" panose="020B0604020202020204" pitchFamily="34" charset="0"/>
                <a:cs typeface="Arial" panose="020B0604020202020204" pitchFamily="34" charset="0"/>
              </a:rPr>
              <a:t>Implement</a:t>
            </a:r>
            <a:r>
              <a:rPr lang="en-US" sz="2800" b="1" dirty="0" smtClean="0">
                <a:latin typeface="Arial" panose="020B0604020202020204" pitchFamily="34" charset="0"/>
                <a:cs typeface="Arial" panose="020B0604020202020204" pitchFamily="34" charset="0"/>
              </a:rPr>
              <a:t> the Strategies</a:t>
            </a:r>
          </a:p>
          <a:p>
            <a:pPr>
              <a:lnSpc>
                <a:spcPct val="150000"/>
              </a:lnSpc>
            </a:pPr>
            <a:r>
              <a:rPr lang="en-US" sz="2800" b="1" dirty="0" smtClean="0">
                <a:latin typeface="Arial" panose="020B0604020202020204" pitchFamily="34" charset="0"/>
                <a:cs typeface="Arial" panose="020B0604020202020204" pitchFamily="34" charset="0"/>
              </a:rPr>
              <a:t>Step 8. </a:t>
            </a:r>
            <a:r>
              <a:rPr lang="en-US" sz="2800" b="1" dirty="0">
                <a:latin typeface="Arial" panose="020B0604020202020204" pitchFamily="34" charset="0"/>
                <a:cs typeface="Arial" panose="020B0604020202020204" pitchFamily="34" charset="0"/>
              </a:rPr>
              <a:t>Evaluate Performance</a:t>
            </a:r>
            <a:endParaRPr lang="en-US" sz="2800" dirty="0">
              <a:latin typeface="Arial" panose="020B0604020202020204" pitchFamily="34" charset="0"/>
              <a:cs typeface="Arial" panose="020B0604020202020204" pitchFamily="34" charset="0"/>
            </a:endParaRPr>
          </a:p>
        </p:txBody>
      </p:sp>
      <p:sp>
        <p:nvSpPr>
          <p:cNvPr id="6" name="TextBox 5"/>
          <p:cNvSpPr txBox="1"/>
          <p:nvPr/>
        </p:nvSpPr>
        <p:spPr>
          <a:xfrm>
            <a:off x="990600" y="990600"/>
            <a:ext cx="6934200" cy="923330"/>
          </a:xfrm>
          <a:prstGeom prst="rect">
            <a:avLst/>
          </a:prstGeom>
          <a:noFill/>
        </p:spPr>
        <p:txBody>
          <a:bodyPr wrap="square" rtlCol="0">
            <a:spAutoFit/>
          </a:bodyPr>
          <a:lstStyle/>
          <a:p>
            <a:pPr algn="ctr"/>
            <a:r>
              <a:rPr lang="en-US" sz="3600" b="1" dirty="0">
                <a:solidFill>
                  <a:schemeClr val="accent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Planning</a:t>
            </a:r>
          </a:p>
          <a:p>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975054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9</a:t>
            </a:fld>
            <a:endParaRPr lang="en-US" dirty="0"/>
          </a:p>
        </p:txBody>
      </p:sp>
      <p:sp>
        <p:nvSpPr>
          <p:cNvPr id="6" name="TextBox 5"/>
          <p:cNvSpPr txBox="1"/>
          <p:nvPr/>
        </p:nvSpPr>
        <p:spPr>
          <a:xfrm>
            <a:off x="838200" y="2209800"/>
            <a:ext cx="7772400" cy="369332"/>
          </a:xfrm>
          <a:prstGeom prst="rect">
            <a:avLst/>
          </a:prstGeom>
          <a:noFill/>
        </p:spPr>
        <p:txBody>
          <a:bodyPr wrap="square" rtlCol="0">
            <a:spAutoFit/>
          </a:bodyPr>
          <a:lstStyle/>
          <a:p>
            <a:endParaRPr lang="en-US" dirty="0"/>
          </a:p>
        </p:txBody>
      </p:sp>
      <p:sp>
        <p:nvSpPr>
          <p:cNvPr id="11" name="TextBox 10"/>
          <p:cNvSpPr txBox="1"/>
          <p:nvPr/>
        </p:nvSpPr>
        <p:spPr>
          <a:xfrm>
            <a:off x="3810000" y="289559"/>
            <a:ext cx="2286000" cy="769441"/>
          </a:xfrm>
          <a:prstGeom prst="rect">
            <a:avLst/>
          </a:prstGeom>
          <a:noFill/>
        </p:spPr>
        <p:txBody>
          <a:bodyPr wrap="square" rtlCol="0">
            <a:spAutoFit/>
          </a:bodyPr>
          <a:lstStyle/>
          <a:p>
            <a:pPr algn="ctr"/>
            <a:r>
              <a:rPr lang="en-US" sz="4400" b="1" dirty="0" smtClean="0">
                <a:solidFill>
                  <a:schemeClr val="accent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Review</a:t>
            </a:r>
            <a:endParaRPr lang="en-US" sz="4400" b="1" dirty="0">
              <a:solidFill>
                <a:schemeClr val="accent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050" name="Picture 2" descr="ftp://be112:izaoBX@beftp.pearsoned.com/Dessler_HRM14/70_Art/Jpgs/Chapter%2003/ch03-fg01_AAJBTCZ0.jpg"/>
          <p:cNvPicPr>
            <a:picLocks noChangeAspect="1" noChangeArrowheads="1"/>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066800" y="1600200"/>
            <a:ext cx="7067550" cy="3476625"/>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834432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10</a:t>
            </a:fld>
            <a:endParaRPr lang="en-US" dirty="0"/>
          </a:p>
        </p:txBody>
      </p:sp>
      <p:sp>
        <p:nvSpPr>
          <p:cNvPr id="6" name="TextBox 5"/>
          <p:cNvSpPr txBox="1"/>
          <p:nvPr/>
        </p:nvSpPr>
        <p:spPr>
          <a:xfrm>
            <a:off x="1143000" y="1752600"/>
            <a:ext cx="6858000" cy="1723549"/>
          </a:xfrm>
          <a:prstGeom prst="rect">
            <a:avLst/>
          </a:prstGeom>
          <a:noFill/>
        </p:spPr>
        <p:txBody>
          <a:bodyPr wrap="square" rtlCol="0">
            <a:spAutoFit/>
          </a:bodyPr>
          <a:lstStyle/>
          <a:p>
            <a:r>
              <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List with examples the main types of strategies.</a:t>
            </a:r>
          </a:p>
          <a:p>
            <a:endParaRPr lang="en-US" dirty="0">
              <a:effectLst>
                <a:outerShdw blurRad="38100" dist="38100" dir="2700000" algn="tl">
                  <a:srgbClr val="000000">
                    <a:alpha val="43137"/>
                  </a:srgbClr>
                </a:outerShdw>
              </a:effectLst>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038736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11</a:t>
            </a:fld>
            <a:endParaRPr lang="en-US" dirty="0"/>
          </a:p>
        </p:txBody>
      </p:sp>
      <p:sp>
        <p:nvSpPr>
          <p:cNvPr id="5" name="TextBox 4"/>
          <p:cNvSpPr txBox="1"/>
          <p:nvPr/>
        </p:nvSpPr>
        <p:spPr>
          <a:xfrm>
            <a:off x="1752600" y="2445841"/>
            <a:ext cx="5638800" cy="769441"/>
          </a:xfrm>
          <a:prstGeom prst="rect">
            <a:avLst/>
          </a:prstGeom>
          <a:noFill/>
        </p:spPr>
        <p:txBody>
          <a:bodyPr wrap="square" rtlCol="0">
            <a:spAutoFit/>
          </a:bodyPr>
          <a:lstStyle/>
          <a:p>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Types of Strategies</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7313617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12</a:t>
            </a:fld>
            <a:endParaRPr lang="en-US" dirty="0"/>
          </a:p>
        </p:txBody>
      </p:sp>
      <p:sp>
        <p:nvSpPr>
          <p:cNvPr id="5" name="TextBox 4"/>
          <p:cNvSpPr txBox="1"/>
          <p:nvPr/>
        </p:nvSpPr>
        <p:spPr>
          <a:xfrm>
            <a:off x="1638300" y="1645920"/>
            <a:ext cx="4876800" cy="3323987"/>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Corporate </a:t>
            </a:r>
            <a:r>
              <a:rPr lang="en-US" sz="2800" b="1" dirty="0" smtClean="0">
                <a:latin typeface="Arial" panose="020B0604020202020204" pitchFamily="34" charset="0"/>
                <a:cs typeface="Arial" panose="020B0604020202020204" pitchFamily="34" charset="0"/>
              </a:rPr>
              <a:t>Strategy</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Competitive </a:t>
            </a:r>
            <a:r>
              <a:rPr lang="en-US" sz="2800" b="1" dirty="0" smtClean="0">
                <a:latin typeface="Arial" panose="020B0604020202020204" pitchFamily="34" charset="0"/>
                <a:cs typeface="Arial" panose="020B0604020202020204" pitchFamily="34" charset="0"/>
              </a:rPr>
              <a:t>Strategy</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Functional </a:t>
            </a:r>
            <a:r>
              <a:rPr lang="en-US" sz="2800" b="1" dirty="0" smtClean="0">
                <a:latin typeface="Arial" panose="020B0604020202020204" pitchFamily="34" charset="0"/>
                <a:cs typeface="Arial" panose="020B0604020202020204" pitchFamily="34" charset="0"/>
              </a:rPr>
              <a:t>Strategy</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Managers’ Roles in Strategic Planning</a:t>
            </a:r>
          </a:p>
        </p:txBody>
      </p:sp>
      <p:sp>
        <p:nvSpPr>
          <p:cNvPr id="6" name="TextBox 5"/>
          <p:cNvSpPr txBox="1"/>
          <p:nvPr/>
        </p:nvSpPr>
        <p:spPr>
          <a:xfrm>
            <a:off x="1752600" y="738426"/>
            <a:ext cx="4648200" cy="861774"/>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Types of Strategies</a:t>
            </a:r>
          </a:p>
          <a:p>
            <a:pPr algn="ctr"/>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642309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dirty="0" smtClean="0"/>
              <a:t>3-</a:t>
            </a:r>
            <a:fld id="{E0926760-F15F-462E-8D64-749C808E0CCD}" type="slidenum">
              <a:rPr lang="en-US" smtClean="0"/>
              <a:pPr/>
              <a:t>13</a:t>
            </a:fld>
            <a:endParaRPr lang="en-US" dirty="0"/>
          </a:p>
        </p:txBody>
      </p:sp>
      <p:sp>
        <p:nvSpPr>
          <p:cNvPr id="5" name="TextBox 4"/>
          <p:cNvSpPr txBox="1"/>
          <p:nvPr/>
        </p:nvSpPr>
        <p:spPr>
          <a:xfrm>
            <a:off x="0" y="609600"/>
            <a:ext cx="9144000" cy="584775"/>
          </a:xfrm>
          <a:prstGeom prst="rect">
            <a:avLst/>
          </a:prstGeom>
          <a:noFill/>
        </p:spPr>
        <p:txBody>
          <a:bodyPr wrap="square" rtlCol="0">
            <a:spAutoFit/>
          </a:bodyPr>
          <a:lstStyle/>
          <a:p>
            <a:pPr algn="ctr"/>
            <a:r>
              <a:rPr lang="en-US" sz="32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Improving </a:t>
            </a:r>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Mergers </a:t>
            </a:r>
            <a:r>
              <a:rPr lang="en-US" sz="32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Acquisitions</a:t>
            </a:r>
            <a:endParaRPr lang="en-US" sz="3200"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extBox 5"/>
          <p:cNvSpPr txBox="1"/>
          <p:nvPr/>
        </p:nvSpPr>
        <p:spPr>
          <a:xfrm>
            <a:off x="833718" y="1447800"/>
            <a:ext cx="7162800" cy="4616648"/>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Critical </a:t>
            </a:r>
            <a:r>
              <a:rPr lang="en-US" sz="2800" b="1" dirty="0">
                <a:latin typeface="Arial" panose="020B0604020202020204" pitchFamily="34" charset="0"/>
                <a:cs typeface="Arial" panose="020B0604020202020204" pitchFamily="34" charset="0"/>
              </a:rPr>
              <a:t>human resource M&amp;A tasks </a:t>
            </a:r>
            <a:r>
              <a:rPr lang="en-US" sz="2800" b="1" dirty="0" smtClean="0">
                <a:latin typeface="Arial" panose="020B0604020202020204" pitchFamily="34" charset="0"/>
                <a:cs typeface="Arial" panose="020B0604020202020204" pitchFamily="34" charset="0"/>
              </a:rPr>
              <a:t>include: </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C</a:t>
            </a:r>
            <a:r>
              <a:rPr lang="en-US" sz="2800" b="1" dirty="0" smtClean="0">
                <a:latin typeface="Arial" panose="020B0604020202020204" pitchFamily="34" charset="0"/>
                <a:cs typeface="Arial" panose="020B0604020202020204" pitchFamily="34" charset="0"/>
              </a:rPr>
              <a:t>hoosing top management</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C</a:t>
            </a:r>
            <a:r>
              <a:rPr lang="en-US" sz="2800" b="1" dirty="0" smtClean="0">
                <a:latin typeface="Arial" panose="020B0604020202020204" pitchFamily="34" charset="0"/>
                <a:cs typeface="Arial" panose="020B0604020202020204" pitchFamily="34" charset="0"/>
              </a:rPr>
              <a:t>ommunicating changes </a:t>
            </a:r>
            <a:r>
              <a:rPr lang="en-US" sz="2800" b="1" dirty="0">
                <a:latin typeface="Arial" panose="020B0604020202020204" pitchFamily="34" charset="0"/>
                <a:cs typeface="Arial" panose="020B0604020202020204" pitchFamily="34" charset="0"/>
              </a:rPr>
              <a:t>to </a:t>
            </a:r>
            <a:r>
              <a:rPr lang="en-US" sz="2800" b="1" dirty="0" smtClean="0">
                <a:latin typeface="Arial" panose="020B0604020202020204" pitchFamily="34" charset="0"/>
                <a:cs typeface="Arial" panose="020B0604020202020204" pitchFamily="34" charset="0"/>
              </a:rPr>
              <a:t>employees </a:t>
            </a:r>
          </a:p>
          <a:p>
            <a:pPr marL="914400" lvl="1" indent="-457200">
              <a:lnSpc>
                <a:spcPct val="150000"/>
              </a:lnSpc>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Merging </a:t>
            </a:r>
            <a:r>
              <a:rPr lang="en-US" sz="2800" b="1" dirty="0">
                <a:latin typeface="Arial" panose="020B0604020202020204" pitchFamily="34" charset="0"/>
                <a:cs typeface="Arial" panose="020B0604020202020204" pitchFamily="34" charset="0"/>
              </a:rPr>
              <a:t>the firms’ </a:t>
            </a:r>
            <a:r>
              <a:rPr lang="en-US" sz="2800" b="1" dirty="0" smtClean="0">
                <a:latin typeface="Arial" panose="020B0604020202020204" pitchFamily="34" charset="0"/>
                <a:cs typeface="Arial" panose="020B0604020202020204" pitchFamily="34" charset="0"/>
              </a:rPr>
              <a:t>cultures</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R</a:t>
            </a:r>
            <a:r>
              <a:rPr lang="en-US" sz="2800" b="1" dirty="0" smtClean="0">
                <a:latin typeface="Arial" panose="020B0604020202020204" pitchFamily="34" charset="0"/>
                <a:cs typeface="Arial" panose="020B0604020202020204" pitchFamily="34" charset="0"/>
              </a:rPr>
              <a:t>etaining </a:t>
            </a:r>
            <a:r>
              <a:rPr lang="en-US" sz="2800" b="1" dirty="0">
                <a:latin typeface="Arial" panose="020B0604020202020204" pitchFamily="34" charset="0"/>
                <a:cs typeface="Arial" panose="020B0604020202020204" pitchFamily="34" charset="0"/>
              </a:rPr>
              <a:t>key </a:t>
            </a:r>
            <a:r>
              <a:rPr lang="en-US" sz="2800" b="1" dirty="0" smtClean="0">
                <a:latin typeface="Arial" panose="020B0604020202020204" pitchFamily="34" charset="0"/>
                <a:cs typeface="Arial" panose="020B0604020202020204" pitchFamily="34" charset="0"/>
              </a:rPr>
              <a:t>talent</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2797268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14</a:t>
            </a:fld>
            <a:endParaRPr lang="en-US" dirty="0"/>
          </a:p>
        </p:txBody>
      </p:sp>
      <p:sp>
        <p:nvSpPr>
          <p:cNvPr id="5" name="TextBox 4"/>
          <p:cNvSpPr txBox="1"/>
          <p:nvPr/>
        </p:nvSpPr>
        <p:spPr>
          <a:xfrm>
            <a:off x="632012" y="1531441"/>
            <a:ext cx="8229600" cy="446276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Types of strategies</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Corporate</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Competitive </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Functional</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Strategic fit</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Managerial roles in strategic planning</a:t>
            </a:r>
          </a:p>
          <a:p>
            <a:pPr marL="457200" indent="-457200">
              <a:buFont typeface="Arial" panose="020B0604020202020204" pitchFamily="34" charset="0"/>
              <a:buChar char="•"/>
            </a:pPr>
            <a:endParaRPr lang="en-US" sz="3200" b="1" dirty="0">
              <a:latin typeface="Arial" panose="020B0604020202020204" pitchFamily="34" charset="0"/>
              <a:cs typeface="Arial" panose="020B0604020202020204" pitchFamily="34" charset="0"/>
            </a:endParaRPr>
          </a:p>
        </p:txBody>
      </p:sp>
      <p:sp>
        <p:nvSpPr>
          <p:cNvPr id="6" name="TextBox 5"/>
          <p:cNvSpPr txBox="1"/>
          <p:nvPr/>
        </p:nvSpPr>
        <p:spPr>
          <a:xfrm>
            <a:off x="1676400" y="762000"/>
            <a:ext cx="4800600" cy="646331"/>
          </a:xfrm>
          <a:prstGeom prst="rect">
            <a:avLst/>
          </a:prstGeom>
          <a:noFill/>
        </p:spPr>
        <p:txBody>
          <a:bodyPr wrap="square" rtlCol="0">
            <a:spAutoFit/>
          </a:bodyPr>
          <a:lstStyle/>
          <a:p>
            <a:pPr algn="ctr"/>
            <a:r>
              <a:rPr lang="en-US" sz="36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Review</a:t>
            </a:r>
            <a:r>
              <a:rPr lang="en-US" sz="3600" b="1" dirty="0" smtClean="0">
                <a:solidFill>
                  <a:schemeClr val="accent4"/>
                </a:solidFill>
                <a:latin typeface="Arial" panose="020B0604020202020204" pitchFamily="34" charset="0"/>
                <a:cs typeface="Arial" panose="020B0604020202020204" pitchFamily="34" charset="0"/>
              </a:rPr>
              <a:t> </a:t>
            </a:r>
            <a:endParaRPr lang="en-US" sz="3600" b="1" dirty="0">
              <a:solidFill>
                <a:schemeClr val="accent4"/>
              </a:solidFill>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884017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15</a:t>
            </a:fld>
            <a:endParaRPr lang="en-US" dirty="0"/>
          </a:p>
        </p:txBody>
      </p:sp>
      <p:sp>
        <p:nvSpPr>
          <p:cNvPr id="5" name="TextBox 4"/>
          <p:cNvSpPr txBox="1"/>
          <p:nvPr/>
        </p:nvSpPr>
        <p:spPr>
          <a:xfrm>
            <a:off x="609600" y="1562100"/>
            <a:ext cx="7772400" cy="2862322"/>
          </a:xfrm>
          <a:prstGeom prst="rect">
            <a:avLst/>
          </a:prstGeom>
          <a:noFill/>
        </p:spPr>
        <p:txBody>
          <a:bodyPr wrap="square" rtlCol="0">
            <a:spAutoFit/>
          </a:bodyPr>
          <a:lstStyle/>
          <a:p>
            <a:r>
              <a:rPr lang="en-US" sz="36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Define strategic human resource management</a:t>
            </a:r>
            <a:r>
              <a:rPr lang="en-US" sz="3600" b="1" i="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36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give an example of strategic human resource management in practice.</a:t>
            </a:r>
          </a:p>
          <a:p>
            <a:endParaRPr lang="en-US" sz="3600" dirty="0">
              <a:solidFill>
                <a:schemeClr val="accent1"/>
              </a:solidFill>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0706486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16</a:t>
            </a:fld>
            <a:endParaRPr lang="en-US" dirty="0"/>
          </a:p>
        </p:txBody>
      </p:sp>
      <p:sp>
        <p:nvSpPr>
          <p:cNvPr id="5" name="TextBox 4"/>
          <p:cNvSpPr txBox="1"/>
          <p:nvPr/>
        </p:nvSpPr>
        <p:spPr>
          <a:xfrm>
            <a:off x="838200" y="1981200"/>
            <a:ext cx="7696200" cy="1446550"/>
          </a:xfrm>
          <a:prstGeom prst="rect">
            <a:avLst/>
          </a:prstGeom>
          <a:noFill/>
        </p:spPr>
        <p:txBody>
          <a:bodyPr wrap="square" rtlCol="0">
            <a:spAutoFit/>
          </a:bodyPr>
          <a:lstStyle/>
          <a:p>
            <a:pPr algn="ctr"/>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Human Resource </a:t>
            </a:r>
            <a:r>
              <a:rPr lang="en-US" sz="44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Management</a:t>
            </a:r>
            <a:endPar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0875780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17</a:t>
            </a:fld>
            <a:endParaRPr lang="en-US" dirty="0"/>
          </a:p>
        </p:txBody>
      </p:sp>
      <p:sp>
        <p:nvSpPr>
          <p:cNvPr id="5" name="TextBox 4"/>
          <p:cNvSpPr txBox="1"/>
          <p:nvPr/>
        </p:nvSpPr>
        <p:spPr>
          <a:xfrm>
            <a:off x="228600" y="1963817"/>
            <a:ext cx="8229600"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What Is Strategic Human Resource </a:t>
            </a:r>
            <a:r>
              <a:rPr lang="en-US" sz="2800" b="1" dirty="0" smtClean="0">
                <a:latin typeface="Arial" panose="020B0604020202020204" pitchFamily="34" charset="0"/>
                <a:cs typeface="Arial" panose="020B0604020202020204" pitchFamily="34" charset="0"/>
              </a:rPr>
              <a:t>Management?</a:t>
            </a:r>
          </a:p>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Human Resource Strategies in </a:t>
            </a:r>
            <a:r>
              <a:rPr lang="en-US" sz="2800" b="1" dirty="0" smtClean="0">
                <a:latin typeface="Arial" panose="020B0604020202020204" pitchFamily="34" charset="0"/>
                <a:cs typeface="Arial" panose="020B0604020202020204" pitchFamily="34" charset="0"/>
              </a:rPr>
              <a:t>Action</a:t>
            </a:r>
          </a:p>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Translating Strategy into Human Resource Policies and </a:t>
            </a:r>
            <a:r>
              <a:rPr lang="en-US" sz="2800" b="1" dirty="0" smtClean="0">
                <a:latin typeface="Arial" panose="020B0604020202020204" pitchFamily="34" charset="0"/>
                <a:cs typeface="Arial" panose="020B0604020202020204" pitchFamily="34" charset="0"/>
              </a:rPr>
              <a:t>Practices: An Example</a:t>
            </a:r>
          </a:p>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Strategic Human Resource Management Tools</a:t>
            </a:r>
          </a:p>
        </p:txBody>
      </p:sp>
      <p:sp>
        <p:nvSpPr>
          <p:cNvPr id="6" name="TextBox 5"/>
          <p:cNvSpPr txBox="1"/>
          <p:nvPr/>
        </p:nvSpPr>
        <p:spPr>
          <a:xfrm>
            <a:off x="1333500" y="609600"/>
            <a:ext cx="6019800" cy="1354217"/>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Human Resource          Management</a:t>
            </a:r>
          </a:p>
          <a:p>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7099538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18</a:t>
            </a:fld>
            <a:endParaRPr lang="en-US" dirty="0"/>
          </a:p>
        </p:txBody>
      </p:sp>
      <p:sp>
        <p:nvSpPr>
          <p:cNvPr id="5" name="Rectangle 4"/>
          <p:cNvSpPr/>
          <p:nvPr/>
        </p:nvSpPr>
        <p:spPr>
          <a:xfrm>
            <a:off x="990600" y="990600"/>
            <a:ext cx="6781800" cy="1077218"/>
          </a:xfrm>
          <a:prstGeom prst="rect">
            <a:avLst/>
          </a:prstGeom>
        </p:spPr>
        <p:txBody>
          <a:bodyPr wrap="square">
            <a:spAutoFit/>
          </a:bodyPr>
          <a:lstStyle/>
          <a:p>
            <a:pPr algn="ctr"/>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IMPROVING PERFORMANCE: </a:t>
            </a:r>
            <a:r>
              <a:rPr lang="en-US" sz="32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HR </a:t>
            </a:r>
            <a:r>
              <a:rPr lang="en-US" sz="32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Practices Around the Globe</a:t>
            </a:r>
          </a:p>
        </p:txBody>
      </p:sp>
      <p:sp>
        <p:nvSpPr>
          <p:cNvPr id="6" name="Rectangle 5"/>
          <p:cNvSpPr/>
          <p:nvPr/>
        </p:nvSpPr>
        <p:spPr>
          <a:xfrm>
            <a:off x="533400" y="2551837"/>
            <a:ext cx="8305800" cy="3385542"/>
          </a:xfrm>
          <a:prstGeom prst="rect">
            <a:avLst/>
          </a:prstGeom>
        </p:spPr>
        <p:txBody>
          <a:bodyPr wrap="square">
            <a:spAutoFit/>
          </a:bodyPr>
          <a:lstStyle/>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Ritz-Carlton Company </a:t>
            </a:r>
            <a:r>
              <a:rPr lang="en-US" sz="2800" b="1" dirty="0" smtClean="0">
                <a:latin typeface="Arial" panose="020B0604020202020204" pitchFamily="34" charset="0"/>
                <a:cs typeface="Arial" panose="020B0604020202020204" pitchFamily="34" charset="0"/>
              </a:rPr>
              <a:t>had </a:t>
            </a:r>
            <a:r>
              <a:rPr lang="en-US" sz="2800" b="1" dirty="0">
                <a:latin typeface="Arial" panose="020B0604020202020204" pitchFamily="34" charset="0"/>
                <a:cs typeface="Arial" panose="020B0604020202020204" pitchFamily="34" charset="0"/>
              </a:rPr>
              <a:t>to </a:t>
            </a:r>
            <a:r>
              <a:rPr lang="en-US" sz="2800" b="1" dirty="0" smtClean="0">
                <a:latin typeface="Arial" panose="020B0604020202020204" pitchFamily="34" charset="0"/>
                <a:cs typeface="Arial" panose="020B0604020202020204" pitchFamily="34" charset="0"/>
              </a:rPr>
              <a:t>improve </a:t>
            </a:r>
            <a:r>
              <a:rPr lang="en-US" sz="2800" b="1" dirty="0">
                <a:latin typeface="Arial" panose="020B0604020202020204" pitchFamily="34" charset="0"/>
                <a:cs typeface="Arial" panose="020B0604020202020204" pitchFamily="34" charset="0"/>
              </a:rPr>
              <a:t>level of </a:t>
            </a:r>
            <a:r>
              <a:rPr lang="en-US" sz="2800" b="1" dirty="0" smtClean="0">
                <a:latin typeface="Arial" panose="020B0604020202020204" pitchFamily="34" charset="0"/>
                <a:cs typeface="Arial" panose="020B0604020202020204" pitchFamily="34" charset="0"/>
              </a:rPr>
              <a:t>service </a:t>
            </a:r>
          </a:p>
          <a:p>
            <a:pPr marL="914400" lvl="1" indent="-457200">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This meant new HR plans for:</a:t>
            </a:r>
          </a:p>
          <a:p>
            <a:pPr marL="914400" lvl="1" indent="-457200">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Hiring</a:t>
            </a:r>
          </a:p>
          <a:p>
            <a:pPr marL="914400" lvl="1" indent="-457200">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Training</a:t>
            </a:r>
          </a:p>
          <a:p>
            <a:pPr marL="914400" lvl="1" indent="-457200">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Rewarding </a:t>
            </a:r>
            <a:r>
              <a:rPr lang="en-US" sz="2800" b="1" dirty="0">
                <a:latin typeface="Arial" panose="020B0604020202020204" pitchFamily="34" charset="0"/>
                <a:cs typeface="Arial" panose="020B0604020202020204" pitchFamily="34" charset="0"/>
              </a:rPr>
              <a:t>hotel </a:t>
            </a:r>
            <a:r>
              <a:rPr lang="en-US" sz="2800" b="1" dirty="0" smtClean="0">
                <a:latin typeface="Arial" panose="020B0604020202020204" pitchFamily="34" charset="0"/>
                <a:cs typeface="Arial" panose="020B0604020202020204" pitchFamily="34" charset="0"/>
              </a:rPr>
              <a:t>employees</a:t>
            </a:r>
          </a:p>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Profits </a:t>
            </a:r>
            <a:r>
              <a:rPr lang="en-US" sz="2800" b="1" dirty="0" smtClean="0">
                <a:latin typeface="Arial" panose="020B0604020202020204" pitchFamily="34" charset="0"/>
                <a:cs typeface="Arial" panose="020B0604020202020204" pitchFamily="34" charset="0"/>
              </a:rPr>
              <a:t>soared</a:t>
            </a:r>
          </a:p>
          <a:p>
            <a:pPr marL="285750" indent="-285750">
              <a:buFont typeface="Arial" panose="020B0604020202020204" pitchFamily="34" charset="0"/>
              <a:buChar char="•"/>
            </a:pPr>
            <a:endParaRPr lang="en-US"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095096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19</a:t>
            </a:fld>
            <a:endParaRPr lang="en-US" dirty="0"/>
          </a:p>
        </p:txBody>
      </p:sp>
      <p:sp>
        <p:nvSpPr>
          <p:cNvPr id="6" name="TextBox 5"/>
          <p:cNvSpPr txBox="1"/>
          <p:nvPr/>
        </p:nvSpPr>
        <p:spPr>
          <a:xfrm>
            <a:off x="914400" y="2286000"/>
            <a:ext cx="4038600" cy="239418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Strategy map</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The HR scorecard</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Digital dashboards</a:t>
            </a:r>
          </a:p>
          <a:p>
            <a:pPr marL="285750" indent="-285750">
              <a:lnSpc>
                <a:spcPct val="150000"/>
              </a:lnSpc>
              <a:buFont typeface="Arial" panose="020B0604020202020204" pitchFamily="34" charset="0"/>
              <a:buChar char="•"/>
            </a:pPr>
            <a:endParaRPr lang="en-US" dirty="0"/>
          </a:p>
        </p:txBody>
      </p:sp>
      <p:sp>
        <p:nvSpPr>
          <p:cNvPr id="7" name="TextBox 6"/>
          <p:cNvSpPr txBox="1"/>
          <p:nvPr/>
        </p:nvSpPr>
        <p:spPr>
          <a:xfrm>
            <a:off x="762000" y="381000"/>
            <a:ext cx="7772400" cy="1200329"/>
          </a:xfrm>
          <a:prstGeom prst="rect">
            <a:avLst/>
          </a:prstGeom>
          <a:noFill/>
        </p:spPr>
        <p:txBody>
          <a:bodyPr wrap="square" rtlCol="0">
            <a:spAutoFit/>
          </a:bodyPr>
          <a:lstStyle/>
          <a:p>
            <a:pPr algn="ctr"/>
            <a:r>
              <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Strategic Human Resource Management Tools</a:t>
            </a:r>
          </a:p>
        </p:txBody>
      </p:sp>
      <p:pic>
        <p:nvPicPr>
          <p:cNvPr id="5122" name="Picture 2" descr="ftp://be112:izaoBX@beftp.pearsoned.com/Dessler_HRM14/70_Art/Jpgs/Chapter%2003/ch03-unfg01_AAJDSUI0.jpg"/>
          <p:cNvPicPr>
            <a:picLocks noChangeAspect="1" noChangeArrowheads="1"/>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5105400" y="2743200"/>
            <a:ext cx="3581400" cy="3219450"/>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3123489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20</a:t>
            </a:fld>
            <a:endParaRPr lang="en-US" dirty="0"/>
          </a:p>
        </p:txBody>
      </p:sp>
      <p:sp>
        <p:nvSpPr>
          <p:cNvPr id="5" name="TextBox 4"/>
          <p:cNvSpPr txBox="1"/>
          <p:nvPr/>
        </p:nvSpPr>
        <p:spPr>
          <a:xfrm>
            <a:off x="457200" y="1799620"/>
            <a:ext cx="3644154" cy="3970318"/>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Definition</a:t>
            </a:r>
          </a:p>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Strategies</a:t>
            </a:r>
            <a:endParaRPr lang="en-US" sz="2800" b="1"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Policies</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Service-oriented example</a:t>
            </a:r>
          </a:p>
          <a:p>
            <a:pPr>
              <a:lnSpc>
                <a:spcPct val="150000"/>
              </a:lnSpc>
            </a:pPr>
            <a:endParaRPr lang="en-US" sz="2800" b="1" dirty="0">
              <a:latin typeface="Arial" panose="020B0604020202020204" pitchFamily="34" charset="0"/>
              <a:cs typeface="Arial" panose="020B0604020202020204" pitchFamily="34" charset="0"/>
            </a:endParaRPr>
          </a:p>
        </p:txBody>
      </p:sp>
      <p:sp>
        <p:nvSpPr>
          <p:cNvPr id="6" name="TextBox 5"/>
          <p:cNvSpPr txBox="1"/>
          <p:nvPr/>
        </p:nvSpPr>
        <p:spPr>
          <a:xfrm>
            <a:off x="1689846" y="986879"/>
            <a:ext cx="3796553" cy="646331"/>
          </a:xfrm>
          <a:prstGeom prst="rect">
            <a:avLst/>
          </a:prstGeom>
          <a:noFill/>
        </p:spPr>
        <p:txBody>
          <a:bodyPr wrap="square" rtlCol="0">
            <a:spAutoFit/>
          </a:bodyPr>
          <a:lstStyle/>
          <a:p>
            <a:pPr algn="ctr"/>
            <a:r>
              <a:rPr lang="en-US" sz="36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Review</a:t>
            </a:r>
            <a:endPar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074" name="Picture 2" descr="ftp://be112:izaoBX@beftp.pearsoned.com/Dessler_HRM14/70_Art/Jpgs/Chapter%2003/ch03-fg04_ASSET31966.jpg"/>
          <p:cNvPicPr>
            <a:picLocks noChangeAspect="1" noChangeArrowheads="1"/>
          </p:cNvPicPr>
          <p:nvPr/>
        </p:nvPicPr>
        <p:blipFill>
          <a:blip r:embed="rId3">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101354" y="2057400"/>
            <a:ext cx="4807324" cy="3257550"/>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8001392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21</a:t>
            </a:fld>
            <a:endParaRPr lang="en-US" dirty="0"/>
          </a:p>
        </p:txBody>
      </p:sp>
      <p:sp>
        <p:nvSpPr>
          <p:cNvPr id="5" name="TextBox 4"/>
          <p:cNvSpPr txBox="1"/>
          <p:nvPr/>
        </p:nvSpPr>
        <p:spPr>
          <a:xfrm>
            <a:off x="533400" y="2209800"/>
            <a:ext cx="7696200" cy="2123658"/>
          </a:xfrm>
          <a:prstGeom prst="rect">
            <a:avLst/>
          </a:prstGeom>
          <a:noFill/>
        </p:spPr>
        <p:txBody>
          <a:bodyPr wrap="square" rtlCol="0">
            <a:spAutoFit/>
          </a:bodyPr>
          <a:lstStyle/>
          <a:p>
            <a:pPr algn="ctr"/>
            <a:r>
              <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Give at least five examples of HR </a:t>
            </a:r>
            <a:r>
              <a:rPr lang="en-US" sz="4400" b="1" dirty="0" smtClean="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metrics.</a:t>
            </a:r>
            <a:endPar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US" sz="4400" dirty="0"/>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471671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22</a:t>
            </a:fld>
            <a:endParaRPr lang="en-US" dirty="0"/>
          </a:p>
        </p:txBody>
      </p:sp>
      <p:sp>
        <p:nvSpPr>
          <p:cNvPr id="5" name="TextBox 4"/>
          <p:cNvSpPr txBox="1"/>
          <p:nvPr/>
        </p:nvSpPr>
        <p:spPr>
          <a:xfrm>
            <a:off x="762000" y="2209800"/>
            <a:ext cx="7315200" cy="1446550"/>
          </a:xfrm>
          <a:prstGeom prst="rect">
            <a:avLst/>
          </a:prstGeom>
          <a:noFill/>
        </p:spPr>
        <p:txBody>
          <a:bodyPr wrap="square" rtlCol="0">
            <a:spAutoFit/>
          </a:bodyPr>
          <a:lstStyle/>
          <a:p>
            <a:pPr algn="ctr"/>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HR Metrics </a:t>
            </a:r>
            <a:r>
              <a:rPr lang="en-US" sz="44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Benchmarking</a:t>
            </a:r>
            <a:endPar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372254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23</a:t>
            </a:fld>
            <a:endParaRPr lang="en-US" dirty="0"/>
          </a:p>
        </p:txBody>
      </p:sp>
      <p:sp>
        <p:nvSpPr>
          <p:cNvPr id="5" name="TextBox 4"/>
          <p:cNvSpPr txBox="1"/>
          <p:nvPr/>
        </p:nvSpPr>
        <p:spPr>
          <a:xfrm>
            <a:off x="939800" y="2035521"/>
            <a:ext cx="5257800" cy="4616648"/>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HR metrics</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Types of metrics</a:t>
            </a:r>
          </a:p>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Benchmarking</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What Are HR </a:t>
            </a:r>
            <a:r>
              <a:rPr lang="en-US" sz="2800" b="1" dirty="0" smtClean="0">
                <a:latin typeface="Arial" panose="020B0604020202020204" pitchFamily="34" charset="0"/>
                <a:cs typeface="Arial" panose="020B0604020202020204" pitchFamily="34" charset="0"/>
              </a:rPr>
              <a:t>Audits</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Evidence-Based </a:t>
            </a:r>
            <a:r>
              <a:rPr lang="en-US" sz="2800" b="1" dirty="0" smtClean="0">
                <a:latin typeface="Arial" panose="020B0604020202020204" pitchFamily="34" charset="0"/>
                <a:cs typeface="Arial" panose="020B0604020202020204" pitchFamily="34" charset="0"/>
              </a:rPr>
              <a:t>HR</a:t>
            </a:r>
          </a:p>
          <a:p>
            <a:pPr lvl="1"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The </a:t>
            </a:r>
            <a:r>
              <a:rPr lang="en-US" sz="2800" b="1" dirty="0">
                <a:latin typeface="Arial" panose="020B0604020202020204" pitchFamily="34" charset="0"/>
                <a:cs typeface="Arial" panose="020B0604020202020204" pitchFamily="34" charset="0"/>
              </a:rPr>
              <a:t>scientific method</a:t>
            </a:r>
          </a:p>
          <a:p>
            <a:pPr marL="457200" indent="-457200">
              <a:lnSpc>
                <a:spcPct val="150000"/>
              </a:lnSpc>
              <a:buFont typeface="Arial" panose="020B0604020202020204" pitchFamily="34" charset="0"/>
              <a:buChar char="•"/>
            </a:pPr>
            <a:endParaRPr lang="en-US" sz="2800" b="1" dirty="0">
              <a:latin typeface="Arial" panose="020B0604020202020204" pitchFamily="34" charset="0"/>
              <a:cs typeface="Arial" panose="020B0604020202020204" pitchFamily="34" charset="0"/>
            </a:endParaRPr>
          </a:p>
        </p:txBody>
      </p:sp>
      <p:sp>
        <p:nvSpPr>
          <p:cNvPr id="6" name="TextBox 5"/>
          <p:cNvSpPr txBox="1"/>
          <p:nvPr/>
        </p:nvSpPr>
        <p:spPr>
          <a:xfrm>
            <a:off x="186267" y="609600"/>
            <a:ext cx="8610600" cy="1046440"/>
          </a:xfrm>
          <a:prstGeom prst="rect">
            <a:avLst/>
          </a:prstGeom>
          <a:noFill/>
        </p:spPr>
        <p:txBody>
          <a:bodyPr wrap="square" rtlCol="0">
            <a:spAutoFit/>
          </a:bodyPr>
          <a:lstStyle/>
          <a:p>
            <a:pPr algn="ctr"/>
            <a:r>
              <a:rPr lang="en-US" sz="44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HR Metrics </a:t>
            </a:r>
            <a:r>
              <a:rPr lang="en-US" sz="44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Benchmarking</a:t>
            </a:r>
            <a:endParaRPr lang="en-US" sz="44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endParaRPr lang="en-US" dirty="0"/>
          </a:p>
        </p:txBody>
      </p:sp>
      <p:pic>
        <p:nvPicPr>
          <p:cNvPr id="7" name="Picture 6"/>
          <p:cNvPicPr>
            <a:picLocks noChangeAspect="1" noChangeArrowheads="1"/>
          </p:cNvPicPr>
          <p:nvPr/>
        </p:nvPicPr>
        <p:blipFill>
          <a:blip r:embed="rId3" cstate="screen">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xt>
            </a:extLst>
          </a:blip>
          <a:srcRect/>
          <a:stretch>
            <a:fillRect/>
          </a:stretch>
        </p:blipFill>
        <p:spPr bwMode="auto">
          <a:xfrm>
            <a:off x="5503333" y="1752600"/>
            <a:ext cx="2541270" cy="38100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2674441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24</a:t>
            </a:fld>
            <a:endParaRPr lang="en-US" dirty="0"/>
          </a:p>
        </p:txBody>
      </p:sp>
      <p:sp>
        <p:nvSpPr>
          <p:cNvPr id="5" name="TextBox 4"/>
          <p:cNvSpPr txBox="1"/>
          <p:nvPr/>
        </p:nvSpPr>
        <p:spPr>
          <a:xfrm>
            <a:off x="762000" y="609600"/>
            <a:ext cx="7467600" cy="1200329"/>
          </a:xfrm>
          <a:prstGeom prst="rect">
            <a:avLst/>
          </a:prstGeom>
          <a:noFill/>
        </p:spPr>
        <p:txBody>
          <a:bodyPr wrap="square" rtlCol="0">
            <a:spAutoFit/>
          </a:bodyPr>
          <a:lstStyle/>
          <a:p>
            <a:pPr algn="ctr"/>
            <a:r>
              <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Strategy and Strategy-Based Metrics</a:t>
            </a:r>
          </a:p>
        </p:txBody>
      </p:sp>
      <p:sp>
        <p:nvSpPr>
          <p:cNvPr id="6" name="TextBox 5"/>
          <p:cNvSpPr txBox="1"/>
          <p:nvPr/>
        </p:nvSpPr>
        <p:spPr>
          <a:xfrm>
            <a:off x="1409700" y="2362200"/>
            <a:ext cx="6172200" cy="2597827"/>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Workforce/Talent </a:t>
            </a:r>
            <a:r>
              <a:rPr lang="en-US" sz="2800" b="1" dirty="0" smtClean="0">
                <a:latin typeface="Arial" panose="020B0604020202020204" pitchFamily="34" charset="0"/>
                <a:cs typeface="Arial" panose="020B0604020202020204" pitchFamily="34" charset="0"/>
              </a:rPr>
              <a:t>Analytics</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Analytics improves </a:t>
            </a:r>
            <a:r>
              <a:rPr lang="en-US" sz="2800" b="1" dirty="0" smtClean="0">
                <a:latin typeface="Arial" panose="020B0604020202020204" pitchFamily="34" charset="0"/>
                <a:cs typeface="Arial" panose="020B0604020202020204" pitchFamily="34" charset="0"/>
              </a:rPr>
              <a:t>performance</a:t>
            </a:r>
          </a:p>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Analytics answers six </a:t>
            </a:r>
            <a:r>
              <a:rPr lang="en-US" sz="2800" b="1" dirty="0">
                <a:latin typeface="Arial" panose="020B0604020202020204" pitchFamily="34" charset="0"/>
                <a:cs typeface="Arial" panose="020B0604020202020204" pitchFamily="34" charset="0"/>
              </a:rPr>
              <a:t>types of talent management questions</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4255457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25</a:t>
            </a:fld>
            <a:endParaRPr lang="en-US" dirty="0"/>
          </a:p>
        </p:txBody>
      </p:sp>
      <p:sp>
        <p:nvSpPr>
          <p:cNvPr id="5" name="Rectangle 4"/>
          <p:cNvSpPr/>
          <p:nvPr/>
        </p:nvSpPr>
        <p:spPr>
          <a:xfrm>
            <a:off x="838200" y="457200"/>
            <a:ext cx="7239000" cy="1569660"/>
          </a:xfrm>
          <a:prstGeom prst="rect">
            <a:avLst/>
          </a:prstGeom>
        </p:spPr>
        <p:txBody>
          <a:bodyPr wrap="square">
            <a:spAutoFit/>
          </a:bodyPr>
          <a:lstStyle/>
          <a:p>
            <a:pPr algn="ctr"/>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IMPROVING PERFORMANCE</a:t>
            </a:r>
            <a:r>
              <a:rPr lang="en-US" sz="3200"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sz="3200"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algn="ctr"/>
            <a:r>
              <a:rPr lang="en-US" sz="3200" b="1" dirty="0" smtClean="0">
                <a:solidFill>
                  <a:srgbClr val="00B050"/>
                </a:solidFill>
                <a:latin typeface="Arial" panose="020B0604020202020204" pitchFamily="34" charset="0"/>
                <a:cs typeface="Arial" panose="020B0604020202020204" pitchFamily="34" charset="0"/>
              </a:rPr>
              <a:t>HR </a:t>
            </a:r>
            <a:r>
              <a:rPr lang="en-US" sz="3200" b="1" dirty="0">
                <a:solidFill>
                  <a:srgbClr val="00B050"/>
                </a:solidFill>
                <a:latin typeface="Arial" panose="020B0604020202020204" pitchFamily="34" charset="0"/>
                <a:cs typeface="Arial" panose="020B0604020202020204" pitchFamily="34" charset="0"/>
              </a:rPr>
              <a:t>Tools for Line Managers and Entrepreneurs</a:t>
            </a:r>
          </a:p>
        </p:txBody>
      </p:sp>
      <p:sp>
        <p:nvSpPr>
          <p:cNvPr id="6" name="Rectangle 5"/>
          <p:cNvSpPr/>
          <p:nvPr/>
        </p:nvSpPr>
        <p:spPr>
          <a:xfrm>
            <a:off x="838200" y="2209800"/>
            <a:ext cx="7010400" cy="3970318"/>
          </a:xfrm>
          <a:prstGeom prst="rect">
            <a:avLst/>
          </a:prstGeom>
        </p:spPr>
        <p:txBody>
          <a:bodyPr wrap="square">
            <a:spAutoFit/>
          </a:bodyPr>
          <a:lstStyle/>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Scientific evidence-based </a:t>
            </a:r>
            <a:r>
              <a:rPr lang="en-US" sz="2800" b="1" dirty="0">
                <a:latin typeface="Arial" panose="020B0604020202020204" pitchFamily="34" charset="0"/>
                <a:cs typeface="Arial" panose="020B0604020202020204" pitchFamily="34" charset="0"/>
              </a:rPr>
              <a:t>approach </a:t>
            </a:r>
            <a:endParaRPr lang="en-US" sz="2800" b="1" dirty="0" smtClean="0">
              <a:latin typeface="Arial" panose="020B0604020202020204" pitchFamily="34" charset="0"/>
              <a:cs typeface="Arial" panose="020B0604020202020204" pitchFamily="34" charset="0"/>
            </a:endParaRPr>
          </a:p>
          <a:p>
            <a:pPr marL="914400" lvl="1" indent="-457200">
              <a:lnSpc>
                <a:spcPct val="150000"/>
              </a:lnSpc>
              <a:buFont typeface="Courier New" panose="02070309020205020404" pitchFamily="49" charset="0"/>
              <a:buChar char="o"/>
            </a:pPr>
            <a:r>
              <a:rPr lang="en-US" sz="2800" b="1" dirty="0" smtClean="0">
                <a:latin typeface="Arial" panose="020B0604020202020204" pitchFamily="34" charset="0"/>
                <a:cs typeface="Arial" panose="020B0604020202020204" pitchFamily="34" charset="0"/>
              </a:rPr>
              <a:t>Employee analysis shows productivity</a:t>
            </a:r>
          </a:p>
          <a:p>
            <a:pPr marL="914400" lvl="1" indent="-457200">
              <a:lnSpc>
                <a:spcPct val="150000"/>
              </a:lnSpc>
              <a:buFont typeface="Courier New" panose="02070309020205020404" pitchFamily="49" charset="0"/>
              <a:buChar char="o"/>
            </a:pPr>
            <a:r>
              <a:rPr lang="en-US" sz="2800" b="1" dirty="0">
                <a:latin typeface="Arial" panose="020B0604020202020204" pitchFamily="34" charset="0"/>
                <a:cs typeface="Arial" panose="020B0604020202020204" pitchFamily="34" charset="0"/>
              </a:rPr>
              <a:t>C</a:t>
            </a:r>
            <a:r>
              <a:rPr lang="en-US" sz="2800" b="1" dirty="0" smtClean="0">
                <a:latin typeface="Arial" panose="020B0604020202020204" pitchFamily="34" charset="0"/>
                <a:cs typeface="Arial" panose="020B0604020202020204" pitchFamily="34" charset="0"/>
              </a:rPr>
              <a:t>ompany </a:t>
            </a:r>
            <a:r>
              <a:rPr lang="en-US" sz="2800" b="1" dirty="0">
                <a:latin typeface="Arial" panose="020B0604020202020204" pitchFamily="34" charset="0"/>
                <a:cs typeface="Arial" panose="020B0604020202020204" pitchFamily="34" charset="0"/>
              </a:rPr>
              <a:t>instituted health programs </a:t>
            </a:r>
            <a:r>
              <a:rPr lang="en-US" sz="2800" b="1" dirty="0" smtClean="0">
                <a:latin typeface="Arial" panose="020B0604020202020204" pitchFamily="34" charset="0"/>
                <a:cs typeface="Arial" panose="020B0604020202020204" pitchFamily="34" charset="0"/>
              </a:rPr>
              <a:t>linked to increased </a:t>
            </a:r>
            <a:r>
              <a:rPr lang="en-US" sz="2800" b="1" dirty="0">
                <a:latin typeface="Arial" panose="020B0604020202020204" pitchFamily="34" charset="0"/>
                <a:cs typeface="Arial" panose="020B0604020202020204" pitchFamily="34" charset="0"/>
              </a:rPr>
              <a:t>productivity </a:t>
            </a:r>
            <a:r>
              <a:rPr lang="en-US" sz="2800" b="1" dirty="0" smtClean="0">
                <a:latin typeface="Arial" panose="020B0604020202020204" pitchFamily="34" charset="0"/>
                <a:cs typeface="Arial" panose="020B0604020202020204" pitchFamily="34" charset="0"/>
              </a:rPr>
              <a:t> </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7398171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26</a:t>
            </a:fld>
            <a:endParaRPr lang="en-US" dirty="0"/>
          </a:p>
        </p:txBody>
      </p:sp>
      <p:sp>
        <p:nvSpPr>
          <p:cNvPr id="5" name="TextBox 4"/>
          <p:cNvSpPr txBox="1"/>
          <p:nvPr/>
        </p:nvSpPr>
        <p:spPr>
          <a:xfrm>
            <a:off x="914400" y="2514600"/>
            <a:ext cx="7772400" cy="3754874"/>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Strategy and strategy-based metrics</a:t>
            </a:r>
          </a:p>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Audits</a:t>
            </a:r>
            <a:endParaRPr lang="en-US" sz="2800" b="1"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Evidence-based HR </a:t>
            </a:r>
          </a:p>
          <a:p>
            <a:pPr marL="342900" lvl="1" indent="-342900">
              <a:lnSpc>
                <a:spcPct val="150000"/>
              </a:lnSpc>
              <a:buFont typeface="Arial" pitchFamily="34" charset="0"/>
              <a:buChar char="•"/>
            </a:pPr>
            <a:r>
              <a:rPr lang="en-US" sz="2800" b="1" dirty="0">
                <a:latin typeface="Arial" panose="020B0604020202020204" pitchFamily="34" charset="0"/>
                <a:cs typeface="Arial" panose="020B0604020202020204" pitchFamily="34" charset="0"/>
              </a:rPr>
              <a:t>The scientific </a:t>
            </a:r>
            <a:r>
              <a:rPr lang="en-US" sz="2800" b="1" dirty="0" smtClean="0">
                <a:latin typeface="Arial" panose="020B0604020202020204" pitchFamily="34" charset="0"/>
                <a:cs typeface="Arial" panose="020B0604020202020204" pitchFamily="34" charset="0"/>
              </a:rPr>
              <a:t>method</a:t>
            </a:r>
          </a:p>
          <a:p>
            <a:pPr marL="342900" lvl="1" indent="-342900">
              <a:lnSpc>
                <a:spcPct val="150000"/>
              </a:lnSpc>
              <a:buFont typeface="Arial" pitchFamily="34" charset="0"/>
              <a:buChar char="•"/>
            </a:pPr>
            <a:r>
              <a:rPr lang="en-US" sz="2800" b="1" dirty="0">
                <a:latin typeface="Arial" panose="020B0604020202020204" pitchFamily="34" charset="0"/>
                <a:cs typeface="Arial" panose="020B0604020202020204" pitchFamily="34" charset="0"/>
              </a:rPr>
              <a:t>Talent analytics</a:t>
            </a:r>
          </a:p>
          <a:p>
            <a:pPr marL="342900" lvl="1" indent="-342900">
              <a:buFont typeface="Arial" pitchFamily="34" charset="0"/>
              <a:buChar char="•"/>
            </a:pPr>
            <a:endParaRPr lang="en-US" sz="2800" b="1" dirty="0">
              <a:latin typeface="Arial" panose="020B0604020202020204" pitchFamily="34" charset="0"/>
              <a:cs typeface="Arial" panose="020B0604020202020204" pitchFamily="34" charset="0"/>
            </a:endParaRPr>
          </a:p>
        </p:txBody>
      </p:sp>
      <p:sp>
        <p:nvSpPr>
          <p:cNvPr id="6" name="TextBox 5"/>
          <p:cNvSpPr txBox="1"/>
          <p:nvPr/>
        </p:nvSpPr>
        <p:spPr>
          <a:xfrm>
            <a:off x="1676400" y="304800"/>
            <a:ext cx="5029200" cy="769441"/>
          </a:xfrm>
          <a:prstGeom prst="rect">
            <a:avLst/>
          </a:prstGeom>
          <a:noFill/>
        </p:spPr>
        <p:txBody>
          <a:bodyPr wrap="square" rtlCol="0">
            <a:spAutoFit/>
          </a:bodyPr>
          <a:lstStyle/>
          <a:p>
            <a:pPr algn="ctr"/>
            <a:r>
              <a:rPr lang="en-US" sz="32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Review</a:t>
            </a:r>
            <a:r>
              <a:rPr lang="en-US" sz="44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sz="44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6146" name="Picture 2" descr="ftp://be112:izaoBX@beftp.pearsoned.com/Dessler_HRM14/70_Art/Jpgs/Chapter%2003/ch03-fg08_AAJBTDD0.jpg"/>
          <p:cNvPicPr>
            <a:picLocks noChangeAspect="1" noChangeArrowheads="1"/>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899160" y="1173301"/>
            <a:ext cx="7067550" cy="1447800"/>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868935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27</a:t>
            </a:fld>
            <a:endParaRPr lang="en-US" dirty="0"/>
          </a:p>
        </p:txBody>
      </p:sp>
      <p:sp>
        <p:nvSpPr>
          <p:cNvPr id="5" name="TextBox 4"/>
          <p:cNvSpPr txBox="1"/>
          <p:nvPr/>
        </p:nvSpPr>
        <p:spPr>
          <a:xfrm>
            <a:off x="685800" y="1600200"/>
            <a:ext cx="7772400" cy="2800767"/>
          </a:xfrm>
          <a:prstGeom prst="rect">
            <a:avLst/>
          </a:prstGeom>
          <a:noFill/>
        </p:spPr>
        <p:txBody>
          <a:bodyPr wrap="square" rtlCol="0">
            <a:spAutoFit/>
          </a:bodyPr>
          <a:lstStyle/>
          <a:p>
            <a:r>
              <a:rPr lang="en-US" sz="4400" b="1" dirty="0">
                <a:solidFill>
                  <a:schemeClr val="accent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Give five examples of what employers can do to have high-performance systems.</a:t>
            </a:r>
          </a:p>
          <a:p>
            <a:endParaRPr lang="en-US" sz="4400"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8364967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28</a:t>
            </a:fld>
            <a:endParaRPr lang="en-US" dirty="0"/>
          </a:p>
        </p:txBody>
      </p:sp>
      <p:sp>
        <p:nvSpPr>
          <p:cNvPr id="5" name="TextBox 4"/>
          <p:cNvSpPr txBox="1"/>
          <p:nvPr/>
        </p:nvSpPr>
        <p:spPr>
          <a:xfrm>
            <a:off x="1143000" y="2438400"/>
            <a:ext cx="6705600" cy="1446550"/>
          </a:xfrm>
          <a:prstGeom prst="rect">
            <a:avLst/>
          </a:prstGeom>
          <a:noFill/>
        </p:spPr>
        <p:txBody>
          <a:bodyPr wrap="square" rtlCol="0">
            <a:spAutoFit/>
          </a:bodyPr>
          <a:lstStyle/>
          <a:p>
            <a:pPr algn="ctr"/>
            <a:r>
              <a:rPr lang="en-US" sz="4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High-Performance Work Systems</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1757742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29</a:t>
            </a:fld>
            <a:endParaRPr lang="en-US" dirty="0"/>
          </a:p>
        </p:txBody>
      </p:sp>
      <p:sp>
        <p:nvSpPr>
          <p:cNvPr id="5" name="TextBox 4"/>
          <p:cNvSpPr txBox="1"/>
          <p:nvPr/>
        </p:nvSpPr>
        <p:spPr>
          <a:xfrm>
            <a:off x="598714" y="2590800"/>
            <a:ext cx="4201886" cy="2677656"/>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High-Performance Human Resource Policies </a:t>
            </a:r>
            <a:r>
              <a:rPr lang="en-US" sz="2800" b="1" dirty="0" smtClean="0">
                <a:latin typeface="Arial" panose="020B0604020202020204" pitchFamily="34" charset="0"/>
                <a:cs typeface="Arial" panose="020B0604020202020204" pitchFamily="34" charset="0"/>
              </a:rPr>
              <a:t>and</a:t>
            </a:r>
          </a:p>
          <a:p>
            <a:pPr>
              <a:lnSpc>
                <a:spcPct val="150000"/>
              </a:lnSpc>
            </a:pPr>
            <a:r>
              <a:rPr lang="en-US" sz="2800" b="1" dirty="0" smtClean="0">
                <a:latin typeface="Arial" panose="020B0604020202020204" pitchFamily="34" charset="0"/>
                <a:cs typeface="Arial" panose="020B0604020202020204" pitchFamily="34" charset="0"/>
              </a:rPr>
              <a:t>     Practices</a:t>
            </a:r>
            <a:endParaRPr lang="en-US" sz="2800" b="1" dirty="0">
              <a:latin typeface="Arial" panose="020B0604020202020204" pitchFamily="34" charset="0"/>
              <a:cs typeface="Arial" panose="020B0604020202020204" pitchFamily="34" charset="0"/>
            </a:endParaRPr>
          </a:p>
        </p:txBody>
      </p:sp>
      <p:sp>
        <p:nvSpPr>
          <p:cNvPr id="6" name="TextBox 5"/>
          <p:cNvSpPr txBox="1"/>
          <p:nvPr/>
        </p:nvSpPr>
        <p:spPr>
          <a:xfrm>
            <a:off x="598714" y="990362"/>
            <a:ext cx="7326086" cy="1477328"/>
          </a:xfrm>
          <a:prstGeom prst="rect">
            <a:avLst/>
          </a:prstGeom>
          <a:noFill/>
        </p:spPr>
        <p:txBody>
          <a:bodyPr wrap="square" rtlCol="0">
            <a:spAutoFit/>
          </a:bodyPr>
          <a:lstStyle/>
          <a:p>
            <a:pPr algn="ctr"/>
            <a:r>
              <a:rPr lang="en-US" sz="36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High-Performance Work Systems</a:t>
            </a:r>
          </a:p>
          <a:p>
            <a:pPr algn="ctr"/>
            <a:endParaRPr lang="en-US" dirty="0"/>
          </a:p>
        </p:txBody>
      </p:sp>
      <p:pic>
        <p:nvPicPr>
          <p:cNvPr id="7" name="Picture 6"/>
          <p:cNvPicPr>
            <a:picLocks noChangeAspect="1" noChangeArrowheads="1"/>
          </p:cNvPicPr>
          <p:nvPr/>
        </p:nvPicPr>
        <p:blipFill>
          <a:blip r:embed="rId3" cstate="screen">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xt>
            </a:extLst>
          </a:blip>
          <a:srcRect/>
          <a:stretch>
            <a:fillRect/>
          </a:stretch>
        </p:blipFill>
        <p:spPr bwMode="auto">
          <a:xfrm>
            <a:off x="4631871" y="2649438"/>
            <a:ext cx="4112746" cy="2743200"/>
          </a:xfrm>
          <a:prstGeom prst="rect">
            <a:avLst/>
          </a:prstGeom>
          <a:noFill/>
          <a:ln>
            <a:noFill/>
          </a:ln>
          <a:effectLst>
            <a:outerShdw dist="35921" dir="2700000" algn="ctr" rotWithShape="0">
              <a:schemeClr val="bg2"/>
            </a:outerShdw>
            <a:softEdge rad="127000"/>
          </a:effectLst>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9036839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30</a:t>
            </a:fld>
            <a:endParaRPr lang="en-US" dirty="0"/>
          </a:p>
        </p:txBody>
      </p:sp>
      <p:sp>
        <p:nvSpPr>
          <p:cNvPr id="6" name="TextBox 5"/>
          <p:cNvSpPr txBox="1"/>
          <p:nvPr/>
        </p:nvSpPr>
        <p:spPr>
          <a:xfrm>
            <a:off x="1894114" y="253816"/>
            <a:ext cx="4648200" cy="769441"/>
          </a:xfrm>
          <a:prstGeom prst="rect">
            <a:avLst/>
          </a:prstGeom>
          <a:noFill/>
        </p:spPr>
        <p:txBody>
          <a:bodyPr wrap="square" rtlCol="0">
            <a:spAutoFit/>
          </a:bodyPr>
          <a:lstStyle/>
          <a:p>
            <a:pPr algn="ctr"/>
            <a:r>
              <a:rPr lang="en-US" sz="44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Review</a:t>
            </a:r>
            <a:r>
              <a:rPr lang="en-US" dirty="0" smtClean="0"/>
              <a:t> </a:t>
            </a:r>
            <a:endParaRPr lang="en-US" dirty="0"/>
          </a:p>
        </p:txBody>
      </p:sp>
      <p:sp>
        <p:nvSpPr>
          <p:cNvPr id="7" name="TextBox 6"/>
          <p:cNvSpPr txBox="1"/>
          <p:nvPr/>
        </p:nvSpPr>
        <p:spPr>
          <a:xfrm>
            <a:off x="762000" y="1023257"/>
            <a:ext cx="8153400"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Arial" panose="020B0604020202020204" pitchFamily="34" charset="0"/>
                <a:cs typeface="Arial" panose="020B0604020202020204" pitchFamily="34" charset="0"/>
              </a:rPr>
              <a:t>What exactly are these high-performance work practices? </a:t>
            </a:r>
            <a:endParaRPr lang="en-US" sz="2800" b="1"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US" sz="2800" b="1"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For example</a:t>
            </a:r>
            <a:r>
              <a:rPr lang="en-US" sz="2800" b="1" dirty="0">
                <a:latin typeface="Arial" panose="020B0604020202020204" pitchFamily="34" charset="0"/>
                <a:cs typeface="Arial" panose="020B0604020202020204" pitchFamily="34" charset="0"/>
              </a:rPr>
              <a:t>, in terms of HR practices, high-performing companies recruit more job candidates, </a:t>
            </a:r>
            <a:r>
              <a:rPr lang="en-US" sz="2800" b="1" dirty="0" smtClean="0">
                <a:latin typeface="Arial" panose="020B0604020202020204" pitchFamily="34" charset="0"/>
                <a:cs typeface="Arial" panose="020B0604020202020204" pitchFamily="34" charset="0"/>
              </a:rPr>
              <a:t>use more </a:t>
            </a:r>
            <a:r>
              <a:rPr lang="en-US" sz="2800" b="1" dirty="0">
                <a:latin typeface="Arial" panose="020B0604020202020204" pitchFamily="34" charset="0"/>
                <a:cs typeface="Arial" panose="020B0604020202020204" pitchFamily="34" charset="0"/>
              </a:rPr>
              <a:t>selection tests, and spend many more hours training employees.</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3086069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31</a:t>
            </a:fld>
            <a:endParaRPr lang="en-US" dirty="0"/>
          </a:p>
        </p:txBody>
      </p:sp>
      <p:sp>
        <p:nvSpPr>
          <p:cNvPr id="5" name="TextBox 4"/>
          <p:cNvSpPr txBox="1"/>
          <p:nvPr/>
        </p:nvSpPr>
        <p:spPr>
          <a:xfrm>
            <a:off x="1539240" y="685800"/>
            <a:ext cx="7848600" cy="1200329"/>
          </a:xfrm>
          <a:prstGeom prst="rect">
            <a:avLst/>
          </a:prstGeom>
          <a:noFill/>
        </p:spPr>
        <p:txBody>
          <a:bodyPr wrap="square" rtlCol="0">
            <a:spAutoFit/>
          </a:bodyPr>
          <a:lstStyle/>
          <a:p>
            <a:pPr algn="ctr"/>
            <a:r>
              <a:rPr lang="en-US" sz="36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Improving </a:t>
            </a:r>
            <a:r>
              <a:rPr lang="en-US" sz="36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Performance at</a:t>
            </a:r>
            <a:r>
              <a:rPr lang="en-US" sz="36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algn="ctr"/>
            <a:r>
              <a:rPr lang="en-US" sz="36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36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Hotel Paris</a:t>
            </a:r>
          </a:p>
        </p:txBody>
      </p:sp>
      <p:sp>
        <p:nvSpPr>
          <p:cNvPr id="6" name="TextBox 5"/>
          <p:cNvSpPr txBox="1"/>
          <p:nvPr/>
        </p:nvSpPr>
        <p:spPr>
          <a:xfrm>
            <a:off x="551329" y="2360950"/>
            <a:ext cx="8382000" cy="3323987"/>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b="1" dirty="0" smtClean="0">
                <a:latin typeface="Arial" panose="020B0604020202020204" pitchFamily="34" charset="0"/>
                <a:cs typeface="Arial" panose="020B0604020202020204" pitchFamily="34" charset="0"/>
              </a:rPr>
              <a:t>Hotel </a:t>
            </a:r>
            <a:r>
              <a:rPr lang="en-US" sz="2800" b="1" dirty="0">
                <a:latin typeface="Arial" panose="020B0604020202020204" pitchFamily="34" charset="0"/>
                <a:cs typeface="Arial" panose="020B0604020202020204" pitchFamily="34" charset="0"/>
              </a:rPr>
              <a:t>Paris </a:t>
            </a:r>
            <a:r>
              <a:rPr lang="en-US" sz="2800" b="1" dirty="0" smtClean="0">
                <a:latin typeface="Arial" panose="020B0604020202020204" pitchFamily="34" charset="0"/>
                <a:cs typeface="Arial" panose="020B0604020202020204" pitchFamily="34" charset="0"/>
              </a:rPr>
              <a:t>International Strategy</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The Strategically Required Organizational </a:t>
            </a:r>
            <a:r>
              <a:rPr lang="en-US" sz="2800" b="1" dirty="0" smtClean="0">
                <a:latin typeface="Arial" panose="020B0604020202020204" pitchFamily="34" charset="0"/>
                <a:cs typeface="Arial" panose="020B0604020202020204" pitchFamily="34" charset="0"/>
              </a:rPr>
              <a:t>Outcomes</a:t>
            </a:r>
          </a:p>
          <a:p>
            <a:pPr marL="457200" indent="-45720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The Strategically Relevant Workforce </a:t>
            </a:r>
            <a:r>
              <a:rPr lang="en-US" sz="2800" b="1" dirty="0" smtClean="0">
                <a:latin typeface="Arial" panose="020B0604020202020204" pitchFamily="34" charset="0"/>
                <a:cs typeface="Arial" panose="020B0604020202020204" pitchFamily="34" charset="0"/>
              </a:rPr>
              <a:t>Competencies and </a:t>
            </a:r>
            <a:r>
              <a:rPr lang="en-US" sz="2800" b="1" dirty="0">
                <a:latin typeface="Arial" panose="020B0604020202020204" pitchFamily="34" charset="0"/>
                <a:cs typeface="Arial" panose="020B0604020202020204" pitchFamily="34" charset="0"/>
              </a:rPr>
              <a:t>Behaviors</a:t>
            </a:r>
          </a:p>
        </p:txBody>
      </p:sp>
      <p:pic>
        <p:nvPicPr>
          <p:cNvPr id="9" name="Picture 8" descr="C:\Users\Oneness\AppData\Local\Microsoft\Windows\Temporary Internet Files\Content.IE5\T5TACGU3\MP900402682[1].jpg"/>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712470" y="533400"/>
            <a:ext cx="1318260" cy="1827550"/>
          </a:xfrm>
          <a:prstGeom prst="rect">
            <a:avLst/>
          </a:prstGeom>
          <a:noFill/>
          <a:ln>
            <a:noFill/>
          </a:ln>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3021931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32</a:t>
            </a:fld>
            <a:endParaRPr lang="en-US" dirty="0"/>
          </a:p>
        </p:txBody>
      </p:sp>
      <p:sp>
        <p:nvSpPr>
          <p:cNvPr id="6" name="TextBox 5"/>
          <p:cNvSpPr txBox="1"/>
          <p:nvPr/>
        </p:nvSpPr>
        <p:spPr>
          <a:xfrm>
            <a:off x="1554480" y="919667"/>
            <a:ext cx="7924800" cy="1477328"/>
          </a:xfrm>
          <a:prstGeom prst="rect">
            <a:avLst/>
          </a:prstGeom>
          <a:noFill/>
        </p:spPr>
        <p:txBody>
          <a:bodyPr wrap="square" rtlCol="0">
            <a:spAutoFit/>
          </a:bodyPr>
          <a:lstStyle/>
          <a:p>
            <a:pPr algn="ctr"/>
            <a:r>
              <a:rPr lang="en-US" sz="36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Improving Performance at</a:t>
            </a:r>
            <a:r>
              <a:rPr lang="en-US" sz="36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algn="ctr"/>
            <a:r>
              <a:rPr lang="en-US" sz="3600" b="1" dirty="0" smtClean="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a:t>
            </a:r>
            <a:r>
              <a:rPr lang="en-US" sz="36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Hotel Paris</a:t>
            </a:r>
          </a:p>
          <a:p>
            <a:pPr algn="ctr"/>
            <a:endParaRPr lang="en-US" dirty="0"/>
          </a:p>
        </p:txBody>
      </p:sp>
      <p:sp>
        <p:nvSpPr>
          <p:cNvPr id="7" name="TextBox 6"/>
          <p:cNvSpPr txBox="1"/>
          <p:nvPr/>
        </p:nvSpPr>
        <p:spPr>
          <a:xfrm>
            <a:off x="394648" y="2667000"/>
            <a:ext cx="8382000" cy="295574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3200" b="1" dirty="0">
                <a:latin typeface="Arial" panose="020B0604020202020204" pitchFamily="34" charset="0"/>
                <a:cs typeface="Arial" panose="020B0604020202020204" pitchFamily="34" charset="0"/>
              </a:rPr>
              <a:t>The Strategically Relevant HR </a:t>
            </a:r>
            <a:r>
              <a:rPr lang="en-US" sz="3200" b="1" dirty="0" smtClean="0">
                <a:latin typeface="Arial" panose="020B0604020202020204" pitchFamily="34" charset="0"/>
                <a:cs typeface="Arial" panose="020B0604020202020204" pitchFamily="34" charset="0"/>
              </a:rPr>
              <a:t>Policies and Activities</a:t>
            </a:r>
          </a:p>
          <a:p>
            <a:pPr marL="285750" indent="-285750">
              <a:lnSpc>
                <a:spcPct val="150000"/>
              </a:lnSpc>
              <a:buFont typeface="Arial" panose="020B0604020202020204" pitchFamily="34" charset="0"/>
              <a:buChar char="•"/>
            </a:pPr>
            <a:r>
              <a:rPr lang="en-US" sz="3200" b="1" dirty="0">
                <a:latin typeface="Arial" panose="020B0604020202020204" pitchFamily="34" charset="0"/>
                <a:cs typeface="Arial" panose="020B0604020202020204" pitchFamily="34" charset="0"/>
              </a:rPr>
              <a:t>The Strategy </a:t>
            </a:r>
            <a:r>
              <a:rPr lang="en-US" sz="3200" b="1" dirty="0" smtClean="0">
                <a:latin typeface="Arial" panose="020B0604020202020204" pitchFamily="34" charset="0"/>
                <a:cs typeface="Arial" panose="020B0604020202020204" pitchFamily="34" charset="0"/>
              </a:rPr>
              <a:t>Map</a:t>
            </a:r>
          </a:p>
          <a:p>
            <a:pPr marL="285750" indent="-285750">
              <a:lnSpc>
                <a:spcPct val="150000"/>
              </a:lnSpc>
              <a:buFont typeface="Arial" panose="020B0604020202020204" pitchFamily="34" charset="0"/>
              <a:buChar char="•"/>
            </a:pPr>
            <a:r>
              <a:rPr lang="en-US" sz="3200" b="1" dirty="0">
                <a:latin typeface="Arial" panose="020B0604020202020204" pitchFamily="34" charset="0"/>
                <a:cs typeface="Arial" panose="020B0604020202020204" pitchFamily="34" charset="0"/>
              </a:rPr>
              <a:t>How We Will Use the Hotel Paris Case</a:t>
            </a:r>
          </a:p>
        </p:txBody>
      </p:sp>
      <p:pic>
        <p:nvPicPr>
          <p:cNvPr id="8" name="Picture 7" descr="C:\Users\Oneness\AppData\Local\Microsoft\Windows\Temporary Internet Files\Content.IE5\T5TACGU3\MP900402682[1].jpg"/>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697264" y="529591"/>
            <a:ext cx="1318260" cy="1889760"/>
          </a:xfrm>
          <a:prstGeom prst="rect">
            <a:avLst/>
          </a:prstGeom>
          <a:noFill/>
          <a:ln>
            <a:noFill/>
          </a:ln>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0471969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33</a:t>
            </a:fld>
            <a:endParaRPr lang="en-US" dirty="0"/>
          </a:p>
        </p:txBody>
      </p:sp>
      <p:pic>
        <p:nvPicPr>
          <p:cNvPr id="1026" name="Picture 2" descr="ftp://be112:izaoBX@beftp.pearsoned.com/Dessler_HRM14/Flowcharts/Flow_charts_final/Chart_03.jpg"/>
          <p:cNvPicPr>
            <a:picLocks noChangeAspect="1" noChangeArrowheads="1"/>
          </p:cNvPicPr>
          <p:nvPr/>
        </p:nvPicPr>
        <p:blipFill>
          <a:blip r:embed="rId3"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286000" y="381000"/>
            <a:ext cx="5181600" cy="5791200"/>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5" name="Rectangle 4"/>
          <p:cNvSpPr/>
          <p:nvPr/>
        </p:nvSpPr>
        <p:spPr>
          <a:xfrm>
            <a:off x="152400" y="762000"/>
            <a:ext cx="2858875" cy="1569660"/>
          </a:xfrm>
          <a:prstGeom prst="rect">
            <a:avLst/>
          </a:prstGeom>
        </p:spPr>
        <p:txBody>
          <a:bodyPr wrap="square">
            <a:spAutoFit/>
          </a:bodyPr>
          <a:lstStyle/>
          <a:p>
            <a:r>
              <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Hotel Paris Strategy Chapter </a:t>
            </a:r>
            <a:r>
              <a:rPr lang="en-US" sz="3200" b="1" dirty="0" smtClean="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a:t>
            </a:r>
            <a:endParaRPr lang="en-US" sz="3200" b="1" dirty="0">
              <a:solidFill>
                <a:schemeClr val="accent4"/>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129816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smtClean="0"/>
              <a:t>3-</a:t>
            </a:r>
            <a:fld id="{E0926760-F15F-462E-8D64-749C808E0CCD}" type="slidenum">
              <a:rPr lang="en-US" smtClean="0"/>
              <a:pPr/>
              <a:t>34</a:t>
            </a:fld>
            <a:endParaRPr lang="en-US" dirty="0"/>
          </a:p>
        </p:txBody>
      </p:sp>
      <p:sp>
        <p:nvSpPr>
          <p:cNvPr id="5" name="TextBox 4"/>
          <p:cNvSpPr txBox="1"/>
          <p:nvPr/>
        </p:nvSpPr>
        <p:spPr>
          <a:xfrm>
            <a:off x="1371600" y="2209800"/>
            <a:ext cx="5943600" cy="369332"/>
          </a:xfrm>
          <a:prstGeom prst="rect">
            <a:avLst/>
          </a:prstGeom>
          <a:noFill/>
        </p:spPr>
        <p:txBody>
          <a:bodyPr wrap="square" rtlCol="0">
            <a:spAutoFit/>
          </a:bodyPr>
          <a:lstStyle/>
          <a:p>
            <a:endParaRPr lang="en-US" dirty="0"/>
          </a:p>
        </p:txBody>
      </p:sp>
      <p:pic>
        <p:nvPicPr>
          <p:cNvPr id="1026" name="Picture 2"/>
          <p:cNvPicPr>
            <a:picLocks noChangeAspect="1" noChangeArrowheads="1"/>
          </p:cNvPicPr>
          <p:nvPr/>
        </p:nvPicPr>
        <p:blipFill>
          <a:blip r:embed="rId3">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371601" y="1905000"/>
            <a:ext cx="6324600" cy="3124200"/>
          </a:xfrm>
          <a:prstGeom prst="rect">
            <a:avLst/>
          </a:prstGeom>
          <a:noFill/>
          <a:ln>
            <a:noFill/>
          </a:ln>
          <a:effectLst/>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9594324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Custom 3">
      <a:dk1>
        <a:sysClr val="windowText" lastClr="000000"/>
      </a:dk1>
      <a:lt1>
        <a:sysClr val="window" lastClr="FFFFFF"/>
      </a:lt1>
      <a:dk2>
        <a:srgbClr val="564B3C"/>
      </a:dk2>
      <a:lt2>
        <a:srgbClr val="FAF0DB"/>
      </a:lt2>
      <a:accent1>
        <a:srgbClr val="7030A0"/>
      </a:accent1>
      <a:accent2>
        <a:srgbClr val="CF543F"/>
      </a:accent2>
      <a:accent3>
        <a:srgbClr val="FF6600"/>
      </a:accent3>
      <a:accent4>
        <a:srgbClr val="FF6600"/>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857</TotalTime>
  <Words>5665</Words>
  <Application>Microsoft Macintosh PowerPoint</Application>
  <PresentationFormat>On-screen Show (4:3)</PresentationFormat>
  <Paragraphs>467</Paragraphs>
  <Slides>34</Slides>
  <Notes>34</Notes>
  <HiddenSlides>0</HiddenSlides>
  <MMClips>0</MMClips>
  <ScaleCrop>false</ScaleCrop>
  <HeadingPairs>
    <vt:vector size="4" baseType="variant">
      <vt:variant>
        <vt:lpstr>Design Template</vt:lpstr>
      </vt:variant>
      <vt:variant>
        <vt:i4>1</vt:i4>
      </vt:variant>
      <vt:variant>
        <vt:lpstr>Slide Titles</vt:lpstr>
      </vt:variant>
      <vt:variant>
        <vt:i4>34</vt:i4>
      </vt:variant>
    </vt:vector>
  </HeadingPairs>
  <TitlesOfParts>
    <vt:vector size="35" baseType="lpstr">
      <vt:lpstr>Apothecary</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KIRKWOOD PUBLIC</dc:creator>
  <cp:lastModifiedBy>Suzanne DeWorken</cp:lastModifiedBy>
  <cp:revision>176</cp:revision>
  <dcterms:created xsi:type="dcterms:W3CDTF">2013-12-11T00:12:41Z</dcterms:created>
  <dcterms:modified xsi:type="dcterms:W3CDTF">2013-12-11T00:14:24Z</dcterms:modified>
</cp:coreProperties>
</file>