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Layouts/slideLayout4.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revisionInfo.xml" ContentType="application/vnd.ms-powerpoint.revisioninfo+xml"/>
  <Override PartName="/docProps/core.xml" ContentType="application/vnd.openxmlformats-package.core-properties+xml"/>
  <Override PartName="/ppt/changesInfos/changesInfo1.xml" ContentType="application/vnd.ms-powerpoint.changesinfo+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57" r:id="rId2"/>
    <p:sldId id="332" r:id="rId3"/>
    <p:sldId id="260" r:id="rId4"/>
    <p:sldId id="300" r:id="rId5"/>
    <p:sldId id="347" r:id="rId6"/>
    <p:sldId id="336" r:id="rId7"/>
    <p:sldId id="263" r:id="rId8"/>
    <p:sldId id="264" r:id="rId9"/>
    <p:sldId id="266" r:id="rId10"/>
    <p:sldId id="267" r:id="rId11"/>
    <p:sldId id="281" r:id="rId12"/>
    <p:sldId id="286" r:id="rId13"/>
    <p:sldId id="287" r:id="rId14"/>
    <p:sldId id="288" r:id="rId15"/>
    <p:sldId id="289" r:id="rId16"/>
    <p:sldId id="290" r:id="rId17"/>
    <p:sldId id="291" r:id="rId18"/>
    <p:sldId id="292" r:id="rId19"/>
    <p:sldId id="293" r:id="rId20"/>
    <p:sldId id="360" r:id="rId21"/>
    <p:sldId id="361" r:id="rId22"/>
    <p:sldId id="362" r:id="rId23"/>
    <p:sldId id="363" r:id="rId24"/>
    <p:sldId id="364" r:id="rId25"/>
    <p:sldId id="295" r:id="rId26"/>
    <p:sldId id="365" r:id="rId27"/>
    <p:sldId id="366" r:id="rId28"/>
    <p:sldId id="367" r:id="rId29"/>
    <p:sldId id="368" r:id="rId30"/>
    <p:sldId id="306" r:id="rId31"/>
    <p:sldId id="307" r:id="rId32"/>
    <p:sldId id="308" r:id="rId33"/>
    <p:sldId id="310" r:id="rId34"/>
    <p:sldId id="313" r:id="rId35"/>
    <p:sldId id="369" r:id="rId36"/>
    <p:sldId id="316" r:id="rId37"/>
    <p:sldId id="317" r:id="rId38"/>
    <p:sldId id="315" r:id="rId39"/>
    <p:sldId id="338" r:id="rId40"/>
    <p:sldId id="337" r:id="rId41"/>
    <p:sldId id="359" r:id="rId42"/>
    <p:sldId id="314" r:id="rId43"/>
    <p:sldId id="284" r:id="rId44"/>
    <p:sldId id="285" r:id="rId45"/>
    <p:sldId id="335" r:id="rId46"/>
    <p:sldId id="339" r:id="rId47"/>
    <p:sldId id="340" r:id="rId48"/>
    <p:sldId id="302" r:id="rId49"/>
    <p:sldId id="303" r:id="rId50"/>
    <p:sldId id="373" r:id="rId51"/>
    <p:sldId id="379" r:id="rId52"/>
    <p:sldId id="380" r:id="rId53"/>
    <p:sldId id="381"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FFEC99"/>
    <a:srgbClr val="00B050"/>
    <a:srgbClr val="E7BB01"/>
    <a:srgbClr val="0000CC"/>
    <a:srgbClr val="F6E7CB"/>
    <a:srgbClr val="FAF3E7"/>
    <a:srgbClr val="FF0000"/>
    <a:srgbClr val="745D00"/>
    <a:srgbClr val="FFF5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7B30EA-EF04-4E9F-8DC4-D34F5168D822}" v="3" dt="2019-12-04T18:27:42.7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35" autoAdjust="0"/>
    <p:restoredTop sz="94687" autoAdjust="0"/>
  </p:normalViewPr>
  <p:slideViewPr>
    <p:cSldViewPr snapToGrid="0">
      <p:cViewPr varScale="1">
        <p:scale>
          <a:sx n="40" d="100"/>
          <a:sy n="40" d="100"/>
        </p:scale>
        <p:origin x="1038" y="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63"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61"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64" Type="http://schemas.openxmlformats.org/officeDocument/2006/relationships/customXml" Target="../customXml/item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lentine, Chris" userId="9162bf65-3edd-40a2-917a-869f660a7263" providerId="ADAL" clId="{C27B30EA-EF04-4E9F-8DC4-D34F5168D822}"/>
    <pc:docChg chg="modSld">
      <pc:chgData name="Valentine, Chris" userId="9162bf65-3edd-40a2-917a-869f660a7263" providerId="ADAL" clId="{C27B30EA-EF04-4E9F-8DC4-D34F5168D822}" dt="2019-12-04T18:27:42.795" v="2"/>
      <pc:docMkLst>
        <pc:docMk/>
      </pc:docMkLst>
      <pc:sldChg chg="modSp">
        <pc:chgData name="Valentine, Chris" userId="9162bf65-3edd-40a2-917a-869f660a7263" providerId="ADAL" clId="{C27B30EA-EF04-4E9F-8DC4-D34F5168D822}" dt="2019-12-04T18:27:42.795" v="2"/>
        <pc:sldMkLst>
          <pc:docMk/>
          <pc:sldMk cId="3845504665" sldId="303"/>
        </pc:sldMkLst>
        <pc:graphicFrameChg chg="mod">
          <ac:chgData name="Valentine, Chris" userId="9162bf65-3edd-40a2-917a-869f660a7263" providerId="ADAL" clId="{C27B30EA-EF04-4E9F-8DC4-D34F5168D822}" dt="2019-12-04T18:27:42.795" v="2"/>
          <ac:graphicFrameMkLst>
            <pc:docMk/>
            <pc:sldMk cId="3845504665" sldId="303"/>
            <ac:graphicFrameMk id="11"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C4F338-D274-47AE-B85C-2B9A7EA3DFE9}" type="datetimeFigureOut">
              <a:rPr lang="en-US" smtClean="0"/>
              <a:t>1/25/2025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760AD3-A582-417D-A65D-18921E543B7C}" type="slidenum">
              <a:rPr lang="en-US" smtClean="0"/>
              <a:t>‹#›</a:t>
            </a:fld>
            <a:endParaRPr lang="en-US"/>
          </a:p>
        </p:txBody>
      </p:sp>
    </p:spTree>
    <p:extLst>
      <p:ext uri="{BB962C8B-B14F-4D97-AF65-F5344CB8AC3E}">
        <p14:creationId xmlns:p14="http://schemas.microsoft.com/office/powerpoint/2010/main" val="3895738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193371D-0D4D-FB4E-92F8-0CA734BF02B1}" type="slidenum">
              <a:rPr lang="en-US" smtClean="0"/>
              <a:pPr>
                <a:defRPr/>
              </a:pPr>
              <a:t>27</a:t>
            </a:fld>
            <a:endParaRPr lang="en-US"/>
          </a:p>
        </p:txBody>
      </p:sp>
    </p:spTree>
    <p:extLst>
      <p:ext uri="{BB962C8B-B14F-4D97-AF65-F5344CB8AC3E}">
        <p14:creationId xmlns:p14="http://schemas.microsoft.com/office/powerpoint/2010/main" val="3827162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7D30558B-6F9E-3645-E157-44856D652E9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6742E441-2C96-4E8B-8702-2A231BDFB5D5}" type="slidenum">
              <a:rPr lang="en-US" altLang="en-US">
                <a:latin typeface="Verdana" panose="020B0604030504040204" pitchFamily="34" charset="0"/>
                <a:ea typeface="ヒラギノ角ゴ Pro W3"/>
                <a:cs typeface="ヒラギノ角ゴ Pro W3"/>
              </a:rPr>
              <a:pPr>
                <a:spcBef>
                  <a:spcPct val="0"/>
                </a:spcBef>
              </a:pPr>
              <a:t>39</a:t>
            </a:fld>
            <a:endParaRPr lang="en-US" altLang="en-US">
              <a:latin typeface="Verdana" panose="020B0604030504040204" pitchFamily="34" charset="0"/>
              <a:ea typeface="ヒラギノ角ゴ Pro W3"/>
              <a:cs typeface="ヒラギノ角ゴ Pro W3"/>
            </a:endParaRPr>
          </a:p>
        </p:txBody>
      </p:sp>
      <p:sp>
        <p:nvSpPr>
          <p:cNvPr id="18435" name="Rectangle 2">
            <a:extLst>
              <a:ext uri="{FF2B5EF4-FFF2-40B4-BE49-F238E27FC236}">
                <a16:creationId xmlns:a16="http://schemas.microsoft.com/office/drawing/2014/main" id="{B6E06C74-A421-7D6B-A251-DE18976517BC}"/>
              </a:ext>
            </a:extLst>
          </p:cNvPr>
          <p:cNvSpPr>
            <a:spLocks noGrp="1" noRot="1" noChangeAspect="1" noChangeArrowheads="1" noTextEdit="1"/>
          </p:cNvSpPr>
          <p:nvPr>
            <p:ph type="sldImg"/>
          </p:nvPr>
        </p:nvSpPr>
        <p:spPr>
          <a:ln/>
        </p:spPr>
      </p:sp>
      <p:sp>
        <p:nvSpPr>
          <p:cNvPr id="18436" name="Rectangle 3">
            <a:extLst>
              <a:ext uri="{FF2B5EF4-FFF2-40B4-BE49-F238E27FC236}">
                <a16:creationId xmlns:a16="http://schemas.microsoft.com/office/drawing/2014/main" id="{1A965D56-BCF8-4BD2-3B51-99F8EB47EB7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Verdana" panose="020B060403050404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FF613CE1-4E00-6B39-EA52-ABF5D468B37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C4259F95-CC9F-495F-A1F4-DAEA16A40F3F}" type="slidenum">
              <a:rPr lang="en-US" altLang="en-US">
                <a:latin typeface="Verdana" panose="020B0604030504040204" pitchFamily="34" charset="0"/>
                <a:ea typeface="ヒラギノ角ゴ Pro W3"/>
                <a:cs typeface="ヒラギノ角ゴ Pro W3"/>
              </a:rPr>
              <a:pPr>
                <a:spcBef>
                  <a:spcPct val="0"/>
                </a:spcBef>
              </a:pPr>
              <a:t>40</a:t>
            </a:fld>
            <a:endParaRPr lang="en-US" altLang="en-US">
              <a:latin typeface="Verdana" panose="020B0604030504040204" pitchFamily="34" charset="0"/>
              <a:ea typeface="ヒラギノ角ゴ Pro W3"/>
              <a:cs typeface="ヒラギノ角ゴ Pro W3"/>
            </a:endParaRPr>
          </a:p>
        </p:txBody>
      </p:sp>
      <p:sp>
        <p:nvSpPr>
          <p:cNvPr id="16387" name="Rectangle 2">
            <a:extLst>
              <a:ext uri="{FF2B5EF4-FFF2-40B4-BE49-F238E27FC236}">
                <a16:creationId xmlns:a16="http://schemas.microsoft.com/office/drawing/2014/main" id="{FC06253D-CDF1-587B-2EDB-E15E97E9B805}"/>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3FD8EF1D-C53B-9122-D8A1-9EF1F36B6D2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Verdana" panose="020B060403050404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ctrTitle"/>
          </p:nvPr>
        </p:nvSpPr>
        <p:spPr>
          <a:xfrm>
            <a:off x="838200" y="2125663"/>
            <a:ext cx="10515600" cy="914400"/>
          </a:xfrm>
        </p:spPr>
        <p:txBody>
          <a:bodyPr anchor="ctr">
            <a:noAutofit/>
          </a:bodyPr>
          <a:lstStyle>
            <a:lvl1pPr algn="ctr">
              <a:defRPr sz="3400">
                <a:solidFill>
                  <a:schemeClr val="bg1"/>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4724400" y="3589338"/>
            <a:ext cx="2743200" cy="731520"/>
          </a:xfrm>
        </p:spPr>
        <p:txBody>
          <a:bodyPr>
            <a:noAutofit/>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date</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body" sz="quarter" idx="10" hasCustomPrompt="1"/>
          </p:nvPr>
        </p:nvSpPr>
        <p:spPr>
          <a:xfrm>
            <a:off x="2888443" y="6301527"/>
            <a:ext cx="8805672" cy="457200"/>
          </a:xfrm>
        </p:spPr>
        <p:txBody>
          <a:bodyPr anchor="b">
            <a:noAutofit/>
          </a:bodyPr>
          <a:lstStyle>
            <a:lvl1pPr marL="0" indent="0">
              <a:buNone/>
              <a:defRPr sz="1400">
                <a:solidFill>
                  <a:schemeClr val="bg1"/>
                </a:solidFill>
              </a:defRPr>
            </a:lvl1pPr>
          </a:lstStyle>
          <a:p>
            <a:pPr lvl="0"/>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3527062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ctrTitle"/>
          </p:nvPr>
        </p:nvSpPr>
        <p:spPr>
          <a:xfrm>
            <a:off x="838200" y="3310516"/>
            <a:ext cx="10515600" cy="914400"/>
          </a:xfrm>
        </p:spPr>
        <p:txBody>
          <a:bodyPr anchor="ctr">
            <a:noAutofit/>
          </a:bodyPr>
          <a:lstStyle>
            <a:lvl1pPr algn="ctr">
              <a:defRPr sz="3400">
                <a:solidFill>
                  <a:schemeClr val="bg1"/>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1066800" y="2249929"/>
            <a:ext cx="10058400" cy="731520"/>
          </a:xfrm>
        </p:spPr>
        <p:txBody>
          <a:bodyPr anchor="ctr">
            <a:noAutofit/>
          </a:bodyPr>
          <a:lstStyle>
            <a:lvl1pPr marL="0" indent="0" algn="ctr">
              <a:buNone/>
              <a:defRPr sz="5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Unit 1</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body" sz="quarter" idx="10" hasCustomPrompt="1"/>
          </p:nvPr>
        </p:nvSpPr>
        <p:spPr>
          <a:xfrm>
            <a:off x="2888443" y="6301527"/>
            <a:ext cx="8805672" cy="457200"/>
          </a:xfrm>
        </p:spPr>
        <p:txBody>
          <a:bodyPr anchor="b">
            <a:normAutofit/>
          </a:bodyPr>
          <a:lstStyle>
            <a:lvl1pPr marL="0" indent="0">
              <a:buNone/>
              <a:defRPr sz="1400">
                <a:solidFill>
                  <a:schemeClr val="bg1"/>
                </a:solidFill>
              </a:defRPr>
            </a:lvl1pPr>
          </a:lstStyle>
          <a:p>
            <a:pPr lvl="0"/>
            <a:r>
              <a:rPr lang="en-US" dirty="0"/>
              <a:t>[Author Name], [Book Title], [#] Edition. © [Insert Year]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67583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ctrTitle"/>
          </p:nvPr>
        </p:nvSpPr>
        <p:spPr>
          <a:xfrm>
            <a:off x="4043966" y="3671128"/>
            <a:ext cx="7309834" cy="914400"/>
          </a:xfrm>
        </p:spPr>
        <p:txBody>
          <a:bodyPr anchor="ctr">
            <a:noAutofit/>
          </a:bodyPr>
          <a:lstStyle>
            <a:lvl1pPr algn="l">
              <a:defRPr sz="3400">
                <a:solidFill>
                  <a:schemeClr val="bg1"/>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4043966" y="2597660"/>
            <a:ext cx="3515933" cy="731520"/>
          </a:xfrm>
        </p:spPr>
        <p:txBody>
          <a:bodyPr anchor="ctr">
            <a:noAutofit/>
          </a:bodyPr>
          <a:lstStyle>
            <a:lvl1pPr marL="0" indent="0" algn="l">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Chapter 1</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9"/>
          <p:cNvSpPr>
            <a:spLocks noGrp="1"/>
          </p:cNvSpPr>
          <p:nvPr>
            <p:ph type="body" sz="quarter" idx="10" hasCustomPrompt="1"/>
          </p:nvPr>
        </p:nvSpPr>
        <p:spPr>
          <a:xfrm>
            <a:off x="2888443" y="6301527"/>
            <a:ext cx="8805672" cy="457200"/>
          </a:xfrm>
        </p:spPr>
        <p:txBody>
          <a:bodyPr anchor="b">
            <a:noAutofit/>
          </a:bodyPr>
          <a:lstStyle>
            <a:lvl1pPr marL="0" indent="0">
              <a:buNone/>
              <a:defRPr sz="1400">
                <a:solidFill>
                  <a:schemeClr val="bg1"/>
                </a:solidFill>
              </a:defRPr>
            </a:lvl1pPr>
          </a:lstStyle>
          <a:p>
            <a:pPr lvl="0"/>
            <a:r>
              <a:rPr lang="en-US" dirty="0"/>
              <a:t>[Author Name], [Book Title], [#] Edition. © [Insert Year] Cengage. All Rights Reserved. May not be scanned, copied or duplicated, or posted to a publicly accessible website, in whole or in part.</a:t>
            </a:r>
          </a:p>
        </p:txBody>
      </p:sp>
      <p:sp>
        <p:nvSpPr>
          <p:cNvPr id="5" name="Content Placeholder 4"/>
          <p:cNvSpPr>
            <a:spLocks noGrp="1"/>
          </p:cNvSpPr>
          <p:nvPr>
            <p:ph sz="quarter" idx="11" hasCustomPrompt="1"/>
          </p:nvPr>
        </p:nvSpPr>
        <p:spPr>
          <a:xfrm>
            <a:off x="245144" y="231774"/>
            <a:ext cx="3346704" cy="4315968"/>
          </a:xfrm>
        </p:spPr>
        <p:txBody>
          <a:bodyPr>
            <a:noAutofit/>
          </a:bodyPr>
          <a:lstStyle>
            <a:lvl1pPr marL="0" indent="0">
              <a:buNone/>
              <a:defRPr/>
            </a:lvl1pPr>
          </a:lstStyle>
          <a:p>
            <a:pPr lvl="0"/>
            <a:r>
              <a:rPr lang="en-US" dirty="0"/>
              <a:t>Add picture here</a:t>
            </a:r>
          </a:p>
        </p:txBody>
      </p:sp>
    </p:spTree>
    <p:extLst>
      <p:ext uri="{BB962C8B-B14F-4D97-AF65-F5344CB8AC3E}">
        <p14:creationId xmlns:p14="http://schemas.microsoft.com/office/powerpoint/2010/main" val="2657070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3" name="Content Placeholder 2"/>
          <p:cNvSpPr>
            <a:spLocks noGrp="1"/>
          </p:cNvSpPr>
          <p:nvPr>
            <p:ph idx="1"/>
          </p:nvPr>
        </p:nvSpPr>
        <p:spPr/>
        <p:txBody>
          <a:bodyPr>
            <a:noAutofit/>
          </a:bodyPr>
          <a:lstStyle>
            <a:lvl1pPr marL="365760" indent="-365760">
              <a:defRPr/>
            </a:lvl1pPr>
            <a:lvl2pPr marL="822960" indent="-320040">
              <a:defRPr/>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7"/>
          <p:cNvSpPr txBox="1"/>
          <p:nvPr userDrawn="1"/>
        </p:nvSpPr>
        <p:spPr>
          <a:xfrm>
            <a:off x="2888443" y="6301527"/>
            <a:ext cx="8805672" cy="457200"/>
          </a:xfrm>
          <a:prstGeom prst="rect">
            <a:avLst/>
          </a:prstGeom>
          <a:noFill/>
        </p:spPr>
        <p:txBody>
          <a:bodyPr wrap="square"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4A78"/>
                </a:solidFill>
                <a:effectLst/>
                <a:uLnTx/>
                <a:uFillTx/>
                <a:latin typeface="arial" charset="0"/>
                <a:ea typeface="+mn-ea"/>
                <a:cs typeface="+mn-cs"/>
              </a:rPr>
              <a:t>© 2020 Cengage Learning. All Rights Reserved. May not be copied, scanned, or duplicated, in whole or in part, except for use as permitted in a license distributed with a certain product or service or otherwise on a password-protected website for classroom use.</a:t>
            </a:r>
          </a:p>
        </p:txBody>
      </p:sp>
    </p:spTree>
    <p:extLst>
      <p:ext uri="{BB962C8B-B14F-4D97-AF65-F5344CB8AC3E}">
        <p14:creationId xmlns:p14="http://schemas.microsoft.com/office/powerpoint/2010/main" val="1385151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3" name="Content Placeholder 2"/>
          <p:cNvSpPr>
            <a:spLocks noGrp="1"/>
          </p:cNvSpPr>
          <p:nvPr>
            <p:ph idx="1"/>
          </p:nvPr>
        </p:nvSpPr>
        <p:spPr>
          <a:xfrm>
            <a:off x="838200" y="1317625"/>
            <a:ext cx="10515600" cy="2286000"/>
          </a:xfrm>
        </p:spPr>
        <p:txBody>
          <a:bodyPr>
            <a:noAutofit/>
          </a:bodyPr>
          <a:lstStyle>
            <a:lvl1pPr marL="365760" indent="-365760">
              <a:defRPr/>
            </a:lvl1pPr>
            <a:lvl2pPr marL="822960" indent="-320040">
              <a:defRPr/>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p:cNvSpPr>
            <a:spLocks noGrp="1"/>
          </p:cNvSpPr>
          <p:nvPr>
            <p:ph idx="10"/>
          </p:nvPr>
        </p:nvSpPr>
        <p:spPr>
          <a:xfrm>
            <a:off x="838200" y="3806822"/>
            <a:ext cx="10515600" cy="2286000"/>
          </a:xfrm>
        </p:spPr>
        <p:txBody>
          <a:bodyPr>
            <a:noAutofit/>
          </a:bodyPr>
          <a:lstStyle>
            <a:lvl1pPr marL="365760" indent="-365760">
              <a:defRPr/>
            </a:lvl1pPr>
            <a:lvl2pPr marL="822960" indent="-320040">
              <a:defRPr/>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7"/>
          <p:cNvSpPr txBox="1"/>
          <p:nvPr userDrawn="1"/>
        </p:nvSpPr>
        <p:spPr>
          <a:xfrm>
            <a:off x="2888443" y="6301527"/>
            <a:ext cx="8805672" cy="457200"/>
          </a:xfrm>
          <a:prstGeom prst="rect">
            <a:avLst/>
          </a:prstGeom>
          <a:noFill/>
        </p:spPr>
        <p:txBody>
          <a:bodyPr wrap="square"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4A78"/>
                </a:solidFill>
                <a:effectLst/>
                <a:uLnTx/>
                <a:uFillTx/>
                <a:latin typeface="arial" charset="0"/>
                <a:ea typeface="+mn-ea"/>
                <a:cs typeface="+mn-cs"/>
              </a:rPr>
              <a:t>© 2020 Cengage Learning. All Rights Reserved. May not be copied, scanned, or duplicated, in whole or in part, except for use as permitted in a license distributed with a certain product or service or otherwise on a password-protected website for classroom use.</a:t>
            </a:r>
          </a:p>
        </p:txBody>
      </p:sp>
    </p:spTree>
    <p:extLst>
      <p:ext uri="{BB962C8B-B14F-4D97-AF65-F5344CB8AC3E}">
        <p14:creationId xmlns:p14="http://schemas.microsoft.com/office/powerpoint/2010/main" val="2447973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3" name="Content Placeholder 2"/>
          <p:cNvSpPr>
            <a:spLocks noGrp="1"/>
          </p:cNvSpPr>
          <p:nvPr>
            <p:ph idx="1"/>
          </p:nvPr>
        </p:nvSpPr>
        <p:spPr>
          <a:xfrm>
            <a:off x="838200" y="1317625"/>
            <a:ext cx="10515600" cy="1097280"/>
          </a:xfrm>
        </p:spPr>
        <p:txBody>
          <a:bodyPr>
            <a:noAutofit/>
          </a:bodyPr>
          <a:lstStyle>
            <a:lvl1pPr marL="365760" indent="-365760">
              <a:defRPr/>
            </a:lvl1pPr>
            <a:lvl2pPr marL="822960" indent="-320040">
              <a:defRPr/>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p:cNvSpPr>
            <a:spLocks noGrp="1"/>
          </p:cNvSpPr>
          <p:nvPr>
            <p:ph idx="10"/>
          </p:nvPr>
        </p:nvSpPr>
        <p:spPr>
          <a:xfrm>
            <a:off x="838200" y="2543597"/>
            <a:ext cx="10515600" cy="1097280"/>
          </a:xfrm>
        </p:spPr>
        <p:txBody>
          <a:bodyPr>
            <a:noAutofit/>
          </a:bodyPr>
          <a:lstStyle>
            <a:lvl1pPr marL="365760" indent="-365760">
              <a:defRPr/>
            </a:lvl1pPr>
            <a:lvl2pPr marL="822960" indent="-320040">
              <a:defRPr/>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idx="11"/>
          </p:nvPr>
        </p:nvSpPr>
        <p:spPr>
          <a:xfrm>
            <a:off x="838200" y="3769569"/>
            <a:ext cx="10515600" cy="1097280"/>
          </a:xfrm>
        </p:spPr>
        <p:txBody>
          <a:bodyPr>
            <a:noAutofit/>
          </a:bodyPr>
          <a:lstStyle>
            <a:lvl1pPr marL="365760" indent="-365760">
              <a:defRPr/>
            </a:lvl1pPr>
            <a:lvl2pPr marL="822960" indent="-320040">
              <a:defRPr/>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idx="12"/>
          </p:nvPr>
        </p:nvSpPr>
        <p:spPr>
          <a:xfrm>
            <a:off x="838200" y="4995542"/>
            <a:ext cx="10515600" cy="1097280"/>
          </a:xfrm>
        </p:spPr>
        <p:txBody>
          <a:bodyPr>
            <a:noAutofit/>
          </a:bodyPr>
          <a:lstStyle>
            <a:lvl1pPr marL="365760" indent="-365760">
              <a:defRPr/>
            </a:lvl1pPr>
            <a:lvl2pPr marL="822960" indent="-320040">
              <a:defRPr/>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7"/>
          <p:cNvSpPr txBox="1"/>
          <p:nvPr userDrawn="1"/>
        </p:nvSpPr>
        <p:spPr>
          <a:xfrm>
            <a:off x="2888443" y="6301527"/>
            <a:ext cx="8805672" cy="457200"/>
          </a:xfrm>
          <a:prstGeom prst="rect">
            <a:avLst/>
          </a:prstGeom>
          <a:noFill/>
        </p:spPr>
        <p:txBody>
          <a:bodyPr wrap="square"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4A78"/>
                </a:solidFill>
                <a:effectLst/>
                <a:uLnTx/>
                <a:uFillTx/>
                <a:latin typeface="arial" charset="0"/>
                <a:ea typeface="+mn-ea"/>
                <a:cs typeface="+mn-cs"/>
              </a:rPr>
              <a:t>© 2020 Cengage Learning. All Rights Reserved. May not be copied, scanned, or duplicated, in whole or in part, except for use as permitted in a license distributed with a certain product or service or otherwise on a password-protected website for classroom use.</a:t>
            </a:r>
          </a:p>
        </p:txBody>
      </p:sp>
    </p:spTree>
    <p:extLst>
      <p:ext uri="{BB962C8B-B14F-4D97-AF65-F5344CB8AC3E}">
        <p14:creationId xmlns:p14="http://schemas.microsoft.com/office/powerpoint/2010/main" val="226256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3" name="Content Placeholder 2"/>
          <p:cNvSpPr>
            <a:spLocks noGrp="1"/>
          </p:cNvSpPr>
          <p:nvPr>
            <p:ph idx="1"/>
          </p:nvPr>
        </p:nvSpPr>
        <p:spPr>
          <a:xfrm>
            <a:off x="838200" y="1317625"/>
            <a:ext cx="5029200" cy="1097280"/>
          </a:xfrm>
        </p:spPr>
        <p:txBody>
          <a:bodyPr>
            <a:noAutofit/>
          </a:bodyPr>
          <a:lstStyle>
            <a:lvl1pPr marL="365760" indent="-365760">
              <a:defRPr/>
            </a:lvl1pPr>
            <a:lvl2pPr marL="960120" indent="-457200">
              <a:defRPr lang="en-US" sz="2800" kern="1200" dirty="0" smtClean="0">
                <a:solidFill>
                  <a:schemeClr val="tx1"/>
                </a:solidFill>
                <a:latin typeface="Arial" panose="020B0604020202020204" pitchFamily="34" charset="0"/>
                <a:ea typeface="+mn-ea"/>
                <a:cs typeface="Arial" panose="020B0604020202020204" pitchFamily="34" charset="0"/>
              </a:defRPr>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p:cNvSpPr>
            <a:spLocks noGrp="1"/>
          </p:cNvSpPr>
          <p:nvPr>
            <p:ph idx="10"/>
          </p:nvPr>
        </p:nvSpPr>
        <p:spPr>
          <a:xfrm>
            <a:off x="6324600" y="1317625"/>
            <a:ext cx="5029200" cy="1097280"/>
          </a:xfrm>
        </p:spPr>
        <p:txBody>
          <a:bodyPr>
            <a:noAutofit/>
          </a:bodyPr>
          <a:lstStyle>
            <a:lvl2pPr marL="960120" indent="-457200">
              <a:defRPr lang="en-US" sz="2800" kern="1200" dirty="0" smtClean="0">
                <a:solidFill>
                  <a:schemeClr val="tx1"/>
                </a:solidFill>
                <a:latin typeface="Arial" panose="020B0604020202020204" pitchFamily="34" charset="0"/>
                <a:ea typeface="+mn-ea"/>
                <a:cs typeface="Arial" panose="020B0604020202020204" pitchFamily="34" charset="0"/>
              </a:defRPr>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idx="11"/>
          </p:nvPr>
        </p:nvSpPr>
        <p:spPr>
          <a:xfrm>
            <a:off x="838200" y="2543597"/>
            <a:ext cx="5029200" cy="1097280"/>
          </a:xfrm>
        </p:spPr>
        <p:txBody>
          <a:bodyPr>
            <a:noAutofit/>
          </a:bodyPr>
          <a:lstStyle>
            <a:lvl2pPr marL="960120" indent="-457200">
              <a:defRPr lang="en-US" sz="2800" kern="1200" dirty="0" smtClean="0">
                <a:solidFill>
                  <a:schemeClr val="tx1"/>
                </a:solidFill>
                <a:latin typeface="Arial" panose="020B0604020202020204" pitchFamily="34" charset="0"/>
                <a:ea typeface="+mn-ea"/>
                <a:cs typeface="Arial" panose="020B0604020202020204" pitchFamily="34" charset="0"/>
              </a:defRPr>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idx="12"/>
          </p:nvPr>
        </p:nvSpPr>
        <p:spPr>
          <a:xfrm>
            <a:off x="6324600" y="2543597"/>
            <a:ext cx="5029200" cy="1097280"/>
          </a:xfrm>
        </p:spPr>
        <p:txBody>
          <a:bodyPr>
            <a:noAutofit/>
          </a:bodyPr>
          <a:lstStyle>
            <a:lvl2pPr marL="960120" indent="-457200">
              <a:defRPr lang="en-US" sz="2800" kern="1200" dirty="0" smtClean="0">
                <a:solidFill>
                  <a:schemeClr val="tx1"/>
                </a:solidFill>
                <a:latin typeface="Arial" panose="020B0604020202020204" pitchFamily="34" charset="0"/>
                <a:ea typeface="+mn-ea"/>
                <a:cs typeface="Arial" panose="020B0604020202020204" pitchFamily="34" charset="0"/>
              </a:defRPr>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idx="13"/>
          </p:nvPr>
        </p:nvSpPr>
        <p:spPr>
          <a:xfrm>
            <a:off x="838200" y="3769569"/>
            <a:ext cx="5029200" cy="1097280"/>
          </a:xfrm>
        </p:spPr>
        <p:txBody>
          <a:bodyPr>
            <a:noAutofit/>
          </a:bodyPr>
          <a:lstStyle>
            <a:lvl2pPr marL="960120" indent="-457200">
              <a:defRPr lang="en-US" sz="2800" kern="1200" dirty="0" smtClean="0">
                <a:solidFill>
                  <a:schemeClr val="tx1"/>
                </a:solidFill>
                <a:latin typeface="Arial" panose="020B0604020202020204" pitchFamily="34" charset="0"/>
                <a:ea typeface="+mn-ea"/>
                <a:cs typeface="Arial" panose="020B0604020202020204" pitchFamily="34" charset="0"/>
              </a:defRPr>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4"/>
          </p:nvPr>
        </p:nvSpPr>
        <p:spPr>
          <a:xfrm>
            <a:off x="6324600" y="3769569"/>
            <a:ext cx="5029200" cy="1097280"/>
          </a:xfrm>
        </p:spPr>
        <p:txBody>
          <a:bodyPr>
            <a:noAutofit/>
          </a:bodyPr>
          <a:lstStyle>
            <a:lvl2pPr marL="960120" indent="-457200">
              <a:defRPr lang="en-US" sz="2800" kern="1200" dirty="0" smtClean="0">
                <a:solidFill>
                  <a:schemeClr val="tx1"/>
                </a:solidFill>
                <a:latin typeface="Arial" panose="020B0604020202020204" pitchFamily="34" charset="0"/>
                <a:ea typeface="+mn-ea"/>
                <a:cs typeface="Arial" panose="020B0604020202020204" pitchFamily="34" charset="0"/>
              </a:defRPr>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2"/>
          <p:cNvSpPr>
            <a:spLocks noGrp="1"/>
          </p:cNvSpPr>
          <p:nvPr>
            <p:ph idx="15"/>
          </p:nvPr>
        </p:nvSpPr>
        <p:spPr>
          <a:xfrm>
            <a:off x="838200" y="4995542"/>
            <a:ext cx="5029200" cy="1097280"/>
          </a:xfrm>
        </p:spPr>
        <p:txBody>
          <a:bodyPr>
            <a:noAutofit/>
          </a:bodyPr>
          <a:lstStyle>
            <a:lvl2pPr marL="960120" indent="-457200">
              <a:defRPr lang="en-US" sz="2800" kern="1200" dirty="0" smtClean="0">
                <a:solidFill>
                  <a:schemeClr val="tx1"/>
                </a:solidFill>
                <a:latin typeface="Arial" panose="020B0604020202020204" pitchFamily="34" charset="0"/>
                <a:ea typeface="+mn-ea"/>
                <a:cs typeface="Arial" panose="020B0604020202020204" pitchFamily="34" charset="0"/>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p:cNvSpPr>
            <a:spLocks noGrp="1"/>
          </p:cNvSpPr>
          <p:nvPr>
            <p:ph idx="16"/>
          </p:nvPr>
        </p:nvSpPr>
        <p:spPr>
          <a:xfrm>
            <a:off x="6324600" y="4995542"/>
            <a:ext cx="5029200" cy="1097280"/>
          </a:xfrm>
        </p:spPr>
        <p:txBody>
          <a:bodyPr>
            <a:noAutofit/>
          </a:bodyPr>
          <a:lstStyle>
            <a:lvl2pPr marL="960120" indent="-457200">
              <a:defRPr lang="en-US" sz="2800" kern="1200" dirty="0" smtClean="0">
                <a:solidFill>
                  <a:schemeClr val="tx1"/>
                </a:solidFill>
                <a:latin typeface="Arial" panose="020B0604020202020204" pitchFamily="34" charset="0"/>
                <a:ea typeface="+mn-ea"/>
                <a:cs typeface="Arial" panose="020B0604020202020204" pitchFamily="34" charset="0"/>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7"/>
          <p:cNvSpPr txBox="1"/>
          <p:nvPr userDrawn="1"/>
        </p:nvSpPr>
        <p:spPr>
          <a:xfrm>
            <a:off x="2888443" y="6301527"/>
            <a:ext cx="8805672" cy="457200"/>
          </a:xfrm>
          <a:prstGeom prst="rect">
            <a:avLst/>
          </a:prstGeom>
          <a:noFill/>
        </p:spPr>
        <p:txBody>
          <a:bodyPr wrap="square"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4A78"/>
                </a:solidFill>
                <a:effectLst/>
                <a:uLnTx/>
                <a:uFillTx/>
                <a:latin typeface="arial" charset="0"/>
                <a:ea typeface="+mn-ea"/>
                <a:cs typeface="+mn-cs"/>
              </a:rPr>
              <a:t>© 2020 Cengage Learning. All Rights Reserved. May not be copied, scanned, or duplicated, in whole or in part, except for use as permitted in a license distributed with a certain product or service or otherwise on a password-protected website for classroom use.</a:t>
            </a:r>
          </a:p>
        </p:txBody>
      </p:sp>
    </p:spTree>
    <p:extLst>
      <p:ext uri="{BB962C8B-B14F-4D97-AF65-F5344CB8AC3E}">
        <p14:creationId xmlns:p14="http://schemas.microsoft.com/office/powerpoint/2010/main" val="2809272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3" name="Content Placeholder 2"/>
          <p:cNvSpPr>
            <a:spLocks noGrp="1"/>
          </p:cNvSpPr>
          <p:nvPr>
            <p:ph idx="1"/>
          </p:nvPr>
        </p:nvSpPr>
        <p:spPr>
          <a:xfrm>
            <a:off x="838200" y="1317625"/>
            <a:ext cx="10515600" cy="731520"/>
          </a:xfrm>
        </p:spPr>
        <p:txBody>
          <a:bodyPr>
            <a:noAutofit/>
          </a:bodyPr>
          <a:lstStyle>
            <a:lvl1pPr marL="228600" indent="-228600">
              <a:defRPr lang="en-US" sz="3200" kern="1200" dirty="0" smtClean="0">
                <a:solidFill>
                  <a:schemeClr val="tx1"/>
                </a:solidFill>
                <a:latin typeface="Arial" panose="020B0604020202020204" pitchFamily="34" charset="0"/>
                <a:ea typeface="+mn-ea"/>
                <a:cs typeface="Arial" panose="020B0604020202020204" pitchFamily="34" charset="0"/>
              </a:defRPr>
            </a:lvl1pPr>
            <a:lvl2pPr marL="822960" indent="-320040">
              <a:defRPr/>
            </a:lvl2pPr>
          </a:lstStyle>
          <a:p>
            <a:pPr marL="365760" lvl="0" indent="-365760" algn="l" defTabSz="914400" rtl="0" eaLnBrk="1" latinLnBrk="0" hangingPunct="1">
              <a:lnSpc>
                <a:spcPct val="100000"/>
              </a:lnSpc>
              <a:spcBef>
                <a:spcPts val="600"/>
              </a:spcBef>
              <a:spcAft>
                <a:spcPts val="600"/>
              </a:spcAft>
              <a:buFont typeface="Arial" panose="020B0604020202020204" pitchFamily="34" charset="0"/>
              <a:buChar char="•"/>
            </a:pPr>
            <a:r>
              <a:rPr lang="en-US"/>
              <a:t>Edit Master text styles</a:t>
            </a:r>
          </a:p>
          <a:p>
            <a:pPr marL="365760" lvl="1" indent="-365760" algn="l" defTabSz="914400" rtl="0" eaLnBrk="1" latinLnBrk="0" hangingPunct="1">
              <a:lnSpc>
                <a:spcPct val="100000"/>
              </a:lnSpc>
              <a:spcBef>
                <a:spcPts val="600"/>
              </a:spcBef>
              <a:spcAft>
                <a:spcPts val="600"/>
              </a:spcAft>
              <a:buFont typeface="Arial" panose="020B0604020202020204" pitchFamily="34" charset="0"/>
              <a:buChar char="•"/>
            </a:pPr>
            <a:r>
              <a:rPr lang="en-US"/>
              <a:t>Second level</a:t>
            </a:r>
          </a:p>
          <a:p>
            <a:pPr marL="365760" lvl="2" indent="-365760" algn="l" defTabSz="914400" rtl="0" eaLnBrk="1" latinLnBrk="0" hangingPunct="1">
              <a:lnSpc>
                <a:spcPct val="100000"/>
              </a:lnSpc>
              <a:spcBef>
                <a:spcPts val="600"/>
              </a:spcBef>
              <a:spcAft>
                <a:spcPts val="600"/>
              </a:spcAft>
              <a:buFont typeface="Arial" panose="020B0604020202020204" pitchFamily="34" charset="0"/>
              <a:buChar char="•"/>
            </a:pPr>
            <a:r>
              <a:rPr lang="en-US"/>
              <a:t>Third level</a:t>
            </a:r>
          </a:p>
          <a:p>
            <a:pPr marL="365760" lvl="3" indent="-365760" algn="l" defTabSz="914400" rtl="0" eaLnBrk="1" latinLnBrk="0" hangingPunct="1">
              <a:lnSpc>
                <a:spcPct val="100000"/>
              </a:lnSpc>
              <a:spcBef>
                <a:spcPts val="600"/>
              </a:spcBef>
              <a:spcAft>
                <a:spcPts val="600"/>
              </a:spcAft>
              <a:buFont typeface="Arial" panose="020B0604020202020204" pitchFamily="34" charset="0"/>
              <a:buChar char="•"/>
            </a:pPr>
            <a:r>
              <a:rPr lang="en-US"/>
              <a:t>Fourth level</a:t>
            </a:r>
          </a:p>
          <a:p>
            <a:pPr marL="365760" lvl="4" indent="-365760" algn="l" defTabSz="914400" rtl="0" eaLnBrk="1" latinLnBrk="0" hangingPunct="1">
              <a:lnSpc>
                <a:spcPct val="100000"/>
              </a:lnSpc>
              <a:spcBef>
                <a:spcPts val="600"/>
              </a:spcBef>
              <a:spcAft>
                <a:spcPts val="600"/>
              </a:spcAft>
              <a:buFont typeface="Arial" panose="020B0604020202020204" pitchFamily="34" charset="0"/>
              <a:buChar char="•"/>
            </a:pPr>
            <a:r>
              <a:rPr lang="en-US"/>
              <a:t>Fifth level</a:t>
            </a:r>
            <a:endParaRPr lang="en-US" dirty="0"/>
          </a:p>
        </p:txBody>
      </p:sp>
      <p:sp>
        <p:nvSpPr>
          <p:cNvPr id="5" name="Content Placeholder 2"/>
          <p:cNvSpPr>
            <a:spLocks noGrp="1"/>
          </p:cNvSpPr>
          <p:nvPr>
            <p:ph idx="10"/>
          </p:nvPr>
        </p:nvSpPr>
        <p:spPr>
          <a:xfrm>
            <a:off x="838200" y="2126360"/>
            <a:ext cx="10515600" cy="731520"/>
          </a:xfrm>
        </p:spPr>
        <p:txBody>
          <a:bodyPr>
            <a:noAutofit/>
          </a:bodyPr>
          <a:lstStyle>
            <a:lvl1pPr marL="228600" indent="-228600">
              <a:defRPr lang="en-US" sz="2800" kern="1200" dirty="0" smtClean="0">
                <a:solidFill>
                  <a:schemeClr val="tx1"/>
                </a:solidFill>
                <a:latin typeface="Arial" panose="020B0604020202020204" pitchFamily="34" charset="0"/>
                <a:ea typeface="+mn-ea"/>
                <a:cs typeface="Arial" panose="020B0604020202020204" pitchFamily="34" charset="0"/>
              </a:defRPr>
            </a:lvl1pPr>
            <a:lvl2pPr marL="822960" indent="-320040">
              <a:defRPr/>
            </a:lvl2pPr>
          </a:lstStyle>
          <a:p>
            <a:pPr marL="365760" lvl="0" indent="-365760" algn="l" defTabSz="914400" rtl="0" eaLnBrk="1" latinLnBrk="0" hangingPunct="1">
              <a:lnSpc>
                <a:spcPct val="100000"/>
              </a:lnSpc>
              <a:spcBef>
                <a:spcPts val="600"/>
              </a:spcBef>
              <a:spcAft>
                <a:spcPts val="600"/>
              </a:spcAft>
              <a:buFont typeface="Arial" panose="020B0604020202020204" pitchFamily="34" charset="0"/>
              <a:buChar char="•"/>
            </a:pPr>
            <a:r>
              <a:rPr lang="en-US"/>
              <a:t>Edit Master text styles</a:t>
            </a:r>
          </a:p>
          <a:p>
            <a:pPr marL="365760" lvl="1" indent="-365760" algn="l" defTabSz="914400" rtl="0" eaLnBrk="1" latinLnBrk="0" hangingPunct="1">
              <a:lnSpc>
                <a:spcPct val="100000"/>
              </a:lnSpc>
              <a:spcBef>
                <a:spcPts val="600"/>
              </a:spcBef>
              <a:spcAft>
                <a:spcPts val="600"/>
              </a:spcAft>
              <a:buFont typeface="Arial" panose="020B0604020202020204" pitchFamily="34" charset="0"/>
              <a:buChar char="•"/>
            </a:pPr>
            <a:r>
              <a:rPr lang="en-US"/>
              <a:t>Second level</a:t>
            </a:r>
          </a:p>
          <a:p>
            <a:pPr marL="365760" lvl="2" indent="-365760" algn="l" defTabSz="914400" rtl="0" eaLnBrk="1" latinLnBrk="0" hangingPunct="1">
              <a:lnSpc>
                <a:spcPct val="100000"/>
              </a:lnSpc>
              <a:spcBef>
                <a:spcPts val="600"/>
              </a:spcBef>
              <a:spcAft>
                <a:spcPts val="600"/>
              </a:spcAft>
              <a:buFont typeface="Arial" panose="020B0604020202020204" pitchFamily="34" charset="0"/>
              <a:buChar char="•"/>
            </a:pPr>
            <a:r>
              <a:rPr lang="en-US"/>
              <a:t>Third level</a:t>
            </a:r>
          </a:p>
          <a:p>
            <a:pPr marL="365760" lvl="3" indent="-365760" algn="l" defTabSz="914400" rtl="0" eaLnBrk="1" latinLnBrk="0" hangingPunct="1">
              <a:lnSpc>
                <a:spcPct val="100000"/>
              </a:lnSpc>
              <a:spcBef>
                <a:spcPts val="600"/>
              </a:spcBef>
              <a:spcAft>
                <a:spcPts val="600"/>
              </a:spcAft>
              <a:buFont typeface="Arial" panose="020B0604020202020204" pitchFamily="34" charset="0"/>
              <a:buChar char="•"/>
            </a:pPr>
            <a:r>
              <a:rPr lang="en-US"/>
              <a:t>Fourth level</a:t>
            </a:r>
          </a:p>
          <a:p>
            <a:pPr marL="365760" lvl="4" indent="-365760" algn="l" defTabSz="914400" rtl="0" eaLnBrk="1" latinLnBrk="0" hangingPunct="1">
              <a:lnSpc>
                <a:spcPct val="100000"/>
              </a:lnSpc>
              <a:spcBef>
                <a:spcPts val="600"/>
              </a:spcBef>
              <a:spcAft>
                <a:spcPts val="600"/>
              </a:spcAft>
              <a:buFont typeface="Arial" panose="020B0604020202020204" pitchFamily="34" charset="0"/>
              <a:buChar char="•"/>
            </a:pPr>
            <a:r>
              <a:rPr lang="en-US"/>
              <a:t>Fifth level</a:t>
            </a:r>
            <a:endParaRPr lang="en-US" dirty="0"/>
          </a:p>
        </p:txBody>
      </p:sp>
      <p:sp>
        <p:nvSpPr>
          <p:cNvPr id="6" name="Content Placeholder 2"/>
          <p:cNvSpPr>
            <a:spLocks noGrp="1"/>
          </p:cNvSpPr>
          <p:nvPr>
            <p:ph idx="11"/>
          </p:nvPr>
        </p:nvSpPr>
        <p:spPr>
          <a:xfrm>
            <a:off x="838200" y="2935095"/>
            <a:ext cx="10515600" cy="731520"/>
          </a:xfrm>
        </p:spPr>
        <p:txBody>
          <a:bodyPr>
            <a:noAutofit/>
          </a:bodyPr>
          <a:lstStyle>
            <a:lvl1pPr marL="228600" indent="-228600">
              <a:defRPr lang="en-US" sz="3200" kern="1200" dirty="0" smtClean="0">
                <a:solidFill>
                  <a:schemeClr val="tx1"/>
                </a:solidFill>
                <a:latin typeface="Arial" panose="020B0604020202020204" pitchFamily="34" charset="0"/>
                <a:ea typeface="+mn-ea"/>
                <a:cs typeface="Arial" panose="020B0604020202020204" pitchFamily="34" charset="0"/>
              </a:defRPr>
            </a:lvl1pPr>
            <a:lvl2pPr marL="822960" indent="-320040">
              <a:defRPr/>
            </a:lvl2pPr>
          </a:lstStyle>
          <a:p>
            <a:pPr marL="365760" lvl="0" indent="-365760" algn="l" defTabSz="914400" rtl="0" eaLnBrk="1" latinLnBrk="0" hangingPunct="1">
              <a:lnSpc>
                <a:spcPct val="100000"/>
              </a:lnSpc>
              <a:spcBef>
                <a:spcPts val="600"/>
              </a:spcBef>
              <a:spcAft>
                <a:spcPts val="600"/>
              </a:spcAft>
              <a:buFont typeface="Arial" panose="020B0604020202020204" pitchFamily="34" charset="0"/>
              <a:buChar char="•"/>
            </a:pPr>
            <a:r>
              <a:rPr lang="en-US"/>
              <a:t>Edit Master text styles</a:t>
            </a:r>
          </a:p>
          <a:p>
            <a:pPr marL="365760" lvl="1" indent="-365760" algn="l" defTabSz="914400" rtl="0" eaLnBrk="1" latinLnBrk="0" hangingPunct="1">
              <a:lnSpc>
                <a:spcPct val="100000"/>
              </a:lnSpc>
              <a:spcBef>
                <a:spcPts val="600"/>
              </a:spcBef>
              <a:spcAft>
                <a:spcPts val="600"/>
              </a:spcAft>
              <a:buFont typeface="Arial" panose="020B0604020202020204" pitchFamily="34" charset="0"/>
              <a:buChar char="•"/>
            </a:pPr>
            <a:r>
              <a:rPr lang="en-US"/>
              <a:t>Second level</a:t>
            </a:r>
          </a:p>
          <a:p>
            <a:pPr marL="365760" lvl="2" indent="-365760" algn="l" defTabSz="914400" rtl="0" eaLnBrk="1" latinLnBrk="0" hangingPunct="1">
              <a:lnSpc>
                <a:spcPct val="100000"/>
              </a:lnSpc>
              <a:spcBef>
                <a:spcPts val="600"/>
              </a:spcBef>
              <a:spcAft>
                <a:spcPts val="600"/>
              </a:spcAft>
              <a:buFont typeface="Arial" panose="020B0604020202020204" pitchFamily="34" charset="0"/>
              <a:buChar char="•"/>
            </a:pPr>
            <a:r>
              <a:rPr lang="en-US"/>
              <a:t>Third level</a:t>
            </a:r>
          </a:p>
          <a:p>
            <a:pPr marL="365760" lvl="3" indent="-365760" algn="l" defTabSz="914400" rtl="0" eaLnBrk="1" latinLnBrk="0" hangingPunct="1">
              <a:lnSpc>
                <a:spcPct val="100000"/>
              </a:lnSpc>
              <a:spcBef>
                <a:spcPts val="600"/>
              </a:spcBef>
              <a:spcAft>
                <a:spcPts val="600"/>
              </a:spcAft>
              <a:buFont typeface="Arial" panose="020B0604020202020204" pitchFamily="34" charset="0"/>
              <a:buChar char="•"/>
            </a:pPr>
            <a:r>
              <a:rPr lang="en-US"/>
              <a:t>Fourth level</a:t>
            </a:r>
          </a:p>
          <a:p>
            <a:pPr marL="365760" lvl="4" indent="-365760" algn="l" defTabSz="914400" rtl="0" eaLnBrk="1" latinLnBrk="0" hangingPunct="1">
              <a:lnSpc>
                <a:spcPct val="100000"/>
              </a:lnSpc>
              <a:spcBef>
                <a:spcPts val="600"/>
              </a:spcBef>
              <a:spcAft>
                <a:spcPts val="600"/>
              </a:spcAft>
              <a:buFont typeface="Arial" panose="020B0604020202020204" pitchFamily="34" charset="0"/>
              <a:buChar char="•"/>
            </a:pPr>
            <a:r>
              <a:rPr lang="en-US"/>
              <a:t>Fifth level</a:t>
            </a:r>
            <a:endParaRPr lang="en-US" dirty="0"/>
          </a:p>
        </p:txBody>
      </p:sp>
      <p:sp>
        <p:nvSpPr>
          <p:cNvPr id="7" name="Content Placeholder 2"/>
          <p:cNvSpPr>
            <a:spLocks noGrp="1"/>
          </p:cNvSpPr>
          <p:nvPr>
            <p:ph idx="12"/>
          </p:nvPr>
        </p:nvSpPr>
        <p:spPr>
          <a:xfrm>
            <a:off x="838200" y="3743830"/>
            <a:ext cx="10515600" cy="731520"/>
          </a:xfrm>
        </p:spPr>
        <p:txBody>
          <a:bodyPr>
            <a:noAutofit/>
          </a:bodyPr>
          <a:lstStyle>
            <a:lvl1pPr marL="228600" indent="-228600">
              <a:defRPr lang="en-US" sz="3200" kern="1200" dirty="0" smtClean="0">
                <a:solidFill>
                  <a:schemeClr val="tx1"/>
                </a:solidFill>
                <a:latin typeface="Arial" panose="020B0604020202020204" pitchFamily="34" charset="0"/>
                <a:ea typeface="+mn-ea"/>
                <a:cs typeface="Arial" panose="020B0604020202020204" pitchFamily="34" charset="0"/>
              </a:defRPr>
            </a:lvl1pPr>
            <a:lvl2pPr marL="822960" indent="-320040">
              <a:defRPr/>
            </a:lvl2pPr>
          </a:lstStyle>
          <a:p>
            <a:pPr marL="365760" lvl="0" indent="-365760" algn="l" defTabSz="914400" rtl="0" eaLnBrk="1" latinLnBrk="0" hangingPunct="1">
              <a:lnSpc>
                <a:spcPct val="100000"/>
              </a:lnSpc>
              <a:spcBef>
                <a:spcPts val="600"/>
              </a:spcBef>
              <a:spcAft>
                <a:spcPts val="600"/>
              </a:spcAft>
              <a:buFont typeface="Arial" panose="020B0604020202020204" pitchFamily="34" charset="0"/>
              <a:buChar char="•"/>
            </a:pPr>
            <a:r>
              <a:rPr lang="en-US"/>
              <a:t>Edit Master text styles</a:t>
            </a:r>
          </a:p>
          <a:p>
            <a:pPr marL="365760" lvl="1" indent="-365760" algn="l" defTabSz="914400" rtl="0" eaLnBrk="1" latinLnBrk="0" hangingPunct="1">
              <a:lnSpc>
                <a:spcPct val="100000"/>
              </a:lnSpc>
              <a:spcBef>
                <a:spcPts val="600"/>
              </a:spcBef>
              <a:spcAft>
                <a:spcPts val="600"/>
              </a:spcAft>
              <a:buFont typeface="Arial" panose="020B0604020202020204" pitchFamily="34" charset="0"/>
              <a:buChar char="•"/>
            </a:pPr>
            <a:r>
              <a:rPr lang="en-US"/>
              <a:t>Second level</a:t>
            </a:r>
          </a:p>
          <a:p>
            <a:pPr marL="365760" lvl="2" indent="-365760" algn="l" defTabSz="914400" rtl="0" eaLnBrk="1" latinLnBrk="0" hangingPunct="1">
              <a:lnSpc>
                <a:spcPct val="100000"/>
              </a:lnSpc>
              <a:spcBef>
                <a:spcPts val="600"/>
              </a:spcBef>
              <a:spcAft>
                <a:spcPts val="600"/>
              </a:spcAft>
              <a:buFont typeface="Arial" panose="020B0604020202020204" pitchFamily="34" charset="0"/>
              <a:buChar char="•"/>
            </a:pPr>
            <a:r>
              <a:rPr lang="en-US"/>
              <a:t>Third level</a:t>
            </a:r>
          </a:p>
          <a:p>
            <a:pPr marL="365760" lvl="3" indent="-365760" algn="l" defTabSz="914400" rtl="0" eaLnBrk="1" latinLnBrk="0" hangingPunct="1">
              <a:lnSpc>
                <a:spcPct val="100000"/>
              </a:lnSpc>
              <a:spcBef>
                <a:spcPts val="600"/>
              </a:spcBef>
              <a:spcAft>
                <a:spcPts val="600"/>
              </a:spcAft>
              <a:buFont typeface="Arial" panose="020B0604020202020204" pitchFamily="34" charset="0"/>
              <a:buChar char="•"/>
            </a:pPr>
            <a:r>
              <a:rPr lang="en-US"/>
              <a:t>Fourth level</a:t>
            </a:r>
          </a:p>
          <a:p>
            <a:pPr marL="365760" lvl="4" indent="-365760" algn="l" defTabSz="914400" rtl="0" eaLnBrk="1" latinLnBrk="0" hangingPunct="1">
              <a:lnSpc>
                <a:spcPct val="100000"/>
              </a:lnSpc>
              <a:spcBef>
                <a:spcPts val="600"/>
              </a:spcBef>
              <a:spcAft>
                <a:spcPts val="600"/>
              </a:spcAft>
              <a:buFont typeface="Arial" panose="020B0604020202020204" pitchFamily="34" charset="0"/>
              <a:buChar char="•"/>
            </a:pPr>
            <a:r>
              <a:rPr lang="en-US"/>
              <a:t>Fifth level</a:t>
            </a:r>
            <a:endParaRPr lang="en-US" dirty="0"/>
          </a:p>
        </p:txBody>
      </p:sp>
      <p:sp>
        <p:nvSpPr>
          <p:cNvPr id="9" name="Content Placeholder 2"/>
          <p:cNvSpPr>
            <a:spLocks noGrp="1"/>
          </p:cNvSpPr>
          <p:nvPr>
            <p:ph idx="13"/>
          </p:nvPr>
        </p:nvSpPr>
        <p:spPr>
          <a:xfrm>
            <a:off x="838200" y="4552565"/>
            <a:ext cx="10515600" cy="731520"/>
          </a:xfrm>
        </p:spPr>
        <p:txBody>
          <a:bodyPr>
            <a:noAutofit/>
          </a:bodyPr>
          <a:lstStyle>
            <a:lvl1pPr marL="228600" indent="-228600">
              <a:defRPr lang="en-US" sz="3200" kern="1200" dirty="0" smtClean="0">
                <a:solidFill>
                  <a:schemeClr val="tx1"/>
                </a:solidFill>
                <a:latin typeface="Arial" panose="020B0604020202020204" pitchFamily="34" charset="0"/>
                <a:ea typeface="+mn-ea"/>
                <a:cs typeface="Arial" panose="020B0604020202020204" pitchFamily="34" charset="0"/>
              </a:defRPr>
            </a:lvl1pPr>
            <a:lvl2pPr marL="822960" indent="-320040">
              <a:defRPr/>
            </a:lvl2pPr>
          </a:lstStyle>
          <a:p>
            <a:pPr marL="365760" lvl="0" indent="-365760" algn="l" defTabSz="914400" rtl="0" eaLnBrk="1" latinLnBrk="0" hangingPunct="1">
              <a:lnSpc>
                <a:spcPct val="100000"/>
              </a:lnSpc>
              <a:spcBef>
                <a:spcPts val="600"/>
              </a:spcBef>
              <a:spcAft>
                <a:spcPts val="600"/>
              </a:spcAft>
              <a:buFont typeface="Arial" panose="020B0604020202020204" pitchFamily="34" charset="0"/>
              <a:buChar char="•"/>
            </a:pPr>
            <a:r>
              <a:rPr lang="en-US"/>
              <a:t>Edit Master text styles</a:t>
            </a:r>
          </a:p>
          <a:p>
            <a:pPr marL="365760" lvl="1" indent="-365760" algn="l" defTabSz="914400" rtl="0" eaLnBrk="1" latinLnBrk="0" hangingPunct="1">
              <a:lnSpc>
                <a:spcPct val="100000"/>
              </a:lnSpc>
              <a:spcBef>
                <a:spcPts val="600"/>
              </a:spcBef>
              <a:spcAft>
                <a:spcPts val="600"/>
              </a:spcAft>
              <a:buFont typeface="Arial" panose="020B0604020202020204" pitchFamily="34" charset="0"/>
              <a:buChar char="•"/>
            </a:pPr>
            <a:r>
              <a:rPr lang="en-US"/>
              <a:t>Second level</a:t>
            </a:r>
          </a:p>
          <a:p>
            <a:pPr marL="365760" lvl="2" indent="-365760" algn="l" defTabSz="914400" rtl="0" eaLnBrk="1" latinLnBrk="0" hangingPunct="1">
              <a:lnSpc>
                <a:spcPct val="100000"/>
              </a:lnSpc>
              <a:spcBef>
                <a:spcPts val="600"/>
              </a:spcBef>
              <a:spcAft>
                <a:spcPts val="600"/>
              </a:spcAft>
              <a:buFont typeface="Arial" panose="020B0604020202020204" pitchFamily="34" charset="0"/>
              <a:buChar char="•"/>
            </a:pPr>
            <a:r>
              <a:rPr lang="en-US"/>
              <a:t>Third level</a:t>
            </a:r>
          </a:p>
          <a:p>
            <a:pPr marL="365760" lvl="3" indent="-365760" algn="l" defTabSz="914400" rtl="0" eaLnBrk="1" latinLnBrk="0" hangingPunct="1">
              <a:lnSpc>
                <a:spcPct val="100000"/>
              </a:lnSpc>
              <a:spcBef>
                <a:spcPts val="600"/>
              </a:spcBef>
              <a:spcAft>
                <a:spcPts val="600"/>
              </a:spcAft>
              <a:buFont typeface="Arial" panose="020B0604020202020204" pitchFamily="34" charset="0"/>
              <a:buChar char="•"/>
            </a:pPr>
            <a:r>
              <a:rPr lang="en-US"/>
              <a:t>Fourth level</a:t>
            </a:r>
          </a:p>
          <a:p>
            <a:pPr marL="365760" lvl="4" indent="-365760" algn="l" defTabSz="914400" rtl="0" eaLnBrk="1" latinLnBrk="0" hangingPunct="1">
              <a:lnSpc>
                <a:spcPct val="100000"/>
              </a:lnSpc>
              <a:spcBef>
                <a:spcPts val="600"/>
              </a:spcBef>
              <a:spcAft>
                <a:spcPts val="600"/>
              </a:spcAft>
              <a:buFont typeface="Arial" panose="020B0604020202020204" pitchFamily="34" charset="0"/>
              <a:buChar char="•"/>
            </a:pPr>
            <a:r>
              <a:rPr lang="en-US"/>
              <a:t>Fifth level</a:t>
            </a:r>
            <a:endParaRPr lang="en-US" dirty="0"/>
          </a:p>
        </p:txBody>
      </p:sp>
      <p:sp>
        <p:nvSpPr>
          <p:cNvPr id="10" name="Content Placeholder 2"/>
          <p:cNvSpPr>
            <a:spLocks noGrp="1"/>
          </p:cNvSpPr>
          <p:nvPr>
            <p:ph idx="14"/>
          </p:nvPr>
        </p:nvSpPr>
        <p:spPr>
          <a:xfrm>
            <a:off x="838200" y="5361302"/>
            <a:ext cx="10515600" cy="731520"/>
          </a:xfrm>
        </p:spPr>
        <p:txBody>
          <a:bodyPr>
            <a:noAutofit/>
          </a:bodyPr>
          <a:lstStyle>
            <a:lvl1pPr marL="228600" indent="-228600">
              <a:defRPr lang="en-US" sz="3200" kern="1200" dirty="0" smtClean="0">
                <a:solidFill>
                  <a:schemeClr val="tx1"/>
                </a:solidFill>
                <a:latin typeface="Arial" panose="020B0604020202020204" pitchFamily="34" charset="0"/>
                <a:ea typeface="+mn-ea"/>
                <a:cs typeface="Arial" panose="020B0604020202020204" pitchFamily="34" charset="0"/>
              </a:defRPr>
            </a:lvl1pPr>
            <a:lvl2pPr marL="822960" indent="-320040">
              <a:defRPr/>
            </a:lvl2pPr>
          </a:lstStyle>
          <a:p>
            <a:pPr marL="365760" lvl="0" indent="-365760" algn="l" defTabSz="914400" rtl="0" eaLnBrk="1" latinLnBrk="0" hangingPunct="1">
              <a:lnSpc>
                <a:spcPct val="100000"/>
              </a:lnSpc>
              <a:spcBef>
                <a:spcPts val="600"/>
              </a:spcBef>
              <a:spcAft>
                <a:spcPts val="600"/>
              </a:spcAft>
              <a:buFont typeface="Arial" panose="020B0604020202020204" pitchFamily="34" charset="0"/>
              <a:buChar char="•"/>
            </a:pPr>
            <a:r>
              <a:rPr lang="en-US"/>
              <a:t>Edit Master text styles</a:t>
            </a:r>
          </a:p>
          <a:p>
            <a:pPr marL="365760" lvl="1" indent="-365760" algn="l" defTabSz="914400" rtl="0" eaLnBrk="1" latinLnBrk="0" hangingPunct="1">
              <a:lnSpc>
                <a:spcPct val="100000"/>
              </a:lnSpc>
              <a:spcBef>
                <a:spcPts val="600"/>
              </a:spcBef>
              <a:spcAft>
                <a:spcPts val="600"/>
              </a:spcAft>
              <a:buFont typeface="Arial" panose="020B0604020202020204" pitchFamily="34" charset="0"/>
              <a:buChar char="•"/>
            </a:pPr>
            <a:r>
              <a:rPr lang="en-US"/>
              <a:t>Second level</a:t>
            </a:r>
          </a:p>
          <a:p>
            <a:pPr marL="365760" lvl="2" indent="-365760" algn="l" defTabSz="914400" rtl="0" eaLnBrk="1" latinLnBrk="0" hangingPunct="1">
              <a:lnSpc>
                <a:spcPct val="100000"/>
              </a:lnSpc>
              <a:spcBef>
                <a:spcPts val="600"/>
              </a:spcBef>
              <a:spcAft>
                <a:spcPts val="600"/>
              </a:spcAft>
              <a:buFont typeface="Arial" panose="020B0604020202020204" pitchFamily="34" charset="0"/>
              <a:buChar char="•"/>
            </a:pPr>
            <a:r>
              <a:rPr lang="en-US"/>
              <a:t>Third level</a:t>
            </a:r>
          </a:p>
          <a:p>
            <a:pPr marL="365760" lvl="3" indent="-365760" algn="l" defTabSz="914400" rtl="0" eaLnBrk="1" latinLnBrk="0" hangingPunct="1">
              <a:lnSpc>
                <a:spcPct val="100000"/>
              </a:lnSpc>
              <a:spcBef>
                <a:spcPts val="600"/>
              </a:spcBef>
              <a:spcAft>
                <a:spcPts val="600"/>
              </a:spcAft>
              <a:buFont typeface="Arial" panose="020B0604020202020204" pitchFamily="34" charset="0"/>
              <a:buChar char="•"/>
            </a:pPr>
            <a:r>
              <a:rPr lang="en-US"/>
              <a:t>Fourth level</a:t>
            </a:r>
          </a:p>
          <a:p>
            <a:pPr marL="365760" lvl="4" indent="-365760" algn="l" defTabSz="914400" rtl="0" eaLnBrk="1" latinLnBrk="0" hangingPunct="1">
              <a:lnSpc>
                <a:spcPct val="100000"/>
              </a:lnSpc>
              <a:spcBef>
                <a:spcPts val="600"/>
              </a:spcBef>
              <a:spcAft>
                <a:spcPts val="600"/>
              </a:spcAft>
              <a:buFont typeface="Arial" panose="020B0604020202020204" pitchFamily="34" charset="0"/>
              <a:buChar char="•"/>
            </a:pPr>
            <a:r>
              <a:rPr lang="en-US"/>
              <a:t>Fifth level</a:t>
            </a:r>
            <a:endParaRPr lang="en-US" dirty="0"/>
          </a:p>
        </p:txBody>
      </p:sp>
      <p:sp>
        <p:nvSpPr>
          <p:cNvPr id="11" name="Footer 7"/>
          <p:cNvSpPr txBox="1"/>
          <p:nvPr userDrawn="1"/>
        </p:nvSpPr>
        <p:spPr>
          <a:xfrm>
            <a:off x="2888443" y="6301527"/>
            <a:ext cx="8805672" cy="457200"/>
          </a:xfrm>
          <a:prstGeom prst="rect">
            <a:avLst/>
          </a:prstGeom>
          <a:noFill/>
        </p:spPr>
        <p:txBody>
          <a:bodyPr wrap="square"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4A78"/>
                </a:solidFill>
                <a:effectLst/>
                <a:uLnTx/>
                <a:uFillTx/>
                <a:latin typeface="arial" charset="0"/>
                <a:ea typeface="+mn-ea"/>
                <a:cs typeface="+mn-cs"/>
              </a:rPr>
              <a:t>© 2020 Cengage Learning. All Rights Reserved. May not be copied, scanned, or duplicated, in whole or in part, except for use as permitted in a license distributed with a certain product or service or otherwise on a password-protected website for classroom use.</a:t>
            </a:r>
          </a:p>
        </p:txBody>
      </p:sp>
    </p:spTree>
    <p:extLst>
      <p:ext uri="{BB962C8B-B14F-4D97-AF65-F5344CB8AC3E}">
        <p14:creationId xmlns:p14="http://schemas.microsoft.com/office/powerpoint/2010/main" val="104190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3" name="Content Placeholder 2"/>
          <p:cNvSpPr>
            <a:spLocks noGrp="1"/>
          </p:cNvSpPr>
          <p:nvPr>
            <p:ph idx="1"/>
          </p:nvPr>
        </p:nvSpPr>
        <p:spPr>
          <a:xfrm>
            <a:off x="838200" y="1317625"/>
            <a:ext cx="5029200" cy="4754880"/>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p:cNvSpPr>
            <a:spLocks noGrp="1"/>
          </p:cNvSpPr>
          <p:nvPr>
            <p:ph idx="10"/>
          </p:nvPr>
        </p:nvSpPr>
        <p:spPr>
          <a:xfrm>
            <a:off x="6324600" y="1317625"/>
            <a:ext cx="5029200" cy="4754880"/>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7"/>
          <p:cNvSpPr txBox="1"/>
          <p:nvPr userDrawn="1"/>
        </p:nvSpPr>
        <p:spPr>
          <a:xfrm>
            <a:off x="2888443" y="6301527"/>
            <a:ext cx="8805672" cy="457200"/>
          </a:xfrm>
          <a:prstGeom prst="rect">
            <a:avLst/>
          </a:prstGeom>
          <a:noFill/>
        </p:spPr>
        <p:txBody>
          <a:bodyPr wrap="square"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4A78"/>
                </a:solidFill>
                <a:effectLst/>
                <a:uLnTx/>
                <a:uFillTx/>
                <a:latin typeface="arial" charset="0"/>
                <a:ea typeface="+mn-ea"/>
                <a:cs typeface="+mn-cs"/>
              </a:rPr>
              <a:t>© 2020 Cengage Learning. All Rights Reserved. May not be copied, scanned, or duplicated, in whole or in part, except for use as permitted in a license distributed with a certain product or service or otherwise on a password-protected website for classroom use.</a:t>
            </a:r>
          </a:p>
        </p:txBody>
      </p:sp>
    </p:spTree>
    <p:extLst>
      <p:ext uri="{BB962C8B-B14F-4D97-AF65-F5344CB8AC3E}">
        <p14:creationId xmlns:p14="http://schemas.microsoft.com/office/powerpoint/2010/main" val="3550736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36525"/>
            <a:ext cx="10515600" cy="91440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a:xfrm>
            <a:off x="838200" y="1317625"/>
            <a:ext cx="5029200" cy="548640"/>
          </a:xfrm>
        </p:spPr>
        <p:txBody>
          <a:bodyPr>
            <a:noAutofit/>
          </a:bodyPr>
          <a:lstStyle>
            <a:lvl1pPr marL="0" indent="0" algn="ctr">
              <a:buNone/>
              <a:defRPr sz="2800" b="1">
                <a:solidFill>
                  <a:srgbClr val="006298"/>
                </a:solidFill>
              </a:defRPr>
            </a:lvl1pPr>
          </a:lstStyle>
          <a:p>
            <a:pPr lvl="0"/>
            <a:r>
              <a:rPr lang="en-US"/>
              <a:t>Edit Master text styles</a:t>
            </a:r>
          </a:p>
        </p:txBody>
      </p:sp>
      <p:sp>
        <p:nvSpPr>
          <p:cNvPr id="5" name="Content Placeholder 2"/>
          <p:cNvSpPr>
            <a:spLocks noGrp="1"/>
          </p:cNvSpPr>
          <p:nvPr>
            <p:ph idx="10"/>
          </p:nvPr>
        </p:nvSpPr>
        <p:spPr>
          <a:xfrm>
            <a:off x="838200" y="2017486"/>
            <a:ext cx="5029200" cy="4055019"/>
          </a:xfrm>
        </p:spPr>
        <p:txBody>
          <a:bodyPr>
            <a:noAutofit/>
          </a:bodyPr>
          <a:lstStyle>
            <a:lvl1pPr>
              <a:defRPr sz="2800"/>
            </a:lvl1pPr>
            <a:lvl2pPr>
              <a:defRPr sz="2400"/>
            </a:lvl2pPr>
            <a:lvl3pPr>
              <a:defRPr sz="20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idx="11"/>
          </p:nvPr>
        </p:nvSpPr>
        <p:spPr>
          <a:xfrm>
            <a:off x="6324600" y="1317625"/>
            <a:ext cx="5029200" cy="548640"/>
          </a:xfrm>
        </p:spPr>
        <p:txBody>
          <a:bodyPr>
            <a:noAutofit/>
          </a:bodyPr>
          <a:lstStyle>
            <a:lvl1pPr marL="0" indent="0" algn="ctr">
              <a:buNone/>
              <a:defRPr sz="2800" b="1">
                <a:solidFill>
                  <a:srgbClr val="006298"/>
                </a:solidFill>
              </a:defRPr>
            </a:lvl1pPr>
            <a:lvl2pPr>
              <a:defRPr sz="2400"/>
            </a:lvl2pPr>
            <a:lvl3pPr>
              <a:defRPr sz="2000"/>
            </a:lvl3pPr>
            <a:lvl4pPr>
              <a:defRPr sz="1800"/>
            </a:lvl4pPr>
            <a:lvl5pPr>
              <a:defRPr sz="1800"/>
            </a:lvl5pPr>
          </a:lstStyle>
          <a:p>
            <a:pPr lvl="0"/>
            <a:r>
              <a:rPr lang="en-US"/>
              <a:t>Edit Master text styles</a:t>
            </a:r>
          </a:p>
        </p:txBody>
      </p:sp>
      <p:sp>
        <p:nvSpPr>
          <p:cNvPr id="7" name="Content Placeholder 2"/>
          <p:cNvSpPr>
            <a:spLocks noGrp="1"/>
          </p:cNvSpPr>
          <p:nvPr>
            <p:ph idx="12"/>
          </p:nvPr>
        </p:nvSpPr>
        <p:spPr>
          <a:xfrm>
            <a:off x="6324600" y="2017486"/>
            <a:ext cx="5029200" cy="4055019"/>
          </a:xfrm>
        </p:spPr>
        <p:txBody>
          <a:bodyPr>
            <a:noAutofit/>
          </a:bodyPr>
          <a:lstStyle>
            <a:lvl1pPr>
              <a:defRPr sz="2800"/>
            </a:lvl1pPr>
            <a:lvl2pPr>
              <a:defRPr sz="2400"/>
            </a:lvl2pPr>
            <a:lvl3pPr>
              <a:defRPr sz="20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7"/>
          <p:cNvSpPr txBox="1"/>
          <p:nvPr userDrawn="1"/>
        </p:nvSpPr>
        <p:spPr>
          <a:xfrm>
            <a:off x="2888443" y="6301527"/>
            <a:ext cx="8805672" cy="457200"/>
          </a:xfrm>
          <a:prstGeom prst="rect">
            <a:avLst/>
          </a:prstGeom>
          <a:noFill/>
        </p:spPr>
        <p:txBody>
          <a:bodyPr wrap="square"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4A78"/>
                </a:solidFill>
                <a:effectLst/>
                <a:uLnTx/>
                <a:uFillTx/>
                <a:latin typeface="arial" charset="0"/>
                <a:ea typeface="+mn-ea"/>
                <a:cs typeface="+mn-cs"/>
              </a:rPr>
              <a:t>© 2020 Cengage Learning. All Rights Reserved. May not be copied, scanned, or duplicated, in whole or in part, except for use as permitted in a license distributed with a certain product or service or otherwise on a password-protected website for classroom use.</a:t>
            </a:r>
          </a:p>
        </p:txBody>
      </p:sp>
    </p:spTree>
    <p:extLst>
      <p:ext uri="{BB962C8B-B14F-4D97-AF65-F5344CB8AC3E}">
        <p14:creationId xmlns:p14="http://schemas.microsoft.com/office/powerpoint/2010/main" val="2098976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36525"/>
            <a:ext cx="10515600" cy="914400"/>
          </a:xfrm>
        </p:spPr>
        <p:txBody>
          <a:bodyPr>
            <a:noAutofit/>
          </a:bodyPr>
          <a:lstStyle/>
          <a:p>
            <a:r>
              <a:rPr lang="en-US"/>
              <a:t>Click to edit Master title style</a:t>
            </a:r>
            <a:endParaRPr lang="en-US" dirty="0"/>
          </a:p>
        </p:txBody>
      </p:sp>
      <p:sp>
        <p:nvSpPr>
          <p:cNvPr id="3" name="Content Placeholder 2"/>
          <p:cNvSpPr>
            <a:spLocks noGrp="1"/>
          </p:cNvSpPr>
          <p:nvPr>
            <p:ph idx="1" hasCustomPrompt="1"/>
          </p:nvPr>
        </p:nvSpPr>
        <p:spPr>
          <a:xfrm>
            <a:off x="838200" y="1317625"/>
            <a:ext cx="10515600" cy="548640"/>
          </a:xfrm>
        </p:spPr>
        <p:txBody>
          <a:bodyPr>
            <a:noAutofit/>
          </a:bodyPr>
          <a:lstStyle>
            <a:lvl1pPr marL="0" indent="0" algn="l">
              <a:buNone/>
              <a:defRPr sz="2800" b="1">
                <a:solidFill>
                  <a:srgbClr val="006298"/>
                </a:solidFill>
              </a:defRPr>
            </a:lvl1pPr>
          </a:lstStyle>
          <a:p>
            <a:pPr lvl="0"/>
            <a:r>
              <a:rPr lang="en-US" dirty="0"/>
              <a:t>Section Header</a:t>
            </a:r>
          </a:p>
        </p:txBody>
      </p:sp>
      <p:sp>
        <p:nvSpPr>
          <p:cNvPr id="5" name="Content Placeholder 2"/>
          <p:cNvSpPr>
            <a:spLocks noGrp="1"/>
          </p:cNvSpPr>
          <p:nvPr>
            <p:ph idx="10"/>
          </p:nvPr>
        </p:nvSpPr>
        <p:spPr>
          <a:xfrm>
            <a:off x="838200" y="1988185"/>
            <a:ext cx="10515600" cy="1554480"/>
          </a:xfrm>
        </p:spPr>
        <p:txBody>
          <a:bodyPr>
            <a:noAutofit/>
          </a:bodyPr>
          <a:lstStyle>
            <a:lvl1pPr>
              <a:defRPr sz="2800"/>
            </a:lvl1pPr>
            <a:lvl2pPr>
              <a:defRPr sz="2400"/>
            </a:lvl2pPr>
            <a:lvl3pPr>
              <a:defRPr sz="20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idx="11" hasCustomPrompt="1"/>
          </p:nvPr>
        </p:nvSpPr>
        <p:spPr>
          <a:xfrm>
            <a:off x="838200" y="3872137"/>
            <a:ext cx="10515600" cy="548640"/>
          </a:xfrm>
        </p:spPr>
        <p:txBody>
          <a:bodyPr>
            <a:noAutofit/>
          </a:bodyPr>
          <a:lstStyle>
            <a:lvl1pPr marL="0" indent="0" algn="l">
              <a:buNone/>
              <a:defRPr sz="2800" b="1">
                <a:solidFill>
                  <a:srgbClr val="006298"/>
                </a:solidFill>
              </a:defRPr>
            </a:lvl1pPr>
            <a:lvl2pPr>
              <a:defRPr sz="2400"/>
            </a:lvl2pPr>
            <a:lvl3pPr>
              <a:defRPr sz="2000"/>
            </a:lvl3pPr>
            <a:lvl4pPr>
              <a:defRPr sz="1800"/>
            </a:lvl4pPr>
            <a:lvl5pPr>
              <a:defRPr sz="1800"/>
            </a:lvl5pPr>
          </a:lstStyle>
          <a:p>
            <a:pPr lvl="0"/>
            <a:r>
              <a:rPr lang="en-US" dirty="0"/>
              <a:t>Section Header</a:t>
            </a:r>
          </a:p>
        </p:txBody>
      </p:sp>
      <p:sp>
        <p:nvSpPr>
          <p:cNvPr id="7" name="Content Placeholder 2"/>
          <p:cNvSpPr>
            <a:spLocks noGrp="1"/>
          </p:cNvSpPr>
          <p:nvPr>
            <p:ph idx="12"/>
          </p:nvPr>
        </p:nvSpPr>
        <p:spPr>
          <a:xfrm>
            <a:off x="838200" y="4518025"/>
            <a:ext cx="10515600" cy="1554480"/>
          </a:xfrm>
        </p:spPr>
        <p:txBody>
          <a:bodyPr>
            <a:noAutofit/>
          </a:bodyPr>
          <a:lstStyle>
            <a:lvl1pPr>
              <a:defRPr sz="2800"/>
            </a:lvl1pPr>
            <a:lvl2pPr>
              <a:defRPr sz="2400"/>
            </a:lvl2pPr>
            <a:lvl3pPr>
              <a:defRPr sz="20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7"/>
          <p:cNvSpPr txBox="1"/>
          <p:nvPr userDrawn="1"/>
        </p:nvSpPr>
        <p:spPr>
          <a:xfrm>
            <a:off x="2888443" y="6301527"/>
            <a:ext cx="8805672" cy="457200"/>
          </a:xfrm>
          <a:prstGeom prst="rect">
            <a:avLst/>
          </a:prstGeom>
          <a:noFill/>
        </p:spPr>
        <p:txBody>
          <a:bodyPr wrap="square"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4A78"/>
                </a:solidFill>
                <a:effectLst/>
                <a:uLnTx/>
                <a:uFillTx/>
                <a:latin typeface="arial" charset="0"/>
                <a:ea typeface="+mn-ea"/>
                <a:cs typeface="+mn-cs"/>
              </a:rPr>
              <a:t>© 2020 Cengage Learning. All Rights Reserved. May not be copied, scanned, or duplicated, in whole or in part, except for use as permitted in a license distributed with a certain product or service or otherwise on a password-protected website for classroom use.</a:t>
            </a:r>
          </a:p>
        </p:txBody>
      </p:sp>
    </p:spTree>
    <p:extLst>
      <p:ext uri="{BB962C8B-B14F-4D97-AF65-F5344CB8AC3E}">
        <p14:creationId xmlns:p14="http://schemas.microsoft.com/office/powerpoint/2010/main" val="25834361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36525"/>
            <a:ext cx="10515600" cy="914400"/>
          </a:xfrm>
        </p:spPr>
        <p:txBody>
          <a:bodyPr>
            <a:noAutofit/>
          </a:bodyPr>
          <a:lstStyle/>
          <a:p>
            <a:r>
              <a:rPr lang="en-US"/>
              <a:t>Click to edit Master title style</a:t>
            </a:r>
            <a:endParaRPr lang="en-US" dirty="0"/>
          </a:p>
        </p:txBody>
      </p:sp>
      <p:sp>
        <p:nvSpPr>
          <p:cNvPr id="3" name="Content Placeholder 2"/>
          <p:cNvSpPr>
            <a:spLocks noGrp="1"/>
          </p:cNvSpPr>
          <p:nvPr>
            <p:ph idx="1"/>
          </p:nvPr>
        </p:nvSpPr>
        <p:spPr>
          <a:xfrm>
            <a:off x="838200" y="1317625"/>
            <a:ext cx="3300984" cy="548640"/>
          </a:xfrm>
        </p:spPr>
        <p:txBody>
          <a:bodyPr>
            <a:noAutofit/>
          </a:bodyPr>
          <a:lstStyle>
            <a:lvl1pPr marL="0" indent="0" algn="ctr">
              <a:buNone/>
              <a:defRPr sz="2000" b="1">
                <a:solidFill>
                  <a:srgbClr val="006298"/>
                </a:solidFill>
              </a:defRPr>
            </a:lvl1pPr>
          </a:lstStyle>
          <a:p>
            <a:pPr lvl="0"/>
            <a:r>
              <a:rPr lang="en-US"/>
              <a:t>Edit Master text styles</a:t>
            </a:r>
          </a:p>
        </p:txBody>
      </p:sp>
      <p:sp>
        <p:nvSpPr>
          <p:cNvPr id="5" name="Content Placeholder 2"/>
          <p:cNvSpPr>
            <a:spLocks noGrp="1"/>
          </p:cNvSpPr>
          <p:nvPr>
            <p:ph idx="10"/>
          </p:nvPr>
        </p:nvSpPr>
        <p:spPr>
          <a:xfrm>
            <a:off x="838200" y="2017486"/>
            <a:ext cx="3300984" cy="4055019"/>
          </a:xfrm>
        </p:spPr>
        <p:txBody>
          <a:bodyPr>
            <a:noAutofit/>
          </a:bodyPr>
          <a:lstStyle>
            <a:lvl1pPr>
              <a:defRPr sz="2000"/>
            </a:lvl1pPr>
            <a:lvl2pPr>
              <a:defRPr sz="1800"/>
            </a:lvl2pPr>
            <a:lvl3pPr>
              <a:defRPr sz="16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idx="11"/>
          </p:nvPr>
        </p:nvSpPr>
        <p:spPr>
          <a:xfrm>
            <a:off x="4445508" y="1317625"/>
            <a:ext cx="3300984" cy="548640"/>
          </a:xfrm>
        </p:spPr>
        <p:txBody>
          <a:bodyPr>
            <a:noAutofit/>
          </a:bodyPr>
          <a:lstStyle>
            <a:lvl1pPr marL="0" indent="0" algn="ctr">
              <a:buNone/>
              <a:defRPr sz="2000" b="1">
                <a:solidFill>
                  <a:srgbClr val="006298"/>
                </a:solidFill>
              </a:defRPr>
            </a:lvl1pPr>
            <a:lvl2pPr>
              <a:defRPr sz="2400"/>
            </a:lvl2pPr>
            <a:lvl3pPr>
              <a:defRPr sz="2000"/>
            </a:lvl3pPr>
            <a:lvl4pPr>
              <a:defRPr sz="1800"/>
            </a:lvl4pPr>
            <a:lvl5pPr>
              <a:defRPr sz="1800"/>
            </a:lvl5pPr>
          </a:lstStyle>
          <a:p>
            <a:pPr lvl="0"/>
            <a:r>
              <a:rPr lang="en-US"/>
              <a:t>Edit Master text styles</a:t>
            </a:r>
          </a:p>
        </p:txBody>
      </p:sp>
      <p:sp>
        <p:nvSpPr>
          <p:cNvPr id="7" name="Content Placeholder 2"/>
          <p:cNvSpPr>
            <a:spLocks noGrp="1"/>
          </p:cNvSpPr>
          <p:nvPr>
            <p:ph idx="12"/>
          </p:nvPr>
        </p:nvSpPr>
        <p:spPr>
          <a:xfrm>
            <a:off x="4445508" y="2017486"/>
            <a:ext cx="3300984" cy="4055019"/>
          </a:xfrm>
        </p:spPr>
        <p:txBody>
          <a:bodyPr>
            <a:noAutofit/>
          </a:bodyPr>
          <a:lstStyle>
            <a:lvl1pPr>
              <a:defRPr sz="2000"/>
            </a:lvl1pPr>
            <a:lvl2pPr>
              <a:defRPr sz="1800"/>
            </a:lvl2pPr>
            <a:lvl3pPr>
              <a:defRPr sz="16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3"/>
          </p:nvPr>
        </p:nvSpPr>
        <p:spPr>
          <a:xfrm>
            <a:off x="8052816" y="1317625"/>
            <a:ext cx="3300984" cy="548640"/>
          </a:xfrm>
        </p:spPr>
        <p:txBody>
          <a:bodyPr>
            <a:noAutofit/>
          </a:bodyPr>
          <a:lstStyle>
            <a:lvl1pPr marL="0" indent="0" algn="ctr">
              <a:buNone/>
              <a:defRPr sz="2000" b="1">
                <a:solidFill>
                  <a:srgbClr val="006298"/>
                </a:solidFill>
              </a:defRPr>
            </a:lvl1pPr>
            <a:lvl2pPr>
              <a:defRPr sz="1800"/>
            </a:lvl2pPr>
            <a:lvl3pPr>
              <a:defRPr sz="1600"/>
            </a:lvl3pPr>
            <a:lvl4pPr>
              <a:defRPr sz="1400"/>
            </a:lvl4pPr>
            <a:lvl5pPr>
              <a:defRPr sz="1400"/>
            </a:lvl5pPr>
          </a:lstStyle>
          <a:p>
            <a:pPr lvl="0"/>
            <a:r>
              <a:rPr lang="en-US"/>
              <a:t>Edit Master text styles</a:t>
            </a:r>
          </a:p>
        </p:txBody>
      </p:sp>
      <p:sp>
        <p:nvSpPr>
          <p:cNvPr id="10" name="Content Placeholder 2"/>
          <p:cNvSpPr>
            <a:spLocks noGrp="1"/>
          </p:cNvSpPr>
          <p:nvPr>
            <p:ph idx="14"/>
          </p:nvPr>
        </p:nvSpPr>
        <p:spPr>
          <a:xfrm>
            <a:off x="8052816" y="2017486"/>
            <a:ext cx="3300984" cy="4055019"/>
          </a:xfrm>
        </p:spPr>
        <p:txBody>
          <a:bodyPr>
            <a:noAutofit/>
          </a:bodyPr>
          <a:lstStyle>
            <a:lvl1pPr>
              <a:defRPr sz="2000"/>
            </a:lvl1pPr>
            <a:lvl2pPr>
              <a:defRPr sz="1800"/>
            </a:lvl2pPr>
            <a:lvl3pPr>
              <a:defRPr sz="1600"/>
            </a:lvl3pPr>
            <a:lvl4pPr>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7"/>
          <p:cNvSpPr txBox="1"/>
          <p:nvPr userDrawn="1"/>
        </p:nvSpPr>
        <p:spPr>
          <a:xfrm>
            <a:off x="2888443" y="6301527"/>
            <a:ext cx="8805672" cy="457200"/>
          </a:xfrm>
          <a:prstGeom prst="rect">
            <a:avLst/>
          </a:prstGeom>
          <a:noFill/>
        </p:spPr>
        <p:txBody>
          <a:bodyPr wrap="square"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4A78"/>
                </a:solidFill>
                <a:effectLst/>
                <a:uLnTx/>
                <a:uFillTx/>
                <a:latin typeface="arial" charset="0"/>
                <a:ea typeface="+mn-ea"/>
                <a:cs typeface="+mn-cs"/>
              </a:rPr>
              <a:t>© 2020 Cengage Learning. All Rights Reserved. May not be copied, scanned, or duplicated, in whole or in part, except for use as permitted in a license distributed with a certain product or service or otherwise on a password-protected website for classroom use.</a:t>
            </a:r>
          </a:p>
        </p:txBody>
      </p:sp>
    </p:spTree>
    <p:extLst>
      <p:ext uri="{BB962C8B-B14F-4D97-AF65-F5344CB8AC3E}">
        <p14:creationId xmlns:p14="http://schemas.microsoft.com/office/powerpoint/2010/main" val="31073454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3" name="Content Placeholder 2"/>
          <p:cNvSpPr>
            <a:spLocks noGrp="1"/>
          </p:cNvSpPr>
          <p:nvPr>
            <p:ph idx="1"/>
          </p:nvPr>
        </p:nvSpPr>
        <p:spPr>
          <a:xfrm>
            <a:off x="838200" y="1317624"/>
            <a:ext cx="10515600" cy="3399519"/>
          </a:xfrm>
        </p:spPr>
        <p:txBody>
          <a:bodyPr>
            <a:noAutofit/>
          </a:bodyPr>
          <a:lstStyle>
            <a:lvl1pPr marL="228600" indent="-228600">
              <a:defRPr lang="en-US" sz="3200" kern="1200" dirty="0" smtClean="0">
                <a:solidFill>
                  <a:schemeClr val="tx1"/>
                </a:solidFill>
                <a:latin typeface="Arial" panose="020B0604020202020204" pitchFamily="34" charset="0"/>
                <a:ea typeface="+mn-ea"/>
                <a:cs typeface="Arial" panose="020B0604020202020204" pitchFamily="34" charset="0"/>
              </a:defRPr>
            </a:lvl1pPr>
          </a:lstStyle>
          <a:p>
            <a:pPr marL="365760" lvl="0" indent="-365760" algn="l" defTabSz="914400" rtl="0" eaLnBrk="1" latinLnBrk="0" hangingPunct="1">
              <a:lnSpc>
                <a:spcPct val="100000"/>
              </a:lnSpc>
              <a:spcBef>
                <a:spcPts val="600"/>
              </a:spcBef>
              <a:spcAft>
                <a:spcPts val="600"/>
              </a:spcAft>
              <a:buFont typeface="Arial" panose="020B0604020202020204" pitchFamily="34" charset="0"/>
              <a:buChar char="•"/>
            </a:pPr>
            <a:r>
              <a:rPr lang="en-US"/>
              <a:t>Edit Master text styles</a:t>
            </a:r>
          </a:p>
          <a:p>
            <a:pPr marL="365760" lvl="1" indent="-365760" algn="l" defTabSz="914400" rtl="0" eaLnBrk="1" latinLnBrk="0" hangingPunct="1">
              <a:lnSpc>
                <a:spcPct val="100000"/>
              </a:lnSpc>
              <a:spcBef>
                <a:spcPts val="600"/>
              </a:spcBef>
              <a:spcAft>
                <a:spcPts val="600"/>
              </a:spcAft>
              <a:buFont typeface="Arial" panose="020B0604020202020204" pitchFamily="34" charset="0"/>
              <a:buChar char="•"/>
            </a:pPr>
            <a:r>
              <a:rPr lang="en-US"/>
              <a:t>Second level</a:t>
            </a:r>
          </a:p>
          <a:p>
            <a:pPr marL="365760" lvl="2" indent="-365760" algn="l" defTabSz="914400" rtl="0" eaLnBrk="1" latinLnBrk="0" hangingPunct="1">
              <a:lnSpc>
                <a:spcPct val="100000"/>
              </a:lnSpc>
              <a:spcBef>
                <a:spcPts val="600"/>
              </a:spcBef>
              <a:spcAft>
                <a:spcPts val="600"/>
              </a:spcAft>
              <a:buFont typeface="Arial" panose="020B0604020202020204" pitchFamily="34" charset="0"/>
              <a:buChar char="•"/>
            </a:pPr>
            <a:r>
              <a:rPr lang="en-US"/>
              <a:t>Third level</a:t>
            </a:r>
          </a:p>
          <a:p>
            <a:pPr marL="365760" lvl="3" indent="-365760" algn="l" defTabSz="914400" rtl="0" eaLnBrk="1" latinLnBrk="0" hangingPunct="1">
              <a:lnSpc>
                <a:spcPct val="100000"/>
              </a:lnSpc>
              <a:spcBef>
                <a:spcPts val="600"/>
              </a:spcBef>
              <a:spcAft>
                <a:spcPts val="600"/>
              </a:spcAft>
              <a:buFont typeface="Arial" panose="020B0604020202020204" pitchFamily="34" charset="0"/>
              <a:buChar char="•"/>
            </a:pPr>
            <a:r>
              <a:rPr lang="en-US"/>
              <a:t>Fourth level</a:t>
            </a:r>
          </a:p>
          <a:p>
            <a:pPr marL="365760" lvl="4" indent="-365760" algn="l" defTabSz="914400" rtl="0" eaLnBrk="1" latinLnBrk="0" hangingPunct="1">
              <a:lnSpc>
                <a:spcPct val="100000"/>
              </a:lnSpc>
              <a:spcBef>
                <a:spcPts val="600"/>
              </a:spcBef>
              <a:spcAft>
                <a:spcPts val="600"/>
              </a:spcAft>
              <a:buFont typeface="Arial" panose="020B0604020202020204" pitchFamily="34" charset="0"/>
              <a:buChar char="•"/>
            </a:pPr>
            <a:r>
              <a:rPr lang="en-US"/>
              <a:t>Fifth level</a:t>
            </a:r>
            <a:endParaRPr lang="en-US" dirty="0"/>
          </a:p>
        </p:txBody>
      </p:sp>
      <p:sp>
        <p:nvSpPr>
          <p:cNvPr id="5" name="Content Placeholder 2"/>
          <p:cNvSpPr>
            <a:spLocks noGrp="1"/>
          </p:cNvSpPr>
          <p:nvPr>
            <p:ph idx="10" hasCustomPrompt="1"/>
          </p:nvPr>
        </p:nvSpPr>
        <p:spPr>
          <a:xfrm>
            <a:off x="838200" y="5138056"/>
            <a:ext cx="10515600" cy="954765"/>
          </a:xfrm>
        </p:spPr>
        <p:txBody>
          <a:bodyPr>
            <a:noAutofit/>
          </a:bodyPr>
          <a:lstStyle>
            <a:lvl1pPr marL="0" indent="0">
              <a:buNone/>
              <a:defRPr sz="2000">
                <a:solidFill>
                  <a:srgbClr val="006298"/>
                </a:solidFill>
              </a:defRPr>
            </a:lvl1pPr>
          </a:lstStyle>
          <a:p>
            <a:pPr lvl="0"/>
            <a:r>
              <a:rPr lang="en-US" dirty="0"/>
              <a:t>Click to add caption to accompany content. </a:t>
            </a:r>
          </a:p>
        </p:txBody>
      </p:sp>
      <p:sp>
        <p:nvSpPr>
          <p:cNvPr id="6" name="Footer 7"/>
          <p:cNvSpPr txBox="1"/>
          <p:nvPr userDrawn="1"/>
        </p:nvSpPr>
        <p:spPr>
          <a:xfrm>
            <a:off x="2888443" y="6301527"/>
            <a:ext cx="8805672" cy="457200"/>
          </a:xfrm>
          <a:prstGeom prst="rect">
            <a:avLst/>
          </a:prstGeom>
          <a:noFill/>
        </p:spPr>
        <p:txBody>
          <a:bodyPr wrap="square"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4A78"/>
                </a:solidFill>
                <a:effectLst/>
                <a:uLnTx/>
                <a:uFillTx/>
                <a:latin typeface="arial" charset="0"/>
                <a:ea typeface="+mn-ea"/>
                <a:cs typeface="+mn-cs"/>
              </a:rPr>
              <a:t>© 2020 Cengage Learning. All Rights Reserved. May not be copied, scanned, or duplicated, in whole or in part, except for use as permitted in a license distributed with a certain product or service or otherwise on a password-protected website for classroom use.</a:t>
            </a:r>
          </a:p>
        </p:txBody>
      </p:sp>
    </p:spTree>
    <p:extLst>
      <p:ext uri="{BB962C8B-B14F-4D97-AF65-F5344CB8AC3E}">
        <p14:creationId xmlns:p14="http://schemas.microsoft.com/office/powerpoint/2010/main" val="24470683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t>Click to edit Master title style</a:t>
            </a:r>
            <a:endParaRPr lang="en-US" dirty="0"/>
          </a:p>
        </p:txBody>
      </p:sp>
      <p:sp>
        <p:nvSpPr>
          <p:cNvPr id="5" name="Content Placeholder 2"/>
          <p:cNvSpPr>
            <a:spLocks noGrp="1"/>
          </p:cNvSpPr>
          <p:nvPr>
            <p:ph idx="10" hasCustomPrompt="1"/>
          </p:nvPr>
        </p:nvSpPr>
        <p:spPr>
          <a:xfrm>
            <a:off x="7358743" y="4484914"/>
            <a:ext cx="3995056" cy="1607907"/>
          </a:xfrm>
        </p:spPr>
        <p:txBody>
          <a:bodyPr>
            <a:noAutofit/>
          </a:bodyPr>
          <a:lstStyle>
            <a:lvl1pPr marL="0" indent="0">
              <a:buNone/>
              <a:defRPr sz="2000">
                <a:solidFill>
                  <a:srgbClr val="006298"/>
                </a:solidFill>
              </a:defRPr>
            </a:lvl1pPr>
          </a:lstStyle>
          <a:p>
            <a:pPr lvl="0"/>
            <a:r>
              <a:rPr lang="en-US" dirty="0"/>
              <a:t>Click to add caption to accompany content. </a:t>
            </a:r>
          </a:p>
        </p:txBody>
      </p:sp>
      <p:sp>
        <p:nvSpPr>
          <p:cNvPr id="6" name="Picture Placeholder 5"/>
          <p:cNvSpPr>
            <a:spLocks noGrp="1"/>
          </p:cNvSpPr>
          <p:nvPr>
            <p:ph type="pic" sz="quarter" idx="11"/>
          </p:nvPr>
        </p:nvSpPr>
        <p:spPr>
          <a:xfrm>
            <a:off x="838199" y="1538514"/>
            <a:ext cx="6201229" cy="4554311"/>
          </a:xfrm>
        </p:spPr>
        <p:txBody>
          <a:bodyPr>
            <a:noAutofit/>
          </a:bodyPr>
          <a:lstStyle>
            <a:lvl1pPr marL="0" indent="0">
              <a:buNone/>
              <a:defRPr/>
            </a:lvl1pPr>
          </a:lstStyle>
          <a:p>
            <a:r>
              <a:rPr lang="en-US" dirty="0"/>
              <a:t>Click icon to add picture</a:t>
            </a:r>
          </a:p>
        </p:txBody>
      </p:sp>
      <p:sp>
        <p:nvSpPr>
          <p:cNvPr id="7" name="Footer 7"/>
          <p:cNvSpPr txBox="1"/>
          <p:nvPr userDrawn="1"/>
        </p:nvSpPr>
        <p:spPr>
          <a:xfrm>
            <a:off x="2888443" y="6301527"/>
            <a:ext cx="8805672" cy="457200"/>
          </a:xfrm>
          <a:prstGeom prst="rect">
            <a:avLst/>
          </a:prstGeom>
          <a:noFill/>
        </p:spPr>
        <p:txBody>
          <a:bodyPr wrap="square" rtlCol="0" anchor="b">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4A78"/>
                </a:solidFill>
                <a:effectLst/>
                <a:uLnTx/>
                <a:uFillTx/>
                <a:latin typeface="arial" charset="0"/>
                <a:ea typeface="+mn-ea"/>
                <a:cs typeface="+mn-cs"/>
              </a:rPr>
              <a:t>© 2020 Cengage Learning. All Rights Reserved. May not be copied, scanned, or duplicated, in whole or in part, except for use as permitted in a license distributed with a certain product or service or otherwise on a password-protected website for classroom use.</a:t>
            </a:r>
          </a:p>
        </p:txBody>
      </p:sp>
    </p:spTree>
    <p:extLst>
      <p:ext uri="{BB962C8B-B14F-4D97-AF65-F5344CB8AC3E}">
        <p14:creationId xmlns:p14="http://schemas.microsoft.com/office/powerpoint/2010/main" val="4170027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36525"/>
            <a:ext cx="105156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317625"/>
            <a:ext cx="10515600" cy="475488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910158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0" r:id="rId4"/>
    <p:sldLayoutId id="2147483662" r:id="rId5"/>
    <p:sldLayoutId id="2147483665" r:id="rId6"/>
    <p:sldLayoutId id="2147483667" r:id="rId7"/>
    <p:sldLayoutId id="2147483666" r:id="rId8"/>
    <p:sldLayoutId id="2147483663" r:id="rId9"/>
    <p:sldLayoutId id="2147483664" r:id="rId10"/>
    <p:sldLayoutId id="2147483668" r:id="rId11"/>
    <p:sldLayoutId id="2147483669" r:id="rId12"/>
    <p:sldLayoutId id="2147483670" r:id="rId13"/>
    <p:sldLayoutId id="2147483671" r:id="rId14"/>
  </p:sldLayoutIdLst>
  <p:txStyles>
    <p:titleStyle>
      <a:lvl1pPr algn="ctr" defTabSz="914400" rtl="0" eaLnBrk="1" latinLnBrk="0" hangingPunct="1">
        <a:lnSpc>
          <a:spcPct val="90000"/>
        </a:lnSpc>
        <a:spcBef>
          <a:spcPct val="0"/>
        </a:spcBef>
        <a:buNone/>
        <a:defRPr sz="3400" b="1" kern="1200">
          <a:solidFill>
            <a:srgbClr val="004A78"/>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600"/>
        </a:spcBef>
        <a:spcAft>
          <a:spcPts val="600"/>
        </a:spcAft>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600"/>
        </a:spcBef>
        <a:spcAft>
          <a:spcPts val="60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600"/>
        </a:spcBef>
        <a:spcAft>
          <a:spcPts val="60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600"/>
        </a:spcBef>
        <a:spcAft>
          <a:spcPts val="60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Multinational Financial </a:t>
            </a:r>
            <a:r>
              <a:rPr lang="en-US" dirty="0" err="1"/>
              <a:t>Management:international</a:t>
            </a:r>
            <a:r>
              <a:rPr lang="en-US" dirty="0"/>
              <a:t> flow of funds and international financial markets</a:t>
            </a:r>
            <a:br>
              <a:rPr lang="en-US" dirty="0"/>
            </a:br>
            <a:endParaRPr lang="en-US" dirty="0"/>
          </a:p>
        </p:txBody>
      </p:sp>
      <p:sp>
        <p:nvSpPr>
          <p:cNvPr id="3" name="Subtitle 2"/>
          <p:cNvSpPr>
            <a:spLocks noGrp="1"/>
          </p:cNvSpPr>
          <p:nvPr>
            <p:ph type="subTitle" idx="1"/>
          </p:nvPr>
        </p:nvSpPr>
        <p:spPr/>
        <p:txBody>
          <a:bodyPr/>
          <a:lstStyle/>
          <a:p>
            <a:r>
              <a:rPr lang="en-US"/>
              <a:t>CHAPTER </a:t>
            </a:r>
            <a:r>
              <a:rPr lang="en-US" dirty="0"/>
              <a:t>1</a:t>
            </a:r>
          </a:p>
        </p:txBody>
      </p:sp>
      <p:sp>
        <p:nvSpPr>
          <p:cNvPr id="4" name="Text Placeholder 3"/>
          <p:cNvSpPr>
            <a:spLocks noGrp="1"/>
          </p:cNvSpPr>
          <p:nvPr>
            <p:ph type="body" sz="quarter" idx="10"/>
          </p:nvPr>
        </p:nvSpPr>
        <p:spPr/>
        <p:txBody>
          <a:bodyPr>
            <a:normAutofit fontScale="77500" lnSpcReduction="20000"/>
          </a:bodyPr>
          <a:lstStyle/>
          <a:p>
            <a:pPr>
              <a:lnSpc>
                <a:spcPct val="120000"/>
              </a:lnSpc>
            </a:pPr>
            <a:r>
              <a:rPr lang="en-US" dirty="0"/>
              <a:t>© 2020 Cengage Learning. All Rights Reserved. May not be copied, scanned, or duplicated, in whole or in part, except for use as permitted in a license distributed with a certain product or service or otherwise on a password-protected website for classroom use.</a:t>
            </a:r>
          </a:p>
        </p:txBody>
      </p:sp>
    </p:spTree>
    <p:extLst>
      <p:ext uri="{BB962C8B-B14F-4D97-AF65-F5344CB8AC3E}">
        <p14:creationId xmlns:p14="http://schemas.microsoft.com/office/powerpoint/2010/main" val="3410382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83C0B291-2635-D48D-AEB5-851FC467CCC0}"/>
              </a:ext>
            </a:extLst>
          </p:cNvPr>
          <p:cNvSpPr>
            <a:spLocks noGrp="1" noChangeArrowheads="1"/>
          </p:cNvSpPr>
          <p:nvPr>
            <p:ph type="title"/>
          </p:nvPr>
        </p:nvSpPr>
        <p:spPr/>
        <p:txBody>
          <a:bodyPr/>
          <a:lstStyle/>
          <a:p>
            <a:pPr eaLnBrk="1" hangingPunct="1"/>
            <a:r>
              <a:rPr lang="en-US" altLang="en-US" dirty="0"/>
              <a:t>Learning Objectives</a:t>
            </a:r>
          </a:p>
        </p:txBody>
      </p:sp>
      <p:sp>
        <p:nvSpPr>
          <p:cNvPr id="6147" name="Content Placeholder 2">
            <a:extLst>
              <a:ext uri="{FF2B5EF4-FFF2-40B4-BE49-F238E27FC236}">
                <a16:creationId xmlns:a16="http://schemas.microsoft.com/office/drawing/2014/main" id="{0F89702B-D77C-D640-EB40-1818B70F956B}"/>
              </a:ext>
            </a:extLst>
          </p:cNvPr>
          <p:cNvSpPr>
            <a:spLocks noGrp="1" noChangeArrowheads="1"/>
          </p:cNvSpPr>
          <p:nvPr>
            <p:ph idx="1"/>
          </p:nvPr>
        </p:nvSpPr>
        <p:spPr>
          <a:xfrm>
            <a:off x="1905000" y="1447800"/>
            <a:ext cx="8534400" cy="4648200"/>
          </a:xfrm>
        </p:spPr>
        <p:txBody>
          <a:bodyPr/>
          <a:lstStyle/>
          <a:p>
            <a:pPr algn="just"/>
            <a:r>
              <a:rPr lang="en-US" sz="2000" dirty="0"/>
              <a:t>Factors that make multinational financial management different</a:t>
            </a:r>
          </a:p>
          <a:p>
            <a:pPr algn="just"/>
            <a:r>
              <a:rPr lang="en-US" altLang="en-US" sz="2000" dirty="0"/>
              <a:t>Discover what is different about international financial management, and which market imperfections give rise to the multinational enterprise</a:t>
            </a:r>
          </a:p>
          <a:p>
            <a:pPr algn="just"/>
            <a:r>
              <a:rPr lang="en-US" sz="2000" dirty="0"/>
              <a:t>Exchange rates and trading</a:t>
            </a:r>
          </a:p>
          <a:p>
            <a:pPr algn="just"/>
            <a:r>
              <a:rPr lang="en-US" sz="2000" dirty="0"/>
              <a:t>Examine international  flow of funds </a:t>
            </a:r>
          </a:p>
          <a:p>
            <a:pPr algn="just"/>
            <a:r>
              <a:rPr lang="en-US" altLang="en-US" sz="2000" dirty="0"/>
              <a:t>Overview of  international Financial Markets</a:t>
            </a:r>
          </a:p>
          <a:p>
            <a:pPr algn="just"/>
            <a:r>
              <a:rPr lang="en-US" altLang="en-US" sz="2000" dirty="0"/>
              <a:t>Understand the complexity of risks associated with financial globalization</a:t>
            </a:r>
          </a:p>
          <a:p>
            <a:pPr algn="just" eaLnBrk="1" hangingPunct="1"/>
            <a:r>
              <a:rPr lang="en-US" altLang="en-US" sz="2000" dirty="0"/>
              <a:t>Explore how global capital markets are critical for the exchange of products, services, and capital in the execution of global business</a:t>
            </a:r>
          </a:p>
          <a:p>
            <a:pPr algn="just" eaLnBrk="1" hangingPunct="1"/>
            <a:r>
              <a:rPr lang="en-US" altLang="en-US" sz="2000" dirty="0"/>
              <a:t>Consider how the theory of comparative advantage establishes the foundations for the justification for international trade and commerce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multinational corporation?</a:t>
            </a:r>
          </a:p>
        </p:txBody>
      </p:sp>
      <p:sp>
        <p:nvSpPr>
          <p:cNvPr id="3" name="Content Placeholder 2"/>
          <p:cNvSpPr>
            <a:spLocks noGrp="1"/>
          </p:cNvSpPr>
          <p:nvPr>
            <p:ph idx="1"/>
          </p:nvPr>
        </p:nvSpPr>
        <p:spPr/>
        <p:txBody>
          <a:bodyPr/>
          <a:lstStyle/>
          <a:p>
            <a:r>
              <a:rPr lang="en-US" dirty="0"/>
              <a:t>A multinational corporation is one that operates in two or more countries.</a:t>
            </a:r>
          </a:p>
          <a:p>
            <a:r>
              <a:rPr lang="en-US" dirty="0"/>
              <a:t>At one time, most multinationals produced and sold in just a few countries.</a:t>
            </a:r>
          </a:p>
          <a:p>
            <a:r>
              <a:rPr lang="en-US" dirty="0"/>
              <a:t>Today, many multinationals have world-wide production and sales. </a:t>
            </a:r>
          </a:p>
        </p:txBody>
      </p:sp>
    </p:spTree>
    <p:extLst>
      <p:ext uri="{BB962C8B-B14F-4D97-AF65-F5344CB8AC3E}">
        <p14:creationId xmlns:p14="http://schemas.microsoft.com/office/powerpoint/2010/main" val="3904745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57C29EB3-3EFA-E53C-FD8E-2CAE57A1A26E}"/>
              </a:ext>
            </a:extLst>
          </p:cNvPr>
          <p:cNvSpPr>
            <a:spLocks noGrp="1" noChangeArrowheads="1"/>
          </p:cNvSpPr>
          <p:nvPr>
            <p:ph type="title"/>
          </p:nvPr>
        </p:nvSpPr>
        <p:spPr/>
        <p:txBody>
          <a:bodyPr/>
          <a:lstStyle/>
          <a:p>
            <a:pPr eaLnBrk="1" hangingPunct="1"/>
            <a:r>
              <a:rPr lang="en-US" altLang="en-US" sz="2800" dirty="0"/>
              <a:t>Exhibit 1.1 </a:t>
            </a:r>
            <a:r>
              <a:rPr lang="en-US" altLang="en-US" sz="2800" b="0" dirty="0"/>
              <a:t>What Is Different About International Financial Management?</a:t>
            </a:r>
          </a:p>
        </p:txBody>
      </p:sp>
      <p:pic>
        <p:nvPicPr>
          <p:cNvPr id="27651" name="Picture 1" descr="ex01_03.gif">
            <a:extLst>
              <a:ext uri="{FF2B5EF4-FFF2-40B4-BE49-F238E27FC236}">
                <a16:creationId xmlns:a16="http://schemas.microsoft.com/office/drawing/2014/main" id="{A0BA70D5-5C47-CA33-5EC2-28EB9508B0C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981200"/>
            <a:ext cx="866775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6F12A694-97E3-9FA0-1317-6B78C0C61033}"/>
              </a:ext>
            </a:extLst>
          </p:cNvPr>
          <p:cNvSpPr>
            <a:spLocks noGrp="1" noChangeArrowheads="1"/>
          </p:cNvSpPr>
          <p:nvPr>
            <p:ph type="title"/>
          </p:nvPr>
        </p:nvSpPr>
        <p:spPr>
          <a:xfrm>
            <a:off x="2514600" y="0"/>
            <a:ext cx="8153400" cy="1143000"/>
          </a:xfrm>
        </p:spPr>
        <p:txBody>
          <a:bodyPr/>
          <a:lstStyle/>
          <a:p>
            <a:pPr eaLnBrk="1" hangingPunct="1"/>
            <a:r>
              <a:rPr lang="en-US" altLang="en-US" sz="2800" dirty="0"/>
              <a:t>Market Imperfections: A Rationale for the Existence of the Multinational Firm</a:t>
            </a:r>
          </a:p>
        </p:txBody>
      </p:sp>
      <p:sp>
        <p:nvSpPr>
          <p:cNvPr id="29699" name="Rectangle 3">
            <a:extLst>
              <a:ext uri="{FF2B5EF4-FFF2-40B4-BE49-F238E27FC236}">
                <a16:creationId xmlns:a16="http://schemas.microsoft.com/office/drawing/2014/main" id="{CE0C22DA-CDC2-09A4-7113-807A80DA4979}"/>
              </a:ext>
            </a:extLst>
          </p:cNvPr>
          <p:cNvSpPr>
            <a:spLocks noGrp="1" noChangeArrowheads="1"/>
          </p:cNvSpPr>
          <p:nvPr>
            <p:ph idx="1"/>
          </p:nvPr>
        </p:nvSpPr>
        <p:spPr>
          <a:xfrm>
            <a:off x="1828800" y="1371600"/>
            <a:ext cx="8294688" cy="4572000"/>
          </a:xfrm>
        </p:spPr>
        <p:txBody>
          <a:bodyPr/>
          <a:lstStyle/>
          <a:p>
            <a:pPr eaLnBrk="1" hangingPunct="1"/>
            <a:r>
              <a:rPr lang="en-US" altLang="en-US" sz="2400" dirty="0"/>
              <a:t>Strategic motives drive the decision to invest abroad and become a MNE and can be summarized under the following categories:</a:t>
            </a:r>
          </a:p>
          <a:p>
            <a:pPr lvl="1" eaLnBrk="1" hangingPunct="1">
              <a:lnSpc>
                <a:spcPct val="90000"/>
              </a:lnSpc>
              <a:spcBef>
                <a:spcPct val="40000"/>
              </a:spcBef>
            </a:pPr>
            <a:r>
              <a:rPr lang="en-US" altLang="en-US" sz="2000" dirty="0"/>
              <a:t>Market seekers</a:t>
            </a:r>
          </a:p>
          <a:p>
            <a:pPr lvl="1" eaLnBrk="1" hangingPunct="1">
              <a:lnSpc>
                <a:spcPct val="90000"/>
              </a:lnSpc>
              <a:spcBef>
                <a:spcPct val="40000"/>
              </a:spcBef>
            </a:pPr>
            <a:r>
              <a:rPr lang="en-US" altLang="en-US" sz="2000" dirty="0"/>
              <a:t>Raw material seekers</a:t>
            </a:r>
          </a:p>
          <a:p>
            <a:pPr lvl="1" eaLnBrk="1" hangingPunct="1">
              <a:lnSpc>
                <a:spcPct val="90000"/>
              </a:lnSpc>
              <a:spcBef>
                <a:spcPct val="40000"/>
              </a:spcBef>
            </a:pPr>
            <a:r>
              <a:rPr lang="en-US" altLang="en-US" sz="2000" dirty="0"/>
              <a:t>Production efficiency seekers</a:t>
            </a:r>
          </a:p>
          <a:p>
            <a:pPr lvl="1" eaLnBrk="1" hangingPunct="1">
              <a:lnSpc>
                <a:spcPct val="90000"/>
              </a:lnSpc>
              <a:spcBef>
                <a:spcPct val="40000"/>
              </a:spcBef>
            </a:pPr>
            <a:r>
              <a:rPr lang="en-US" altLang="en-US" sz="2000" dirty="0"/>
              <a:t>Knowledge seekers</a:t>
            </a:r>
          </a:p>
          <a:p>
            <a:pPr lvl="1" eaLnBrk="1" hangingPunct="1">
              <a:lnSpc>
                <a:spcPct val="90000"/>
              </a:lnSpc>
              <a:spcBef>
                <a:spcPct val="40000"/>
              </a:spcBef>
            </a:pPr>
            <a:r>
              <a:rPr lang="en-US" altLang="en-US" sz="2000" dirty="0"/>
              <a:t>Political safety seekers</a:t>
            </a:r>
          </a:p>
          <a:p>
            <a:pPr eaLnBrk="1" hangingPunct="1">
              <a:spcBef>
                <a:spcPct val="50000"/>
              </a:spcBef>
            </a:pPr>
            <a:r>
              <a:rPr lang="en-US" altLang="en-US" sz="2400" dirty="0"/>
              <a:t>These categories are not mutually exclusive.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163E55A0-257E-E723-926C-5E7FEEE5F79C}"/>
              </a:ext>
            </a:extLst>
          </p:cNvPr>
          <p:cNvSpPr>
            <a:spLocks noGrp="1" noChangeArrowheads="1"/>
          </p:cNvSpPr>
          <p:nvPr>
            <p:ph type="title"/>
          </p:nvPr>
        </p:nvSpPr>
        <p:spPr/>
        <p:txBody>
          <a:bodyPr/>
          <a:lstStyle/>
          <a:p>
            <a:pPr eaLnBrk="1" hangingPunct="1"/>
            <a:r>
              <a:rPr lang="en-US" altLang="en-US" sz="3200" dirty="0"/>
              <a:t>Exchange rates and trading</a:t>
            </a:r>
            <a:r>
              <a:rPr lang="en-US" altLang="en-US" dirty="0"/>
              <a:t>:</a:t>
            </a:r>
            <a:br>
              <a:rPr lang="en-US" altLang="en-US" dirty="0"/>
            </a:br>
            <a:r>
              <a:rPr lang="en-US" altLang="en-US" sz="2400" dirty="0"/>
              <a:t>The Market for Currencies</a:t>
            </a:r>
            <a:endParaRPr lang="en-US" altLang="en-US" dirty="0"/>
          </a:p>
        </p:txBody>
      </p:sp>
      <p:sp>
        <p:nvSpPr>
          <p:cNvPr id="12291" name="Content Placeholder 2">
            <a:extLst>
              <a:ext uri="{FF2B5EF4-FFF2-40B4-BE49-F238E27FC236}">
                <a16:creationId xmlns:a16="http://schemas.microsoft.com/office/drawing/2014/main" id="{AD97F0DD-7F14-4FC2-3F03-850C5A7E2715}"/>
              </a:ext>
            </a:extLst>
          </p:cNvPr>
          <p:cNvSpPr>
            <a:spLocks noGrp="1" noChangeArrowheads="1"/>
          </p:cNvSpPr>
          <p:nvPr>
            <p:ph idx="1"/>
          </p:nvPr>
        </p:nvSpPr>
        <p:spPr/>
        <p:txBody>
          <a:bodyPr/>
          <a:lstStyle/>
          <a:p>
            <a:pPr eaLnBrk="1" hangingPunct="1"/>
            <a:r>
              <a:rPr lang="en-US" altLang="en-US" dirty="0"/>
              <a:t>Most currencies are quoted against the dollar as in “so many units </a:t>
            </a:r>
            <a:r>
              <a:rPr lang="en-US" altLang="en-US" i="1" dirty="0"/>
              <a:t>per dollar”</a:t>
            </a:r>
          </a:p>
          <a:p>
            <a:pPr eaLnBrk="1" hangingPunct="1"/>
            <a:r>
              <a:rPr lang="en-US" altLang="en-US" dirty="0"/>
              <a:t>A few are quoted </a:t>
            </a:r>
            <a:r>
              <a:rPr lang="en-US" altLang="en-US" i="1" dirty="0"/>
              <a:t>as “dollars per unit” </a:t>
            </a:r>
            <a:r>
              <a:rPr lang="en-US" altLang="en-US" dirty="0"/>
              <a:t>due to custom e.g., $/£ and $/€. </a:t>
            </a:r>
          </a:p>
          <a:p>
            <a:pPr eaLnBrk="1" hangingPunct="1"/>
            <a:r>
              <a:rPr lang="en-US" altLang="en-US" dirty="0"/>
              <a:t>There are also several symbols that can be used to write the quotations, but this is the author’s stated preference.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6525"/>
            <a:ext cx="10515600" cy="1565666"/>
          </a:xfrm>
        </p:spPr>
        <p:txBody>
          <a:bodyPr/>
          <a:lstStyle/>
          <a:p>
            <a:r>
              <a:rPr lang="en-US" dirty="0"/>
              <a:t>Example of exchange rates and trading</a:t>
            </a:r>
            <a:br>
              <a:rPr lang="en-US" dirty="0"/>
            </a:br>
            <a:r>
              <a:rPr lang="en-US" sz="2000" dirty="0"/>
              <a:t>Consider the following exchange rates</a:t>
            </a:r>
            <a:endParaRPr lang="en-US" dirty="0"/>
          </a:p>
        </p:txBody>
      </p:sp>
      <p:graphicFrame>
        <p:nvGraphicFramePr>
          <p:cNvPr id="5" name="Table 2" descr="A table shows consider the following exchange rates. Euro for U.S. dollars required to buy one unit of foreign currency is 1.2500, Swedish krona for Units of foreign currency required to buy one U.S. dollar is 7.0000."/>
          <p:cNvGraphicFramePr>
            <a:graphicFrameLocks noGrp="1"/>
          </p:cNvGraphicFramePr>
          <p:nvPr>
            <p:ph idx="1"/>
            <p:extLst>
              <p:ext uri="{D42A27DB-BD31-4B8C-83A1-F6EECF244321}">
                <p14:modId xmlns:p14="http://schemas.microsoft.com/office/powerpoint/2010/main" val="3960897950"/>
              </p:ext>
            </p:extLst>
          </p:nvPr>
        </p:nvGraphicFramePr>
        <p:xfrm>
          <a:off x="1113737" y="1866464"/>
          <a:ext cx="9964527" cy="3125073"/>
        </p:xfrm>
        <a:graphic>
          <a:graphicData uri="http://schemas.openxmlformats.org/drawingml/2006/table">
            <a:tbl>
              <a:tblPr firstRow="1" firstCol="1" bandRow="1"/>
              <a:tblGrid>
                <a:gridCol w="2651760">
                  <a:extLst>
                    <a:ext uri="{9D8B030D-6E8A-4147-A177-3AD203B41FA5}">
                      <a16:colId xmlns:a16="http://schemas.microsoft.com/office/drawing/2014/main" val="20000"/>
                    </a:ext>
                  </a:extLst>
                </a:gridCol>
                <a:gridCol w="3871465">
                  <a:extLst>
                    <a:ext uri="{9D8B030D-6E8A-4147-A177-3AD203B41FA5}">
                      <a16:colId xmlns:a16="http://schemas.microsoft.com/office/drawing/2014/main" val="20001"/>
                    </a:ext>
                  </a:extLst>
                </a:gridCol>
                <a:gridCol w="3441302">
                  <a:extLst>
                    <a:ext uri="{9D8B030D-6E8A-4147-A177-3AD203B41FA5}">
                      <a16:colId xmlns:a16="http://schemas.microsoft.com/office/drawing/2014/main" val="20002"/>
                    </a:ext>
                  </a:extLst>
                </a:gridCol>
              </a:tblGrid>
              <a:tr h="1645920">
                <a:tc>
                  <a:txBody>
                    <a:bodyPr/>
                    <a:lstStyle>
                      <a:lvl1pPr marL="0" algn="l" defTabSz="914400" rtl="0" eaLnBrk="1" latinLnBrk="0" hangingPunct="1">
                        <a:defRPr sz="1800" b="1" kern="1200">
                          <a:solidFill>
                            <a:schemeClr val="lt1"/>
                          </a:solidFill>
                          <a:latin typeface="Tahoma"/>
                          <a:ea typeface=""/>
                          <a:cs typeface=""/>
                        </a:defRPr>
                      </a:lvl1pPr>
                      <a:lvl2pPr marL="457200" algn="l" defTabSz="914400" rtl="0" eaLnBrk="1" latinLnBrk="0" hangingPunct="1">
                        <a:defRPr sz="1800" b="1" kern="1200">
                          <a:solidFill>
                            <a:schemeClr val="lt1"/>
                          </a:solidFill>
                          <a:latin typeface="Tahoma"/>
                          <a:ea typeface=""/>
                          <a:cs typeface=""/>
                        </a:defRPr>
                      </a:lvl2pPr>
                      <a:lvl3pPr marL="914400" algn="l" defTabSz="914400" rtl="0" eaLnBrk="1" latinLnBrk="0" hangingPunct="1">
                        <a:defRPr sz="1800" b="1" kern="1200">
                          <a:solidFill>
                            <a:schemeClr val="lt1"/>
                          </a:solidFill>
                          <a:latin typeface="Tahoma"/>
                          <a:ea typeface=""/>
                          <a:cs typeface=""/>
                        </a:defRPr>
                      </a:lvl3pPr>
                      <a:lvl4pPr marL="1371600" algn="l" defTabSz="914400" rtl="0" eaLnBrk="1" latinLnBrk="0" hangingPunct="1">
                        <a:defRPr sz="1800" b="1" kern="1200">
                          <a:solidFill>
                            <a:schemeClr val="lt1"/>
                          </a:solidFill>
                          <a:latin typeface="Tahoma"/>
                          <a:ea typeface=""/>
                          <a:cs typeface=""/>
                        </a:defRPr>
                      </a:lvl4pPr>
                      <a:lvl5pPr marL="1828800" algn="l" defTabSz="914400" rtl="0" eaLnBrk="1" latinLnBrk="0" hangingPunct="1">
                        <a:defRPr sz="1800" b="1" kern="1200">
                          <a:solidFill>
                            <a:schemeClr val="lt1"/>
                          </a:solidFill>
                          <a:latin typeface="Tahoma"/>
                          <a:ea typeface=""/>
                          <a:cs typeface=""/>
                        </a:defRPr>
                      </a:lvl5pPr>
                      <a:lvl6pPr marL="2286000" algn="l" defTabSz="914400" rtl="0" eaLnBrk="1" latinLnBrk="0" hangingPunct="1">
                        <a:defRPr sz="1800" b="1" kern="1200">
                          <a:solidFill>
                            <a:schemeClr val="lt1"/>
                          </a:solidFill>
                          <a:latin typeface="Tahoma"/>
                          <a:ea typeface=""/>
                          <a:cs typeface=""/>
                        </a:defRPr>
                      </a:lvl6pPr>
                      <a:lvl7pPr marL="2743200" algn="l" defTabSz="914400" rtl="0" eaLnBrk="1" latinLnBrk="0" hangingPunct="1">
                        <a:defRPr sz="1800" b="1" kern="1200">
                          <a:solidFill>
                            <a:schemeClr val="lt1"/>
                          </a:solidFill>
                          <a:latin typeface="Tahoma"/>
                          <a:ea typeface=""/>
                          <a:cs typeface=""/>
                        </a:defRPr>
                      </a:lvl7pPr>
                      <a:lvl8pPr marL="3200400" algn="l" defTabSz="914400" rtl="0" eaLnBrk="1" latinLnBrk="0" hangingPunct="1">
                        <a:defRPr sz="1800" b="1" kern="1200">
                          <a:solidFill>
                            <a:schemeClr val="lt1"/>
                          </a:solidFill>
                          <a:latin typeface="Tahoma"/>
                          <a:ea typeface=""/>
                          <a:cs typeface=""/>
                        </a:defRPr>
                      </a:lvl8pPr>
                      <a:lvl9pPr marL="3657600" algn="l" defTabSz="914400" rtl="0" eaLnBrk="1" latinLnBrk="0" hangingPunct="1">
                        <a:defRPr sz="1800" b="1" kern="1200">
                          <a:solidFill>
                            <a:schemeClr val="lt1"/>
                          </a:solidFill>
                          <a:latin typeface="Tahoma"/>
                          <a:ea typeface=""/>
                          <a:cs typeface=""/>
                        </a:defRPr>
                      </a:lvl9pPr>
                    </a:lstStyle>
                    <a:p>
                      <a:pPr algn="r" fontAlgn="b"/>
                      <a:endParaRPr lang="en-US" sz="2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7BB01"/>
                    </a:solidFill>
                  </a:tcPr>
                </a:tc>
                <a:tc>
                  <a:txBody>
                    <a:bodyPr/>
                    <a:lstStyle>
                      <a:lvl1pPr marL="0" algn="l" defTabSz="914400" rtl="0" eaLnBrk="1" latinLnBrk="0" hangingPunct="1">
                        <a:defRPr sz="1800" b="1" kern="1200">
                          <a:solidFill>
                            <a:schemeClr val="lt1"/>
                          </a:solidFill>
                          <a:latin typeface="Tahoma"/>
                          <a:ea typeface=""/>
                          <a:cs typeface=""/>
                        </a:defRPr>
                      </a:lvl1pPr>
                      <a:lvl2pPr marL="457200" algn="l" defTabSz="914400" rtl="0" eaLnBrk="1" latinLnBrk="0" hangingPunct="1">
                        <a:defRPr sz="1800" b="1" kern="1200">
                          <a:solidFill>
                            <a:schemeClr val="lt1"/>
                          </a:solidFill>
                          <a:latin typeface="Tahoma"/>
                          <a:ea typeface=""/>
                          <a:cs typeface=""/>
                        </a:defRPr>
                      </a:lvl2pPr>
                      <a:lvl3pPr marL="914400" algn="l" defTabSz="914400" rtl="0" eaLnBrk="1" latinLnBrk="0" hangingPunct="1">
                        <a:defRPr sz="1800" b="1" kern="1200">
                          <a:solidFill>
                            <a:schemeClr val="lt1"/>
                          </a:solidFill>
                          <a:latin typeface="Tahoma"/>
                          <a:ea typeface=""/>
                          <a:cs typeface=""/>
                        </a:defRPr>
                      </a:lvl3pPr>
                      <a:lvl4pPr marL="1371600" algn="l" defTabSz="914400" rtl="0" eaLnBrk="1" latinLnBrk="0" hangingPunct="1">
                        <a:defRPr sz="1800" b="1" kern="1200">
                          <a:solidFill>
                            <a:schemeClr val="lt1"/>
                          </a:solidFill>
                          <a:latin typeface="Tahoma"/>
                          <a:ea typeface=""/>
                          <a:cs typeface=""/>
                        </a:defRPr>
                      </a:lvl4pPr>
                      <a:lvl5pPr marL="1828800" algn="l" defTabSz="914400" rtl="0" eaLnBrk="1" latinLnBrk="0" hangingPunct="1">
                        <a:defRPr sz="1800" b="1" kern="1200">
                          <a:solidFill>
                            <a:schemeClr val="lt1"/>
                          </a:solidFill>
                          <a:latin typeface="Tahoma"/>
                          <a:ea typeface=""/>
                          <a:cs typeface=""/>
                        </a:defRPr>
                      </a:lvl5pPr>
                      <a:lvl6pPr marL="2286000" algn="l" defTabSz="914400" rtl="0" eaLnBrk="1" latinLnBrk="0" hangingPunct="1">
                        <a:defRPr sz="1800" b="1" kern="1200">
                          <a:solidFill>
                            <a:schemeClr val="lt1"/>
                          </a:solidFill>
                          <a:latin typeface="Tahoma"/>
                          <a:ea typeface=""/>
                          <a:cs typeface=""/>
                        </a:defRPr>
                      </a:lvl6pPr>
                      <a:lvl7pPr marL="2743200" algn="l" defTabSz="914400" rtl="0" eaLnBrk="1" latinLnBrk="0" hangingPunct="1">
                        <a:defRPr sz="1800" b="1" kern="1200">
                          <a:solidFill>
                            <a:schemeClr val="lt1"/>
                          </a:solidFill>
                          <a:latin typeface="Tahoma"/>
                          <a:ea typeface=""/>
                          <a:cs typeface=""/>
                        </a:defRPr>
                      </a:lvl7pPr>
                      <a:lvl8pPr marL="3200400" algn="l" defTabSz="914400" rtl="0" eaLnBrk="1" latinLnBrk="0" hangingPunct="1">
                        <a:defRPr sz="1800" b="1" kern="1200">
                          <a:solidFill>
                            <a:schemeClr val="lt1"/>
                          </a:solidFill>
                          <a:latin typeface="Tahoma"/>
                          <a:ea typeface=""/>
                          <a:cs typeface=""/>
                        </a:defRPr>
                      </a:lvl8pPr>
                      <a:lvl9pPr marL="3657600" algn="l" defTabSz="914400" rtl="0" eaLnBrk="1" latinLnBrk="0" hangingPunct="1">
                        <a:defRPr sz="1800" b="1" kern="1200">
                          <a:solidFill>
                            <a:schemeClr val="lt1"/>
                          </a:solidFill>
                          <a:latin typeface="Tahoma"/>
                          <a:ea typeface=""/>
                          <a:cs typeface=""/>
                        </a:defRPr>
                      </a:lvl9pPr>
                    </a:lstStyle>
                    <a:p>
                      <a:pPr algn="ctr" fontAlgn="b"/>
                      <a:r>
                        <a:rPr lang="en-US" sz="2800" b="0" u="none" strike="noStrike" dirty="0">
                          <a:solidFill>
                            <a:schemeClr val="tx1"/>
                          </a:solidFill>
                          <a:effectLst/>
                          <a:latin typeface="Arial" panose="020B0604020202020204" pitchFamily="34" charset="0"/>
                          <a:cs typeface="Arial" panose="020B0604020202020204" pitchFamily="34" charset="0"/>
                        </a:rPr>
                        <a:t>U.S. Dollars Required</a:t>
                      </a:r>
                    </a:p>
                    <a:p>
                      <a:pPr algn="ctr" fontAlgn="b"/>
                      <a:r>
                        <a:rPr lang="en-US" sz="2800" b="0" u="none" strike="noStrike" dirty="0">
                          <a:solidFill>
                            <a:schemeClr val="tx1"/>
                          </a:solidFill>
                          <a:effectLst/>
                          <a:latin typeface="Arial" panose="020B0604020202020204" pitchFamily="34" charset="0"/>
                          <a:cs typeface="Arial" panose="020B0604020202020204" pitchFamily="34" charset="0"/>
                        </a:rPr>
                        <a:t>to Buy One Unit of</a:t>
                      </a:r>
                    </a:p>
                    <a:p>
                      <a:pPr algn="ctr" fontAlgn="b"/>
                      <a:r>
                        <a:rPr lang="en-US" sz="2800" b="0" u="none" strike="noStrike" dirty="0">
                          <a:solidFill>
                            <a:schemeClr val="tx1"/>
                          </a:solidFill>
                          <a:effectLst/>
                          <a:latin typeface="Arial" panose="020B0604020202020204" pitchFamily="34" charset="0"/>
                          <a:cs typeface="Arial" panose="020B0604020202020204" pitchFamily="34" charset="0"/>
                        </a:rPr>
                        <a:t>Foreign Currency</a:t>
                      </a:r>
                      <a:endParaRPr lang="en-US" sz="2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7BB01"/>
                    </a:solidFill>
                  </a:tcPr>
                </a:tc>
                <a:tc>
                  <a:txBody>
                    <a:bodyPr/>
                    <a:lstStyle>
                      <a:lvl1pPr marL="0" algn="l" defTabSz="914400" rtl="0" eaLnBrk="1" latinLnBrk="0" hangingPunct="1">
                        <a:defRPr sz="1800" b="1" kern="1200">
                          <a:solidFill>
                            <a:schemeClr val="lt1"/>
                          </a:solidFill>
                          <a:latin typeface="Tahoma"/>
                          <a:ea typeface=""/>
                          <a:cs typeface=""/>
                        </a:defRPr>
                      </a:lvl1pPr>
                      <a:lvl2pPr marL="457200" algn="l" defTabSz="914400" rtl="0" eaLnBrk="1" latinLnBrk="0" hangingPunct="1">
                        <a:defRPr sz="1800" b="1" kern="1200">
                          <a:solidFill>
                            <a:schemeClr val="lt1"/>
                          </a:solidFill>
                          <a:latin typeface="Tahoma"/>
                          <a:ea typeface=""/>
                          <a:cs typeface=""/>
                        </a:defRPr>
                      </a:lvl2pPr>
                      <a:lvl3pPr marL="914400" algn="l" defTabSz="914400" rtl="0" eaLnBrk="1" latinLnBrk="0" hangingPunct="1">
                        <a:defRPr sz="1800" b="1" kern="1200">
                          <a:solidFill>
                            <a:schemeClr val="lt1"/>
                          </a:solidFill>
                          <a:latin typeface="Tahoma"/>
                          <a:ea typeface=""/>
                          <a:cs typeface=""/>
                        </a:defRPr>
                      </a:lvl3pPr>
                      <a:lvl4pPr marL="1371600" algn="l" defTabSz="914400" rtl="0" eaLnBrk="1" latinLnBrk="0" hangingPunct="1">
                        <a:defRPr sz="1800" b="1" kern="1200">
                          <a:solidFill>
                            <a:schemeClr val="lt1"/>
                          </a:solidFill>
                          <a:latin typeface="Tahoma"/>
                          <a:ea typeface=""/>
                          <a:cs typeface=""/>
                        </a:defRPr>
                      </a:lvl4pPr>
                      <a:lvl5pPr marL="1828800" algn="l" defTabSz="914400" rtl="0" eaLnBrk="1" latinLnBrk="0" hangingPunct="1">
                        <a:defRPr sz="1800" b="1" kern="1200">
                          <a:solidFill>
                            <a:schemeClr val="lt1"/>
                          </a:solidFill>
                          <a:latin typeface="Tahoma"/>
                          <a:ea typeface=""/>
                          <a:cs typeface=""/>
                        </a:defRPr>
                      </a:lvl5pPr>
                      <a:lvl6pPr marL="2286000" algn="l" defTabSz="914400" rtl="0" eaLnBrk="1" latinLnBrk="0" hangingPunct="1">
                        <a:defRPr sz="1800" b="1" kern="1200">
                          <a:solidFill>
                            <a:schemeClr val="lt1"/>
                          </a:solidFill>
                          <a:latin typeface="Tahoma"/>
                          <a:ea typeface=""/>
                          <a:cs typeface=""/>
                        </a:defRPr>
                      </a:lvl6pPr>
                      <a:lvl7pPr marL="2743200" algn="l" defTabSz="914400" rtl="0" eaLnBrk="1" latinLnBrk="0" hangingPunct="1">
                        <a:defRPr sz="1800" b="1" kern="1200">
                          <a:solidFill>
                            <a:schemeClr val="lt1"/>
                          </a:solidFill>
                          <a:latin typeface="Tahoma"/>
                          <a:ea typeface=""/>
                          <a:cs typeface=""/>
                        </a:defRPr>
                      </a:lvl7pPr>
                      <a:lvl8pPr marL="3200400" algn="l" defTabSz="914400" rtl="0" eaLnBrk="1" latinLnBrk="0" hangingPunct="1">
                        <a:defRPr sz="1800" b="1" kern="1200">
                          <a:solidFill>
                            <a:schemeClr val="lt1"/>
                          </a:solidFill>
                          <a:latin typeface="Tahoma"/>
                          <a:ea typeface=""/>
                          <a:cs typeface=""/>
                        </a:defRPr>
                      </a:lvl8pPr>
                      <a:lvl9pPr marL="3657600" algn="l" defTabSz="914400" rtl="0" eaLnBrk="1" latinLnBrk="0" hangingPunct="1">
                        <a:defRPr sz="1800" b="1" kern="1200">
                          <a:solidFill>
                            <a:schemeClr val="lt1"/>
                          </a:solidFill>
                          <a:latin typeface="Tahoma"/>
                          <a:ea typeface=""/>
                          <a:cs typeface=""/>
                        </a:defRPr>
                      </a:lvl9pPr>
                    </a:lstStyle>
                    <a:p>
                      <a:pPr algn="ctr" fontAlgn="b"/>
                      <a:r>
                        <a:rPr lang="en-US" sz="2800" b="0" u="none" strike="noStrike" dirty="0">
                          <a:solidFill>
                            <a:schemeClr val="tx1"/>
                          </a:solidFill>
                          <a:effectLst/>
                          <a:latin typeface="Arial" panose="020B0604020202020204" pitchFamily="34" charset="0"/>
                          <a:cs typeface="Arial" panose="020B0604020202020204" pitchFamily="34" charset="0"/>
                        </a:rPr>
                        <a:t>Units of Foreign Currency Required</a:t>
                      </a:r>
                    </a:p>
                    <a:p>
                      <a:pPr algn="ctr" fontAlgn="b"/>
                      <a:r>
                        <a:rPr lang="en-US" sz="2800" b="0" u="none" strike="noStrike" dirty="0">
                          <a:solidFill>
                            <a:schemeClr val="tx1"/>
                          </a:solidFill>
                          <a:effectLst/>
                          <a:latin typeface="Arial" panose="020B0604020202020204" pitchFamily="34" charset="0"/>
                          <a:cs typeface="Arial" panose="020B0604020202020204" pitchFamily="34" charset="0"/>
                        </a:rPr>
                        <a:t>to Buy One U.S. Dollar</a:t>
                      </a:r>
                      <a:endParaRPr lang="en-US" sz="2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7BB01"/>
                    </a:solidFill>
                  </a:tcPr>
                </a:tc>
                <a:extLst>
                  <a:ext uri="{0D108BD9-81ED-4DB2-BD59-A6C34878D82A}">
                    <a16:rowId xmlns:a16="http://schemas.microsoft.com/office/drawing/2014/main" val="10000"/>
                  </a:ext>
                </a:extLst>
              </a:tr>
              <a:tr h="775189">
                <a:tc>
                  <a:txBody>
                    <a:bodyPr/>
                    <a:lstStyle>
                      <a:lvl1pPr marL="0" algn="l" defTabSz="914400" rtl="0" eaLnBrk="1" latinLnBrk="0" hangingPunct="1">
                        <a:defRPr sz="1800" b="1" kern="1200">
                          <a:solidFill>
                            <a:schemeClr val="lt1"/>
                          </a:solidFill>
                          <a:latin typeface="Tahoma"/>
                          <a:ea typeface=""/>
                          <a:cs typeface=""/>
                        </a:defRPr>
                      </a:lvl1pPr>
                      <a:lvl2pPr marL="457200" algn="l" defTabSz="914400" rtl="0" eaLnBrk="1" latinLnBrk="0" hangingPunct="1">
                        <a:defRPr sz="1800" b="1" kern="1200">
                          <a:solidFill>
                            <a:schemeClr val="lt1"/>
                          </a:solidFill>
                          <a:latin typeface="Tahoma"/>
                          <a:ea typeface=""/>
                          <a:cs typeface=""/>
                        </a:defRPr>
                      </a:lvl2pPr>
                      <a:lvl3pPr marL="914400" algn="l" defTabSz="914400" rtl="0" eaLnBrk="1" latinLnBrk="0" hangingPunct="1">
                        <a:defRPr sz="1800" b="1" kern="1200">
                          <a:solidFill>
                            <a:schemeClr val="lt1"/>
                          </a:solidFill>
                          <a:latin typeface="Tahoma"/>
                          <a:ea typeface=""/>
                          <a:cs typeface=""/>
                        </a:defRPr>
                      </a:lvl3pPr>
                      <a:lvl4pPr marL="1371600" algn="l" defTabSz="914400" rtl="0" eaLnBrk="1" latinLnBrk="0" hangingPunct="1">
                        <a:defRPr sz="1800" b="1" kern="1200">
                          <a:solidFill>
                            <a:schemeClr val="lt1"/>
                          </a:solidFill>
                          <a:latin typeface="Tahoma"/>
                          <a:ea typeface=""/>
                          <a:cs typeface=""/>
                        </a:defRPr>
                      </a:lvl4pPr>
                      <a:lvl5pPr marL="1828800" algn="l" defTabSz="914400" rtl="0" eaLnBrk="1" latinLnBrk="0" hangingPunct="1">
                        <a:defRPr sz="1800" b="1" kern="1200">
                          <a:solidFill>
                            <a:schemeClr val="lt1"/>
                          </a:solidFill>
                          <a:latin typeface="Tahoma"/>
                          <a:ea typeface=""/>
                          <a:cs typeface=""/>
                        </a:defRPr>
                      </a:lvl5pPr>
                      <a:lvl6pPr marL="2286000" algn="l" defTabSz="914400" rtl="0" eaLnBrk="1" latinLnBrk="0" hangingPunct="1">
                        <a:defRPr sz="1800" b="1" kern="1200">
                          <a:solidFill>
                            <a:schemeClr val="lt1"/>
                          </a:solidFill>
                          <a:latin typeface="Tahoma"/>
                          <a:ea typeface=""/>
                          <a:cs typeface=""/>
                        </a:defRPr>
                      </a:lvl6pPr>
                      <a:lvl7pPr marL="2743200" algn="l" defTabSz="914400" rtl="0" eaLnBrk="1" latinLnBrk="0" hangingPunct="1">
                        <a:defRPr sz="1800" b="1" kern="1200">
                          <a:solidFill>
                            <a:schemeClr val="lt1"/>
                          </a:solidFill>
                          <a:latin typeface="Tahoma"/>
                          <a:ea typeface=""/>
                          <a:cs typeface=""/>
                        </a:defRPr>
                      </a:lvl7pPr>
                      <a:lvl8pPr marL="3200400" algn="l" defTabSz="914400" rtl="0" eaLnBrk="1" latinLnBrk="0" hangingPunct="1">
                        <a:defRPr sz="1800" b="1" kern="1200">
                          <a:solidFill>
                            <a:schemeClr val="lt1"/>
                          </a:solidFill>
                          <a:latin typeface="Tahoma"/>
                          <a:ea typeface=""/>
                          <a:cs typeface=""/>
                        </a:defRPr>
                      </a:lvl8pPr>
                      <a:lvl9pPr marL="3657600" algn="l" defTabSz="914400" rtl="0" eaLnBrk="1" latinLnBrk="0" hangingPunct="1">
                        <a:defRPr sz="1800" b="1" kern="1200">
                          <a:solidFill>
                            <a:schemeClr val="lt1"/>
                          </a:solidFill>
                          <a:latin typeface="Tahoma"/>
                          <a:ea typeface=""/>
                          <a:cs typeface=""/>
                        </a:defRPr>
                      </a:lvl9pPr>
                    </a:lstStyle>
                    <a:p>
                      <a:pPr marL="182880" algn="l" fontAlgn="b"/>
                      <a:r>
                        <a:rPr lang="en-US" sz="2800" b="0" u="none" strike="noStrike" dirty="0">
                          <a:solidFill>
                            <a:schemeClr val="tx1"/>
                          </a:solidFill>
                          <a:effectLst/>
                          <a:latin typeface="Arial" panose="020B0604020202020204" pitchFamily="34" charset="0"/>
                          <a:cs typeface="Arial" panose="020B0604020202020204" pitchFamily="34" charset="0"/>
                        </a:rPr>
                        <a:t>Euro</a:t>
                      </a:r>
                      <a:endParaRPr lang="en-US" sz="2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E7BB01"/>
                    </a:solidFill>
                  </a:tcPr>
                </a:tc>
                <a:tc>
                  <a:txBody>
                    <a:bodyPr/>
                    <a:lstStyle>
                      <a:lvl1pPr marL="0" algn="l" defTabSz="914400" rtl="0" eaLnBrk="1" latinLnBrk="0" hangingPunct="1">
                        <a:defRPr sz="1800" kern="1200">
                          <a:solidFill>
                            <a:schemeClr val="dk1"/>
                          </a:solidFill>
                          <a:latin typeface="Tahoma"/>
                          <a:ea typeface=""/>
                          <a:cs typeface=""/>
                        </a:defRPr>
                      </a:lvl1pPr>
                      <a:lvl2pPr marL="457200" algn="l" defTabSz="914400" rtl="0" eaLnBrk="1" latinLnBrk="0" hangingPunct="1">
                        <a:defRPr sz="1800" kern="1200">
                          <a:solidFill>
                            <a:schemeClr val="dk1"/>
                          </a:solidFill>
                          <a:latin typeface="Tahoma"/>
                          <a:ea typeface=""/>
                          <a:cs typeface=""/>
                        </a:defRPr>
                      </a:lvl2pPr>
                      <a:lvl3pPr marL="914400" algn="l" defTabSz="914400" rtl="0" eaLnBrk="1" latinLnBrk="0" hangingPunct="1">
                        <a:defRPr sz="1800" kern="1200">
                          <a:solidFill>
                            <a:schemeClr val="dk1"/>
                          </a:solidFill>
                          <a:latin typeface="Tahoma"/>
                          <a:ea typeface=""/>
                          <a:cs typeface=""/>
                        </a:defRPr>
                      </a:lvl3pPr>
                      <a:lvl4pPr marL="1371600" algn="l" defTabSz="914400" rtl="0" eaLnBrk="1" latinLnBrk="0" hangingPunct="1">
                        <a:defRPr sz="1800" kern="1200">
                          <a:solidFill>
                            <a:schemeClr val="dk1"/>
                          </a:solidFill>
                          <a:latin typeface="Tahoma"/>
                          <a:ea typeface=""/>
                          <a:cs typeface=""/>
                        </a:defRPr>
                      </a:lvl4pPr>
                      <a:lvl5pPr marL="1828800" algn="l" defTabSz="914400" rtl="0" eaLnBrk="1" latinLnBrk="0" hangingPunct="1">
                        <a:defRPr sz="1800" kern="1200">
                          <a:solidFill>
                            <a:schemeClr val="dk1"/>
                          </a:solidFill>
                          <a:latin typeface="Tahoma"/>
                          <a:ea typeface=""/>
                          <a:cs typeface=""/>
                        </a:defRPr>
                      </a:lvl5pPr>
                      <a:lvl6pPr marL="2286000" algn="l" defTabSz="914400" rtl="0" eaLnBrk="1" latinLnBrk="0" hangingPunct="1">
                        <a:defRPr sz="1800" kern="1200">
                          <a:solidFill>
                            <a:schemeClr val="dk1"/>
                          </a:solidFill>
                          <a:latin typeface="Tahoma"/>
                          <a:ea typeface=""/>
                          <a:cs typeface=""/>
                        </a:defRPr>
                      </a:lvl6pPr>
                      <a:lvl7pPr marL="2743200" algn="l" defTabSz="914400" rtl="0" eaLnBrk="1" latinLnBrk="0" hangingPunct="1">
                        <a:defRPr sz="1800" kern="1200">
                          <a:solidFill>
                            <a:schemeClr val="dk1"/>
                          </a:solidFill>
                          <a:latin typeface="Tahoma"/>
                          <a:ea typeface=""/>
                          <a:cs typeface=""/>
                        </a:defRPr>
                      </a:lvl7pPr>
                      <a:lvl8pPr marL="3200400" algn="l" defTabSz="914400" rtl="0" eaLnBrk="1" latinLnBrk="0" hangingPunct="1">
                        <a:defRPr sz="1800" kern="1200">
                          <a:solidFill>
                            <a:schemeClr val="dk1"/>
                          </a:solidFill>
                          <a:latin typeface="Tahoma"/>
                          <a:ea typeface=""/>
                          <a:cs typeface=""/>
                        </a:defRPr>
                      </a:lvl8pPr>
                      <a:lvl9pPr marL="3657600" algn="l" defTabSz="914400" rtl="0" eaLnBrk="1" latinLnBrk="0" hangingPunct="1">
                        <a:defRPr sz="1800" kern="1200">
                          <a:solidFill>
                            <a:schemeClr val="dk1"/>
                          </a:solidFill>
                          <a:latin typeface="Tahoma"/>
                          <a:ea typeface=""/>
                          <a:cs typeface=""/>
                        </a:defRPr>
                      </a:lvl9pPr>
                    </a:lstStyle>
                    <a:p>
                      <a:pPr algn="ctr" fontAlgn="b"/>
                      <a:r>
                        <a:rPr lang="en-US" sz="2800" u="none" strike="noStrike" dirty="0">
                          <a:effectLst/>
                          <a:latin typeface="Arial" panose="020B0604020202020204" pitchFamily="34" charset="0"/>
                          <a:cs typeface="Arial" panose="020B0604020202020204" pitchFamily="34" charset="0"/>
                        </a:rPr>
                        <a:t>1.2500</a:t>
                      </a:r>
                      <a:endParaRPr lang="en-US" sz="2800" b="0" i="0" u="none" strike="noStrike" dirty="0">
                        <a:solidFill>
                          <a:srgbClr val="0000FF"/>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E7BB01">
                        <a:tint val="40000"/>
                      </a:srgbClr>
                    </a:solidFill>
                  </a:tcPr>
                </a:tc>
                <a:tc>
                  <a:txBody>
                    <a:bodyPr/>
                    <a:lstStyle>
                      <a:lvl1pPr marL="0" algn="l" defTabSz="914400" rtl="0" eaLnBrk="1" latinLnBrk="0" hangingPunct="1">
                        <a:defRPr sz="1800" kern="1200">
                          <a:solidFill>
                            <a:schemeClr val="dk1"/>
                          </a:solidFill>
                          <a:latin typeface="Tahoma"/>
                          <a:ea typeface=""/>
                          <a:cs typeface=""/>
                        </a:defRPr>
                      </a:lvl1pPr>
                      <a:lvl2pPr marL="457200" algn="l" defTabSz="914400" rtl="0" eaLnBrk="1" latinLnBrk="0" hangingPunct="1">
                        <a:defRPr sz="1800" kern="1200">
                          <a:solidFill>
                            <a:schemeClr val="dk1"/>
                          </a:solidFill>
                          <a:latin typeface="Tahoma"/>
                          <a:ea typeface=""/>
                          <a:cs typeface=""/>
                        </a:defRPr>
                      </a:lvl2pPr>
                      <a:lvl3pPr marL="914400" algn="l" defTabSz="914400" rtl="0" eaLnBrk="1" latinLnBrk="0" hangingPunct="1">
                        <a:defRPr sz="1800" kern="1200">
                          <a:solidFill>
                            <a:schemeClr val="dk1"/>
                          </a:solidFill>
                          <a:latin typeface="Tahoma"/>
                          <a:ea typeface=""/>
                          <a:cs typeface=""/>
                        </a:defRPr>
                      </a:lvl3pPr>
                      <a:lvl4pPr marL="1371600" algn="l" defTabSz="914400" rtl="0" eaLnBrk="1" latinLnBrk="0" hangingPunct="1">
                        <a:defRPr sz="1800" kern="1200">
                          <a:solidFill>
                            <a:schemeClr val="dk1"/>
                          </a:solidFill>
                          <a:latin typeface="Tahoma"/>
                          <a:ea typeface=""/>
                          <a:cs typeface=""/>
                        </a:defRPr>
                      </a:lvl4pPr>
                      <a:lvl5pPr marL="1828800" algn="l" defTabSz="914400" rtl="0" eaLnBrk="1" latinLnBrk="0" hangingPunct="1">
                        <a:defRPr sz="1800" kern="1200">
                          <a:solidFill>
                            <a:schemeClr val="dk1"/>
                          </a:solidFill>
                          <a:latin typeface="Tahoma"/>
                          <a:ea typeface=""/>
                          <a:cs typeface=""/>
                        </a:defRPr>
                      </a:lvl5pPr>
                      <a:lvl6pPr marL="2286000" algn="l" defTabSz="914400" rtl="0" eaLnBrk="1" latinLnBrk="0" hangingPunct="1">
                        <a:defRPr sz="1800" kern="1200">
                          <a:solidFill>
                            <a:schemeClr val="dk1"/>
                          </a:solidFill>
                          <a:latin typeface="Tahoma"/>
                          <a:ea typeface=""/>
                          <a:cs typeface=""/>
                        </a:defRPr>
                      </a:lvl6pPr>
                      <a:lvl7pPr marL="2743200" algn="l" defTabSz="914400" rtl="0" eaLnBrk="1" latinLnBrk="0" hangingPunct="1">
                        <a:defRPr sz="1800" kern="1200">
                          <a:solidFill>
                            <a:schemeClr val="dk1"/>
                          </a:solidFill>
                          <a:latin typeface="Tahoma"/>
                          <a:ea typeface=""/>
                          <a:cs typeface=""/>
                        </a:defRPr>
                      </a:lvl7pPr>
                      <a:lvl8pPr marL="3200400" algn="l" defTabSz="914400" rtl="0" eaLnBrk="1" latinLnBrk="0" hangingPunct="1">
                        <a:defRPr sz="1800" kern="1200">
                          <a:solidFill>
                            <a:schemeClr val="dk1"/>
                          </a:solidFill>
                          <a:latin typeface="Tahoma"/>
                          <a:ea typeface=""/>
                          <a:cs typeface=""/>
                        </a:defRPr>
                      </a:lvl8pPr>
                      <a:lvl9pPr marL="3657600" algn="l" defTabSz="914400" rtl="0" eaLnBrk="1" latinLnBrk="0" hangingPunct="1">
                        <a:defRPr sz="1800" kern="1200">
                          <a:solidFill>
                            <a:schemeClr val="dk1"/>
                          </a:solidFill>
                          <a:latin typeface="Tahoma"/>
                          <a:ea typeface=""/>
                          <a:cs typeface=""/>
                        </a:defRPr>
                      </a:lvl9pPr>
                    </a:lstStyle>
                    <a:p>
                      <a:pPr algn="ctr" fontAlgn="b"/>
                      <a:r>
                        <a:rPr lang="en-US" sz="2800" u="none" strike="noStrike" dirty="0">
                          <a:effectLst/>
                          <a:latin typeface="Arial" panose="020B0604020202020204" pitchFamily="34" charset="0"/>
                          <a:cs typeface="Arial" panose="020B0604020202020204" pitchFamily="34" charset="0"/>
                        </a:rPr>
                        <a:t>--</a:t>
                      </a:r>
                      <a:endParaRPr lang="en-US" sz="2800" b="0" i="0" u="none" strike="noStrike" dirty="0">
                        <a:solidFill>
                          <a:srgbClr val="0000FF"/>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E7BB01">
                        <a:tint val="40000"/>
                      </a:srgbClr>
                    </a:solidFill>
                  </a:tcPr>
                </a:tc>
                <a:extLst>
                  <a:ext uri="{0D108BD9-81ED-4DB2-BD59-A6C34878D82A}">
                    <a16:rowId xmlns:a16="http://schemas.microsoft.com/office/drawing/2014/main" val="10001"/>
                  </a:ext>
                </a:extLst>
              </a:tr>
              <a:tr h="643004">
                <a:tc>
                  <a:txBody>
                    <a:bodyPr/>
                    <a:lstStyle>
                      <a:lvl1pPr marL="0" algn="l" defTabSz="914400" rtl="0" eaLnBrk="1" latinLnBrk="0" hangingPunct="1">
                        <a:defRPr sz="1800" b="1" kern="1200">
                          <a:solidFill>
                            <a:schemeClr val="lt1"/>
                          </a:solidFill>
                          <a:latin typeface="Tahoma"/>
                          <a:ea typeface=""/>
                          <a:cs typeface=""/>
                        </a:defRPr>
                      </a:lvl1pPr>
                      <a:lvl2pPr marL="457200" algn="l" defTabSz="914400" rtl="0" eaLnBrk="1" latinLnBrk="0" hangingPunct="1">
                        <a:defRPr sz="1800" b="1" kern="1200">
                          <a:solidFill>
                            <a:schemeClr val="lt1"/>
                          </a:solidFill>
                          <a:latin typeface="Tahoma"/>
                          <a:ea typeface=""/>
                          <a:cs typeface=""/>
                        </a:defRPr>
                      </a:lvl2pPr>
                      <a:lvl3pPr marL="914400" algn="l" defTabSz="914400" rtl="0" eaLnBrk="1" latinLnBrk="0" hangingPunct="1">
                        <a:defRPr sz="1800" b="1" kern="1200">
                          <a:solidFill>
                            <a:schemeClr val="lt1"/>
                          </a:solidFill>
                          <a:latin typeface="Tahoma"/>
                          <a:ea typeface=""/>
                          <a:cs typeface=""/>
                        </a:defRPr>
                      </a:lvl3pPr>
                      <a:lvl4pPr marL="1371600" algn="l" defTabSz="914400" rtl="0" eaLnBrk="1" latinLnBrk="0" hangingPunct="1">
                        <a:defRPr sz="1800" b="1" kern="1200">
                          <a:solidFill>
                            <a:schemeClr val="lt1"/>
                          </a:solidFill>
                          <a:latin typeface="Tahoma"/>
                          <a:ea typeface=""/>
                          <a:cs typeface=""/>
                        </a:defRPr>
                      </a:lvl4pPr>
                      <a:lvl5pPr marL="1828800" algn="l" defTabSz="914400" rtl="0" eaLnBrk="1" latinLnBrk="0" hangingPunct="1">
                        <a:defRPr sz="1800" b="1" kern="1200">
                          <a:solidFill>
                            <a:schemeClr val="lt1"/>
                          </a:solidFill>
                          <a:latin typeface="Tahoma"/>
                          <a:ea typeface=""/>
                          <a:cs typeface=""/>
                        </a:defRPr>
                      </a:lvl5pPr>
                      <a:lvl6pPr marL="2286000" algn="l" defTabSz="914400" rtl="0" eaLnBrk="1" latinLnBrk="0" hangingPunct="1">
                        <a:defRPr sz="1800" b="1" kern="1200">
                          <a:solidFill>
                            <a:schemeClr val="lt1"/>
                          </a:solidFill>
                          <a:latin typeface="Tahoma"/>
                          <a:ea typeface=""/>
                          <a:cs typeface=""/>
                        </a:defRPr>
                      </a:lvl6pPr>
                      <a:lvl7pPr marL="2743200" algn="l" defTabSz="914400" rtl="0" eaLnBrk="1" latinLnBrk="0" hangingPunct="1">
                        <a:defRPr sz="1800" b="1" kern="1200">
                          <a:solidFill>
                            <a:schemeClr val="lt1"/>
                          </a:solidFill>
                          <a:latin typeface="Tahoma"/>
                          <a:ea typeface=""/>
                          <a:cs typeface=""/>
                        </a:defRPr>
                      </a:lvl7pPr>
                      <a:lvl8pPr marL="3200400" algn="l" defTabSz="914400" rtl="0" eaLnBrk="1" latinLnBrk="0" hangingPunct="1">
                        <a:defRPr sz="1800" b="1" kern="1200">
                          <a:solidFill>
                            <a:schemeClr val="lt1"/>
                          </a:solidFill>
                          <a:latin typeface="Tahoma"/>
                          <a:ea typeface=""/>
                          <a:cs typeface=""/>
                        </a:defRPr>
                      </a:lvl8pPr>
                      <a:lvl9pPr marL="3657600" algn="l" defTabSz="914400" rtl="0" eaLnBrk="1" latinLnBrk="0" hangingPunct="1">
                        <a:defRPr sz="1800" b="1" kern="1200">
                          <a:solidFill>
                            <a:schemeClr val="lt1"/>
                          </a:solidFill>
                          <a:latin typeface="Tahoma"/>
                          <a:ea typeface=""/>
                          <a:cs typeface=""/>
                        </a:defRPr>
                      </a:lvl9pPr>
                    </a:lstStyle>
                    <a:p>
                      <a:pPr marL="182880" algn="l" fontAlgn="b"/>
                      <a:r>
                        <a:rPr lang="en-US" sz="2800" b="0" u="none" strike="noStrike" dirty="0">
                          <a:solidFill>
                            <a:schemeClr val="tx1"/>
                          </a:solidFill>
                          <a:effectLst/>
                          <a:latin typeface="Arial" panose="020B0604020202020204" pitchFamily="34" charset="0"/>
                          <a:cs typeface="Arial" panose="020B0604020202020204" pitchFamily="34" charset="0"/>
                        </a:rPr>
                        <a:t>Swedish krona</a:t>
                      </a:r>
                      <a:endParaRPr lang="en-US" sz="28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7BB01"/>
                    </a:solidFill>
                  </a:tcPr>
                </a:tc>
                <a:tc>
                  <a:txBody>
                    <a:bodyPr/>
                    <a:lstStyle>
                      <a:lvl1pPr marL="0" algn="l" defTabSz="914400" rtl="0" eaLnBrk="1" latinLnBrk="0" hangingPunct="1">
                        <a:defRPr sz="1800" kern="1200">
                          <a:solidFill>
                            <a:schemeClr val="dk1"/>
                          </a:solidFill>
                          <a:latin typeface="Tahoma"/>
                          <a:ea typeface=""/>
                          <a:cs typeface=""/>
                        </a:defRPr>
                      </a:lvl1pPr>
                      <a:lvl2pPr marL="457200" algn="l" defTabSz="914400" rtl="0" eaLnBrk="1" latinLnBrk="0" hangingPunct="1">
                        <a:defRPr sz="1800" kern="1200">
                          <a:solidFill>
                            <a:schemeClr val="dk1"/>
                          </a:solidFill>
                          <a:latin typeface="Tahoma"/>
                          <a:ea typeface=""/>
                          <a:cs typeface=""/>
                        </a:defRPr>
                      </a:lvl2pPr>
                      <a:lvl3pPr marL="914400" algn="l" defTabSz="914400" rtl="0" eaLnBrk="1" latinLnBrk="0" hangingPunct="1">
                        <a:defRPr sz="1800" kern="1200">
                          <a:solidFill>
                            <a:schemeClr val="dk1"/>
                          </a:solidFill>
                          <a:latin typeface="Tahoma"/>
                          <a:ea typeface=""/>
                          <a:cs typeface=""/>
                        </a:defRPr>
                      </a:lvl3pPr>
                      <a:lvl4pPr marL="1371600" algn="l" defTabSz="914400" rtl="0" eaLnBrk="1" latinLnBrk="0" hangingPunct="1">
                        <a:defRPr sz="1800" kern="1200">
                          <a:solidFill>
                            <a:schemeClr val="dk1"/>
                          </a:solidFill>
                          <a:latin typeface="Tahoma"/>
                          <a:ea typeface=""/>
                          <a:cs typeface=""/>
                        </a:defRPr>
                      </a:lvl4pPr>
                      <a:lvl5pPr marL="1828800" algn="l" defTabSz="914400" rtl="0" eaLnBrk="1" latinLnBrk="0" hangingPunct="1">
                        <a:defRPr sz="1800" kern="1200">
                          <a:solidFill>
                            <a:schemeClr val="dk1"/>
                          </a:solidFill>
                          <a:latin typeface="Tahoma"/>
                          <a:ea typeface=""/>
                          <a:cs typeface=""/>
                        </a:defRPr>
                      </a:lvl5pPr>
                      <a:lvl6pPr marL="2286000" algn="l" defTabSz="914400" rtl="0" eaLnBrk="1" latinLnBrk="0" hangingPunct="1">
                        <a:defRPr sz="1800" kern="1200">
                          <a:solidFill>
                            <a:schemeClr val="dk1"/>
                          </a:solidFill>
                          <a:latin typeface="Tahoma"/>
                          <a:ea typeface=""/>
                          <a:cs typeface=""/>
                        </a:defRPr>
                      </a:lvl6pPr>
                      <a:lvl7pPr marL="2743200" algn="l" defTabSz="914400" rtl="0" eaLnBrk="1" latinLnBrk="0" hangingPunct="1">
                        <a:defRPr sz="1800" kern="1200">
                          <a:solidFill>
                            <a:schemeClr val="dk1"/>
                          </a:solidFill>
                          <a:latin typeface="Tahoma"/>
                          <a:ea typeface=""/>
                          <a:cs typeface=""/>
                        </a:defRPr>
                      </a:lvl7pPr>
                      <a:lvl8pPr marL="3200400" algn="l" defTabSz="914400" rtl="0" eaLnBrk="1" latinLnBrk="0" hangingPunct="1">
                        <a:defRPr sz="1800" kern="1200">
                          <a:solidFill>
                            <a:schemeClr val="dk1"/>
                          </a:solidFill>
                          <a:latin typeface="Tahoma"/>
                          <a:ea typeface=""/>
                          <a:cs typeface=""/>
                        </a:defRPr>
                      </a:lvl8pPr>
                      <a:lvl9pPr marL="3657600" algn="l" defTabSz="914400" rtl="0" eaLnBrk="1" latinLnBrk="0" hangingPunct="1">
                        <a:defRPr sz="1800" kern="1200">
                          <a:solidFill>
                            <a:schemeClr val="dk1"/>
                          </a:solidFill>
                          <a:latin typeface="Tahoma"/>
                          <a:ea typeface=""/>
                          <a:cs typeface=""/>
                        </a:defRPr>
                      </a:lvl9pPr>
                    </a:lstStyle>
                    <a:p>
                      <a:pPr algn="ctr" fontAlgn="b"/>
                      <a:r>
                        <a:rPr lang="en-US" sz="2800" u="none" strike="noStrike" dirty="0">
                          <a:effectLst/>
                          <a:latin typeface="Arial" panose="020B0604020202020204" pitchFamily="34" charset="0"/>
                          <a:cs typeface="Arial" panose="020B0604020202020204" pitchFamily="34" charset="0"/>
                        </a:rPr>
                        <a:t>--</a:t>
                      </a:r>
                      <a:endParaRPr lang="en-US" sz="2800" b="0" i="0" u="none" strike="noStrike" dirty="0">
                        <a:solidFill>
                          <a:srgbClr val="0000FF"/>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7BB01">
                        <a:tint val="20000"/>
                      </a:srgbClr>
                    </a:solidFill>
                  </a:tcPr>
                </a:tc>
                <a:tc>
                  <a:txBody>
                    <a:bodyPr/>
                    <a:lstStyle>
                      <a:lvl1pPr marL="0" algn="l" defTabSz="914400" rtl="0" eaLnBrk="1" latinLnBrk="0" hangingPunct="1">
                        <a:defRPr sz="1800" kern="1200">
                          <a:solidFill>
                            <a:schemeClr val="dk1"/>
                          </a:solidFill>
                          <a:latin typeface="Tahoma"/>
                          <a:ea typeface=""/>
                          <a:cs typeface=""/>
                        </a:defRPr>
                      </a:lvl1pPr>
                      <a:lvl2pPr marL="457200" algn="l" defTabSz="914400" rtl="0" eaLnBrk="1" latinLnBrk="0" hangingPunct="1">
                        <a:defRPr sz="1800" kern="1200">
                          <a:solidFill>
                            <a:schemeClr val="dk1"/>
                          </a:solidFill>
                          <a:latin typeface="Tahoma"/>
                          <a:ea typeface=""/>
                          <a:cs typeface=""/>
                        </a:defRPr>
                      </a:lvl2pPr>
                      <a:lvl3pPr marL="914400" algn="l" defTabSz="914400" rtl="0" eaLnBrk="1" latinLnBrk="0" hangingPunct="1">
                        <a:defRPr sz="1800" kern="1200">
                          <a:solidFill>
                            <a:schemeClr val="dk1"/>
                          </a:solidFill>
                          <a:latin typeface="Tahoma"/>
                          <a:ea typeface=""/>
                          <a:cs typeface=""/>
                        </a:defRPr>
                      </a:lvl3pPr>
                      <a:lvl4pPr marL="1371600" algn="l" defTabSz="914400" rtl="0" eaLnBrk="1" latinLnBrk="0" hangingPunct="1">
                        <a:defRPr sz="1800" kern="1200">
                          <a:solidFill>
                            <a:schemeClr val="dk1"/>
                          </a:solidFill>
                          <a:latin typeface="Tahoma"/>
                          <a:ea typeface=""/>
                          <a:cs typeface=""/>
                        </a:defRPr>
                      </a:lvl4pPr>
                      <a:lvl5pPr marL="1828800" algn="l" defTabSz="914400" rtl="0" eaLnBrk="1" latinLnBrk="0" hangingPunct="1">
                        <a:defRPr sz="1800" kern="1200">
                          <a:solidFill>
                            <a:schemeClr val="dk1"/>
                          </a:solidFill>
                          <a:latin typeface="Tahoma"/>
                          <a:ea typeface=""/>
                          <a:cs typeface=""/>
                        </a:defRPr>
                      </a:lvl5pPr>
                      <a:lvl6pPr marL="2286000" algn="l" defTabSz="914400" rtl="0" eaLnBrk="1" latinLnBrk="0" hangingPunct="1">
                        <a:defRPr sz="1800" kern="1200">
                          <a:solidFill>
                            <a:schemeClr val="dk1"/>
                          </a:solidFill>
                          <a:latin typeface="Tahoma"/>
                          <a:ea typeface=""/>
                          <a:cs typeface=""/>
                        </a:defRPr>
                      </a:lvl6pPr>
                      <a:lvl7pPr marL="2743200" algn="l" defTabSz="914400" rtl="0" eaLnBrk="1" latinLnBrk="0" hangingPunct="1">
                        <a:defRPr sz="1800" kern="1200">
                          <a:solidFill>
                            <a:schemeClr val="dk1"/>
                          </a:solidFill>
                          <a:latin typeface="Tahoma"/>
                          <a:ea typeface=""/>
                          <a:cs typeface=""/>
                        </a:defRPr>
                      </a:lvl7pPr>
                      <a:lvl8pPr marL="3200400" algn="l" defTabSz="914400" rtl="0" eaLnBrk="1" latinLnBrk="0" hangingPunct="1">
                        <a:defRPr sz="1800" kern="1200">
                          <a:solidFill>
                            <a:schemeClr val="dk1"/>
                          </a:solidFill>
                          <a:latin typeface="Tahoma"/>
                          <a:ea typeface=""/>
                          <a:cs typeface=""/>
                        </a:defRPr>
                      </a:lvl8pPr>
                      <a:lvl9pPr marL="3657600" algn="l" defTabSz="914400" rtl="0" eaLnBrk="1" latinLnBrk="0" hangingPunct="1">
                        <a:defRPr sz="1800" kern="1200">
                          <a:solidFill>
                            <a:schemeClr val="dk1"/>
                          </a:solidFill>
                          <a:latin typeface="Tahoma"/>
                          <a:ea typeface=""/>
                          <a:cs typeface=""/>
                        </a:defRPr>
                      </a:lvl9pPr>
                    </a:lstStyle>
                    <a:p>
                      <a:pPr algn="ctr" fontAlgn="b"/>
                      <a:r>
                        <a:rPr lang="en-US" sz="2800" u="none" strike="noStrike" dirty="0">
                          <a:effectLst/>
                          <a:latin typeface="Arial" panose="020B0604020202020204" pitchFamily="34" charset="0"/>
                          <a:cs typeface="Arial" panose="020B0604020202020204" pitchFamily="34" charset="0"/>
                        </a:rPr>
                        <a:t>7.0000</a:t>
                      </a:r>
                      <a:endParaRPr lang="en-US" sz="2800" b="0" i="0" u="none" strike="noStrike" dirty="0">
                        <a:solidFill>
                          <a:srgbClr val="0000FF"/>
                        </a:solidFill>
                        <a:effectLst/>
                        <a:latin typeface="Arial" panose="020B060402020202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solidFill>
                        <a:srgbClr val="FFFFFF"/>
                      </a:solid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7BB01">
                        <a:tint val="20000"/>
                      </a:srgb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157549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Notation </a:t>
            </a:r>
          </a:p>
        </p:txBody>
      </p:sp>
      <p:sp>
        <p:nvSpPr>
          <p:cNvPr id="3" name="Content Placeholder 2"/>
          <p:cNvSpPr>
            <a:spLocks noGrp="1"/>
          </p:cNvSpPr>
          <p:nvPr>
            <p:ph idx="1"/>
          </p:nvPr>
        </p:nvSpPr>
        <p:spPr/>
        <p:txBody>
          <a:bodyPr/>
          <a:lstStyle/>
          <a:p>
            <a:r>
              <a:rPr lang="en-US" sz="2800" dirty="0"/>
              <a:t>The notation EUR/USD and SEK/USD use the currency labels designated by the  international Organization for Standardization (ISO)</a:t>
            </a:r>
          </a:p>
          <a:p>
            <a:r>
              <a:rPr lang="en-US" sz="2800" dirty="0"/>
              <a:t>A quote has two currencies: The left-hand currency and the right-hand currency. A quote of LEFT/RIGHT is for the value of the LEFT currency expressed in units of the RIGHT currency.</a:t>
            </a:r>
          </a:p>
          <a:p>
            <a:r>
              <a:rPr lang="en-US" sz="2800" dirty="0"/>
              <a:t>EUR/USD is a quote for euros expressed in dollars.</a:t>
            </a:r>
          </a:p>
          <a:p>
            <a:r>
              <a:rPr lang="en-US" sz="2800" dirty="0"/>
              <a:t>SEK/USD is a quote for Swedish kronor expressed in dollars.</a:t>
            </a:r>
          </a:p>
          <a:p>
            <a:r>
              <a:rPr lang="en-US" sz="2800" dirty="0"/>
              <a:t>USD/SEK is a quote for dollars expressed in kronor.</a:t>
            </a:r>
          </a:p>
        </p:txBody>
      </p:sp>
    </p:spTree>
    <p:extLst>
      <p:ext uri="{BB962C8B-B14F-4D97-AF65-F5344CB8AC3E}">
        <p14:creationId xmlns:p14="http://schemas.microsoft.com/office/powerpoint/2010/main" val="1652362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Notation</a:t>
            </a:r>
          </a:p>
        </p:txBody>
      </p:sp>
      <p:sp>
        <p:nvSpPr>
          <p:cNvPr id="3" name="Content Placeholder 2"/>
          <p:cNvSpPr>
            <a:spLocks noGrp="1"/>
          </p:cNvSpPr>
          <p:nvPr>
            <p:ph idx="1"/>
          </p:nvPr>
        </p:nvSpPr>
        <p:spPr/>
        <p:txBody>
          <a:bodyPr/>
          <a:lstStyle/>
          <a:p>
            <a:r>
              <a:rPr lang="en-US" dirty="0"/>
              <a:t>The quotes in the first column of the table express the relative value of the euro to the dollar and the krona to the dollar.</a:t>
            </a:r>
          </a:p>
          <a:p>
            <a:pPr lvl="1"/>
            <a:r>
              <a:rPr lang="en-US" dirty="0"/>
              <a:t>EUR/USD = 1.25 </a:t>
            </a:r>
          </a:p>
          <a:p>
            <a:pPr lvl="1"/>
            <a:r>
              <a:rPr lang="en-US" dirty="0"/>
              <a:t>The press would report the euro trading at $1.25. </a:t>
            </a:r>
          </a:p>
          <a:p>
            <a:r>
              <a:rPr lang="en-US" dirty="0"/>
              <a:t>The quotes in the second column express the relative value of the dollar to the foreign currency.</a:t>
            </a:r>
          </a:p>
          <a:p>
            <a:pPr lvl="1"/>
            <a:r>
              <a:rPr lang="en-US" dirty="0"/>
              <a:t>USD/SEK = 7 </a:t>
            </a:r>
          </a:p>
          <a:p>
            <a:pPr lvl="1"/>
            <a:r>
              <a:rPr lang="en-US" dirty="0"/>
              <a:t>Or one U.S. dollar is worth 7 Swedish kronor.</a:t>
            </a:r>
          </a:p>
        </p:txBody>
      </p:sp>
    </p:spTree>
    <p:extLst>
      <p:ext uri="{BB962C8B-B14F-4D97-AF65-F5344CB8AC3E}">
        <p14:creationId xmlns:p14="http://schemas.microsoft.com/office/powerpoint/2010/main" val="1603595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Direct Quotations and indirect quotations</a:t>
            </a:r>
          </a:p>
        </p:txBody>
      </p:sp>
      <p:sp>
        <p:nvSpPr>
          <p:cNvPr id="3" name="Content Placeholder 2"/>
          <p:cNvSpPr>
            <a:spLocks noGrp="1"/>
          </p:cNvSpPr>
          <p:nvPr>
            <p:ph idx="1"/>
          </p:nvPr>
        </p:nvSpPr>
        <p:spPr/>
        <p:txBody>
          <a:bodyPr/>
          <a:lstStyle/>
          <a:p>
            <a:r>
              <a:rPr lang="en-US" sz="2800" dirty="0"/>
              <a:t>From a U.S. perspective, the quotes in the first column are called direct quotes because they are number of units of a foreign currency that can be purchased by 1 unit of the home currency.</a:t>
            </a:r>
          </a:p>
          <a:p>
            <a:pPr>
              <a:lnSpc>
                <a:spcPct val="90000"/>
              </a:lnSpc>
            </a:pPr>
            <a:r>
              <a:rPr lang="en-US" sz="3600" dirty="0">
                <a:solidFill>
                  <a:srgbClr val="333399"/>
                </a:solidFill>
              </a:rPr>
              <a:t>D</a:t>
            </a:r>
            <a:r>
              <a:rPr lang="en-US" sz="2800" dirty="0"/>
              <a:t>irect quote = </a:t>
            </a:r>
            <a:r>
              <a:rPr lang="en-US" sz="3600" dirty="0">
                <a:solidFill>
                  <a:srgbClr val="333399"/>
                </a:solidFill>
              </a:rPr>
              <a:t>D</a:t>
            </a:r>
            <a:r>
              <a:rPr lang="en-US" sz="2800" dirty="0"/>
              <a:t>ollars per foreign currency</a:t>
            </a:r>
          </a:p>
          <a:p>
            <a:pPr>
              <a:lnSpc>
                <a:spcPct val="90000"/>
              </a:lnSpc>
            </a:pPr>
            <a:r>
              <a:rPr lang="en-US" sz="2800" dirty="0"/>
              <a:t>An indirect quotation gives the amount of a foreign currency required to buy one unit of home currency. In our example, the U.S. dollar is the home  (currency per dollar).</a:t>
            </a:r>
          </a:p>
          <a:p>
            <a:pPr>
              <a:lnSpc>
                <a:spcPct val="90000"/>
              </a:lnSpc>
            </a:pPr>
            <a:r>
              <a:rPr lang="en-US" sz="2400" dirty="0"/>
              <a:t>Euros and British pounds are normally quoted as direct quotations.</a:t>
            </a:r>
          </a:p>
          <a:p>
            <a:pPr>
              <a:lnSpc>
                <a:spcPct val="90000"/>
              </a:lnSpc>
            </a:pPr>
            <a:r>
              <a:rPr lang="en-US" sz="2400" dirty="0"/>
              <a:t>Most other currencies are quoted as indirect</a:t>
            </a:r>
          </a:p>
          <a:p>
            <a:endParaRPr lang="en-US" dirty="0"/>
          </a:p>
        </p:txBody>
      </p:sp>
    </p:spTree>
    <p:extLst>
      <p:ext uri="{BB962C8B-B14F-4D97-AF65-F5344CB8AC3E}">
        <p14:creationId xmlns:p14="http://schemas.microsoft.com/office/powerpoint/2010/main" val="3479824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Exchange rate risk and currency appreciation</a:t>
            </a:r>
          </a:p>
        </p:txBody>
      </p:sp>
      <p:sp>
        <p:nvSpPr>
          <p:cNvPr id="3" name="Content Placeholder 2"/>
          <p:cNvSpPr>
            <a:spLocks noGrp="1"/>
          </p:cNvSpPr>
          <p:nvPr>
            <p:ph idx="1"/>
          </p:nvPr>
        </p:nvSpPr>
        <p:spPr/>
        <p:txBody>
          <a:bodyPr/>
          <a:lstStyle/>
          <a:p>
            <a:r>
              <a:rPr lang="en-US" dirty="0"/>
              <a:t>Exchange rate risk is the risk that the value of a cash flow in one currency translated from another currency will decline due to a change in exchange rates.</a:t>
            </a:r>
          </a:p>
          <a:p>
            <a:pPr marL="0" indent="0">
              <a:buNone/>
            </a:pPr>
            <a:r>
              <a:rPr lang="en-US" sz="2400" b="1" dirty="0"/>
              <a:t>Currency appreciation</a:t>
            </a:r>
          </a:p>
          <a:p>
            <a:r>
              <a:rPr lang="en-US" sz="2000" dirty="0"/>
              <a:t>Suppose the exchange rate goes from 7 kronor per dollar to 9 kronor per dollar.</a:t>
            </a:r>
          </a:p>
          <a:p>
            <a:r>
              <a:rPr lang="en-US" sz="2000" dirty="0"/>
              <a:t>A dollar now buys more kronor. The percentage increase in kronor per dollar is:</a:t>
            </a:r>
          </a:p>
          <a:p>
            <a:pPr lvl="1"/>
            <a:r>
              <a:rPr lang="en-US" sz="1800" dirty="0"/>
              <a:t>(9 − 7)/7 = 28.6%</a:t>
            </a:r>
          </a:p>
          <a:p>
            <a:r>
              <a:rPr lang="en-US" sz="2000" dirty="0"/>
              <a:t>We would say that the dollar </a:t>
            </a:r>
            <a:r>
              <a:rPr lang="en-US" sz="2000" b="1" dirty="0">
                <a:solidFill>
                  <a:srgbClr val="333399"/>
                </a:solidFill>
              </a:rPr>
              <a:t>appreciated</a:t>
            </a:r>
            <a:r>
              <a:rPr lang="en-US" sz="2000" dirty="0">
                <a:solidFill>
                  <a:schemeClr val="tx2"/>
                </a:solidFill>
              </a:rPr>
              <a:t> </a:t>
            </a:r>
            <a:r>
              <a:rPr lang="en-US" sz="2000" dirty="0"/>
              <a:t>against the krona by 28.6%.</a:t>
            </a:r>
          </a:p>
          <a:p>
            <a:endParaRPr lang="en-US" dirty="0"/>
          </a:p>
        </p:txBody>
      </p:sp>
    </p:spTree>
    <p:extLst>
      <p:ext uri="{BB962C8B-B14F-4D97-AF65-F5344CB8AC3E}">
        <p14:creationId xmlns:p14="http://schemas.microsoft.com/office/powerpoint/2010/main" val="3453862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International flow of funds</a:t>
            </a:r>
            <a:br>
              <a:rPr lang="en-US" dirty="0"/>
            </a:br>
            <a:r>
              <a:rPr lang="en-US" sz="2800" dirty="0"/>
              <a:t>International Monetary Systems: Gold Standard</a:t>
            </a:r>
            <a:endParaRPr lang="en-US" dirty="0"/>
          </a:p>
        </p:txBody>
      </p:sp>
      <p:sp>
        <p:nvSpPr>
          <p:cNvPr id="3" name="Content Placeholder 2"/>
          <p:cNvSpPr>
            <a:spLocks noGrp="1"/>
          </p:cNvSpPr>
          <p:nvPr>
            <p:ph idx="1"/>
          </p:nvPr>
        </p:nvSpPr>
        <p:spPr/>
        <p:txBody>
          <a:bodyPr/>
          <a:lstStyle/>
          <a:p>
            <a:pPr>
              <a:spcBef>
                <a:spcPts val="0"/>
              </a:spcBef>
              <a:spcAft>
                <a:spcPts val="0"/>
              </a:spcAft>
            </a:pPr>
            <a:r>
              <a:rPr lang="en-US" sz="2400" dirty="0"/>
              <a:t>Paper currency issued by each country</a:t>
            </a:r>
          </a:p>
          <a:p>
            <a:pPr>
              <a:spcBef>
                <a:spcPts val="0"/>
              </a:spcBef>
              <a:spcAft>
                <a:spcPts val="0"/>
              </a:spcAft>
            </a:pPr>
            <a:r>
              <a:rPr lang="en-US" sz="2400" dirty="0"/>
              <a:t>Could be for gold from country’s treasury</a:t>
            </a:r>
          </a:p>
          <a:p>
            <a:pPr>
              <a:spcBef>
                <a:spcPts val="0"/>
              </a:spcBef>
              <a:spcAft>
                <a:spcPts val="0"/>
              </a:spcAft>
            </a:pPr>
            <a:r>
              <a:rPr lang="en-US" sz="2400" dirty="0"/>
              <a:t>Gold was worth:</a:t>
            </a:r>
          </a:p>
          <a:p>
            <a:pPr lvl="1">
              <a:spcBef>
                <a:spcPts val="0"/>
              </a:spcBef>
              <a:spcAft>
                <a:spcPts val="0"/>
              </a:spcAft>
            </a:pPr>
            <a:r>
              <a:rPr lang="en-US" sz="2000" dirty="0"/>
              <a:t>$20.67 an ounce in the U.S.</a:t>
            </a:r>
          </a:p>
          <a:p>
            <a:pPr lvl="1">
              <a:spcBef>
                <a:spcPts val="0"/>
              </a:spcBef>
              <a:spcAft>
                <a:spcPts val="0"/>
              </a:spcAft>
            </a:pPr>
            <a:r>
              <a:rPr lang="en-US" sz="2000" dirty="0"/>
              <a:t>£4.24 in the U.K.</a:t>
            </a:r>
          </a:p>
          <a:p>
            <a:pPr>
              <a:spcBef>
                <a:spcPts val="0"/>
              </a:spcBef>
              <a:spcAft>
                <a:spcPts val="0"/>
              </a:spcAft>
            </a:pPr>
            <a:r>
              <a:rPr lang="en-US" sz="2400" dirty="0"/>
              <a:t>Required international cooperation</a:t>
            </a:r>
          </a:p>
          <a:p>
            <a:pPr lvl="1">
              <a:spcBef>
                <a:spcPts val="0"/>
              </a:spcBef>
              <a:spcAft>
                <a:spcPts val="0"/>
              </a:spcAft>
            </a:pPr>
            <a:r>
              <a:rPr lang="en-US" sz="2000" dirty="0"/>
              <a:t>Redemption price local currencies</a:t>
            </a:r>
          </a:p>
          <a:p>
            <a:pPr lvl="1">
              <a:spcBef>
                <a:spcPts val="0"/>
              </a:spcBef>
              <a:spcAft>
                <a:spcPts val="0"/>
              </a:spcAft>
            </a:pPr>
            <a:r>
              <a:rPr lang="en-US" sz="2000" dirty="0"/>
              <a:t>Free flow from one country to another of:</a:t>
            </a:r>
          </a:p>
          <a:p>
            <a:pPr lvl="2">
              <a:spcBef>
                <a:spcPts val="0"/>
              </a:spcBef>
              <a:spcAft>
                <a:spcPts val="0"/>
              </a:spcAft>
            </a:pPr>
            <a:r>
              <a:rPr lang="en-US" sz="1600" dirty="0"/>
              <a:t>Gold</a:t>
            </a:r>
          </a:p>
          <a:p>
            <a:pPr lvl="2">
              <a:spcBef>
                <a:spcPts val="0"/>
              </a:spcBef>
              <a:spcAft>
                <a:spcPts val="0"/>
              </a:spcAft>
            </a:pPr>
            <a:r>
              <a:rPr lang="en-US" sz="1600" dirty="0"/>
              <a:t>Trade</a:t>
            </a:r>
          </a:p>
          <a:p>
            <a:pPr>
              <a:spcBef>
                <a:spcPts val="0"/>
              </a:spcBef>
              <a:spcAft>
                <a:spcPts val="0"/>
              </a:spcAft>
            </a:pPr>
            <a:r>
              <a:rPr lang="en-US" sz="2400" dirty="0"/>
              <a:t>Failed! Lack of international cooperation:</a:t>
            </a:r>
          </a:p>
          <a:p>
            <a:pPr lvl="1">
              <a:spcBef>
                <a:spcPts val="0"/>
              </a:spcBef>
              <a:spcAft>
                <a:spcPts val="0"/>
              </a:spcAft>
            </a:pPr>
            <a:r>
              <a:rPr lang="en-US" sz="2000" dirty="0"/>
              <a:t>World War I</a:t>
            </a:r>
          </a:p>
          <a:p>
            <a:pPr lvl="1">
              <a:spcBef>
                <a:spcPts val="0"/>
              </a:spcBef>
              <a:spcAft>
                <a:spcPts val="0"/>
              </a:spcAft>
            </a:pPr>
            <a:r>
              <a:rPr lang="en-US" sz="2000" dirty="0"/>
              <a:t>Depressions</a:t>
            </a:r>
          </a:p>
          <a:p>
            <a:pPr lvl="1">
              <a:spcBef>
                <a:spcPts val="0"/>
              </a:spcBef>
              <a:spcAft>
                <a:spcPts val="0"/>
              </a:spcAft>
            </a:pPr>
            <a:r>
              <a:rPr lang="en-US" sz="2000" dirty="0"/>
              <a:t>World War II</a:t>
            </a:r>
          </a:p>
        </p:txBody>
      </p:sp>
    </p:spTree>
    <p:extLst>
      <p:ext uri="{BB962C8B-B14F-4D97-AF65-F5344CB8AC3E}">
        <p14:creationId xmlns:p14="http://schemas.microsoft.com/office/powerpoint/2010/main" val="1320567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Bretton Woods Agreement</a:t>
            </a:r>
          </a:p>
        </p:txBody>
      </p:sp>
      <p:sp>
        <p:nvSpPr>
          <p:cNvPr id="3" name="Content Placeholder 2"/>
          <p:cNvSpPr>
            <a:spLocks noGrp="1"/>
          </p:cNvSpPr>
          <p:nvPr>
            <p:ph idx="1"/>
          </p:nvPr>
        </p:nvSpPr>
        <p:spPr/>
        <p:txBody>
          <a:bodyPr/>
          <a:lstStyle/>
          <a:p>
            <a:pPr>
              <a:spcAft>
                <a:spcPts val="0"/>
              </a:spcAft>
            </a:pPr>
            <a:r>
              <a:rPr lang="en-US" sz="2800" dirty="0"/>
              <a:t>Meeting of industrialized countries in 1944 establish new international monetary system</a:t>
            </a:r>
          </a:p>
          <a:p>
            <a:pPr>
              <a:spcAft>
                <a:spcPts val="0"/>
              </a:spcAft>
            </a:pPr>
            <a:r>
              <a:rPr lang="en-US" sz="2800" dirty="0"/>
              <a:t>Created International Monetary Fund (IMF) to promote international:</a:t>
            </a:r>
          </a:p>
          <a:p>
            <a:pPr lvl="1">
              <a:spcAft>
                <a:spcPts val="0"/>
              </a:spcAft>
            </a:pPr>
            <a:r>
              <a:rPr lang="en-US" sz="2400" dirty="0"/>
              <a:t>Trade</a:t>
            </a:r>
          </a:p>
          <a:p>
            <a:pPr lvl="1">
              <a:spcAft>
                <a:spcPts val="0"/>
              </a:spcAft>
            </a:pPr>
            <a:r>
              <a:rPr lang="en-US" sz="2400" dirty="0"/>
              <a:t>Prosperity</a:t>
            </a:r>
          </a:p>
          <a:p>
            <a:pPr>
              <a:spcAft>
                <a:spcPts val="0"/>
              </a:spcAft>
            </a:pPr>
            <a:r>
              <a:rPr lang="en-US" sz="2800" dirty="0"/>
              <a:t>IMF works to:</a:t>
            </a:r>
          </a:p>
          <a:p>
            <a:pPr lvl="1">
              <a:spcAft>
                <a:spcPts val="0"/>
              </a:spcAft>
            </a:pPr>
            <a:r>
              <a:rPr lang="en-US" sz="2400" dirty="0"/>
              <a:t>Stabilize exchange rates.</a:t>
            </a:r>
          </a:p>
          <a:p>
            <a:pPr lvl="1">
              <a:spcAft>
                <a:spcPts val="0"/>
              </a:spcAft>
            </a:pPr>
            <a:r>
              <a:rPr lang="en-US" sz="2400" dirty="0"/>
              <a:t>Reduce restrictions on currency exchanges.</a:t>
            </a:r>
          </a:p>
          <a:p>
            <a:pPr lvl="1">
              <a:spcAft>
                <a:spcPts val="0"/>
              </a:spcAft>
            </a:pPr>
            <a:r>
              <a:rPr lang="en-US" sz="2400" dirty="0"/>
              <a:t>Provide short-term financial help to countries with financial crises. </a:t>
            </a:r>
          </a:p>
          <a:p>
            <a:pPr>
              <a:spcAft>
                <a:spcPts val="0"/>
              </a:spcAft>
            </a:pPr>
            <a:r>
              <a:rPr lang="en-US" sz="2800" dirty="0"/>
              <a:t>Now has over 180 member nations.</a:t>
            </a:r>
          </a:p>
        </p:txBody>
      </p:sp>
    </p:spTree>
    <p:extLst>
      <p:ext uri="{BB962C8B-B14F-4D97-AF65-F5344CB8AC3E}">
        <p14:creationId xmlns:p14="http://schemas.microsoft.com/office/powerpoint/2010/main" val="513744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International Monetary System from 1946-1971: Fixed Exchange Rates</a:t>
            </a:r>
          </a:p>
        </p:txBody>
      </p:sp>
      <p:sp>
        <p:nvSpPr>
          <p:cNvPr id="3" name="Content Placeholder 2"/>
          <p:cNvSpPr>
            <a:spLocks noGrp="1"/>
          </p:cNvSpPr>
          <p:nvPr>
            <p:ph idx="1"/>
          </p:nvPr>
        </p:nvSpPr>
        <p:spPr/>
        <p:txBody>
          <a:bodyPr/>
          <a:lstStyle/>
          <a:p>
            <a:r>
              <a:rPr lang="en-US" sz="2800" dirty="0"/>
              <a:t>U.S. dollar was tied to gold at $35 per ounce.</a:t>
            </a:r>
          </a:p>
          <a:p>
            <a:r>
              <a:rPr lang="en-US" sz="2800" dirty="0"/>
              <a:t>Other currencies were tied to U.S. dollar at fixed exchange rates.</a:t>
            </a:r>
          </a:p>
          <a:p>
            <a:pPr>
              <a:lnSpc>
                <a:spcPct val="90000"/>
              </a:lnSpc>
            </a:pPr>
            <a:r>
              <a:rPr lang="en-US" sz="2800" dirty="0"/>
              <a:t>Central banks intervened by purchasing and selling currency to even out demand so that the fixed exchange rates were maintained.</a:t>
            </a:r>
          </a:p>
          <a:p>
            <a:pPr>
              <a:lnSpc>
                <a:spcPct val="90000"/>
              </a:lnSpc>
            </a:pPr>
            <a:r>
              <a:rPr lang="en-US" sz="2800" dirty="0"/>
              <a:t>Occasionally the official exchange rate for a country would be changed.</a:t>
            </a:r>
          </a:p>
          <a:p>
            <a:pPr>
              <a:lnSpc>
                <a:spcPct val="90000"/>
              </a:lnSpc>
            </a:pPr>
            <a:r>
              <a:rPr lang="en-US" sz="2800" dirty="0"/>
              <a:t>Failed due to economic difficulties from maintaining fixed exchange rates.</a:t>
            </a:r>
          </a:p>
        </p:txBody>
      </p:sp>
    </p:spTree>
    <p:extLst>
      <p:ext uri="{BB962C8B-B14F-4D97-AF65-F5344CB8AC3E}">
        <p14:creationId xmlns:p14="http://schemas.microsoft.com/office/powerpoint/2010/main" val="856872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International Monetary Systems</a:t>
            </a:r>
          </a:p>
        </p:txBody>
      </p:sp>
      <p:sp>
        <p:nvSpPr>
          <p:cNvPr id="3" name="Content Placeholder 2"/>
          <p:cNvSpPr>
            <a:spLocks noGrp="1"/>
          </p:cNvSpPr>
          <p:nvPr>
            <p:ph idx="1"/>
          </p:nvPr>
        </p:nvSpPr>
        <p:spPr/>
        <p:txBody>
          <a:bodyPr/>
          <a:lstStyle/>
          <a:p>
            <a:r>
              <a:rPr lang="en-US" dirty="0"/>
              <a:t>Floating</a:t>
            </a:r>
          </a:p>
          <a:p>
            <a:r>
              <a:rPr lang="en-US" dirty="0"/>
              <a:t>Pegged systems</a:t>
            </a:r>
          </a:p>
          <a:p>
            <a:r>
              <a:rPr lang="en-US" dirty="0"/>
              <a:t>Other arrangements</a:t>
            </a:r>
          </a:p>
          <a:p>
            <a:r>
              <a:rPr lang="en-US" dirty="0"/>
              <a:t>Monetary unions</a:t>
            </a:r>
          </a:p>
          <a:p>
            <a:endParaRPr lang="en-US" dirty="0"/>
          </a:p>
        </p:txBody>
      </p:sp>
    </p:spTree>
    <p:extLst>
      <p:ext uri="{BB962C8B-B14F-4D97-AF65-F5344CB8AC3E}">
        <p14:creationId xmlns:p14="http://schemas.microsoft.com/office/powerpoint/2010/main" val="42038565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Floating Rate Systems</a:t>
            </a:r>
          </a:p>
        </p:txBody>
      </p:sp>
      <p:sp>
        <p:nvSpPr>
          <p:cNvPr id="3" name="Content Placeholder 2"/>
          <p:cNvSpPr>
            <a:spLocks noGrp="1"/>
          </p:cNvSpPr>
          <p:nvPr>
            <p:ph idx="1"/>
          </p:nvPr>
        </p:nvSpPr>
        <p:spPr/>
        <p:txBody>
          <a:bodyPr/>
          <a:lstStyle/>
          <a:p>
            <a:r>
              <a:rPr lang="en-US" dirty="0"/>
              <a:t>Very little government intervention when currency demand changes due to:</a:t>
            </a:r>
          </a:p>
          <a:p>
            <a:pPr lvl="1"/>
            <a:r>
              <a:rPr lang="en-US" dirty="0"/>
              <a:t>Trade deficit or surplus</a:t>
            </a:r>
          </a:p>
          <a:p>
            <a:pPr lvl="1"/>
            <a:r>
              <a:rPr lang="en-US" dirty="0"/>
              <a:t>Capital movements to capture higher interest rates</a:t>
            </a:r>
          </a:p>
          <a:p>
            <a:r>
              <a:rPr lang="en-US" dirty="0"/>
              <a:t>About 70 industrialized nations</a:t>
            </a:r>
          </a:p>
          <a:p>
            <a:pPr lvl="1"/>
            <a:r>
              <a:rPr lang="en-US" dirty="0"/>
              <a:t>About 30 are “free floating” with virtually no government intervention.</a:t>
            </a:r>
          </a:p>
          <a:p>
            <a:pPr lvl="1"/>
            <a:r>
              <a:rPr lang="en-US" dirty="0"/>
              <a:t>About 40 have minor government intervention.</a:t>
            </a:r>
          </a:p>
        </p:txBody>
      </p:sp>
    </p:spTree>
    <p:extLst>
      <p:ext uri="{BB962C8B-B14F-4D97-AF65-F5344CB8AC3E}">
        <p14:creationId xmlns:p14="http://schemas.microsoft.com/office/powerpoint/2010/main" val="1340501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Pegged Exchange Rates</a:t>
            </a:r>
          </a:p>
        </p:txBody>
      </p:sp>
      <p:sp>
        <p:nvSpPr>
          <p:cNvPr id="3" name="Content Placeholder 2"/>
          <p:cNvSpPr>
            <a:spLocks noGrp="1"/>
          </p:cNvSpPr>
          <p:nvPr>
            <p:ph idx="1"/>
          </p:nvPr>
        </p:nvSpPr>
        <p:spPr/>
        <p:txBody>
          <a:bodyPr/>
          <a:lstStyle/>
          <a:p>
            <a:r>
              <a:rPr lang="en-US" dirty="0"/>
              <a:t>Exchange rate that is “pegged,” or fixed, with respect to another currency.</a:t>
            </a:r>
          </a:p>
          <a:p>
            <a:r>
              <a:rPr lang="en-US" dirty="0"/>
              <a:t>About 70 countries</a:t>
            </a:r>
          </a:p>
          <a:p>
            <a:r>
              <a:rPr lang="en-US" dirty="0"/>
              <a:t>Examples of pegged currencies:</a:t>
            </a:r>
          </a:p>
          <a:p>
            <a:pPr lvl="1"/>
            <a:r>
              <a:rPr lang="en-US" dirty="0"/>
              <a:t>To U.S. dollar: Belize, Barbados, Saudi Arabia.</a:t>
            </a:r>
          </a:p>
          <a:p>
            <a:pPr lvl="1"/>
            <a:r>
              <a:rPr lang="en-US" dirty="0"/>
              <a:t>To euro: Denmark </a:t>
            </a:r>
          </a:p>
        </p:txBody>
      </p:sp>
    </p:spTree>
    <p:extLst>
      <p:ext uri="{BB962C8B-B14F-4D97-AF65-F5344CB8AC3E}">
        <p14:creationId xmlns:p14="http://schemas.microsoft.com/office/powerpoint/2010/main" val="12482924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Managed Arrangements</a:t>
            </a:r>
          </a:p>
        </p:txBody>
      </p:sp>
      <p:sp>
        <p:nvSpPr>
          <p:cNvPr id="3" name="Content Placeholder 2"/>
          <p:cNvSpPr>
            <a:spLocks noGrp="1"/>
          </p:cNvSpPr>
          <p:nvPr>
            <p:ph idx="1"/>
          </p:nvPr>
        </p:nvSpPr>
        <p:spPr/>
        <p:txBody>
          <a:bodyPr/>
          <a:lstStyle/>
          <a:p>
            <a:pPr>
              <a:spcAft>
                <a:spcPts val="0"/>
              </a:spcAft>
            </a:pPr>
            <a:r>
              <a:rPr lang="en-US" sz="2800" dirty="0"/>
              <a:t>Managed currency</a:t>
            </a:r>
          </a:p>
          <a:p>
            <a:pPr lvl="1">
              <a:spcAft>
                <a:spcPts val="0"/>
              </a:spcAft>
            </a:pPr>
            <a:r>
              <a:rPr lang="en-US" sz="2400" dirty="0"/>
              <a:t>Country doesn’t report its currency as pegged.</a:t>
            </a:r>
          </a:p>
          <a:p>
            <a:pPr lvl="1">
              <a:spcAft>
                <a:spcPts val="0"/>
              </a:spcAft>
            </a:pPr>
            <a:r>
              <a:rPr lang="en-US" sz="2400" dirty="0"/>
              <a:t>But it behaves like it is pegged.</a:t>
            </a:r>
          </a:p>
          <a:p>
            <a:pPr>
              <a:spcAft>
                <a:spcPts val="0"/>
              </a:spcAft>
            </a:pPr>
            <a:r>
              <a:rPr lang="en-US" sz="2800" dirty="0"/>
              <a:t>Other Managed Arrangement</a:t>
            </a:r>
          </a:p>
          <a:p>
            <a:pPr lvl="1">
              <a:spcAft>
                <a:spcPts val="0"/>
              </a:spcAft>
            </a:pPr>
            <a:r>
              <a:rPr lang="en-US" sz="2400" dirty="0"/>
              <a:t>Doesn’t fit into any other IMF category</a:t>
            </a:r>
          </a:p>
          <a:p>
            <a:pPr lvl="1">
              <a:spcAft>
                <a:spcPts val="0"/>
              </a:spcAft>
            </a:pPr>
            <a:r>
              <a:rPr lang="en-US" sz="2400" dirty="0"/>
              <a:t>Includes China</a:t>
            </a:r>
          </a:p>
          <a:p>
            <a:pPr lvl="2">
              <a:spcAft>
                <a:spcPts val="0"/>
              </a:spcAft>
            </a:pPr>
            <a:r>
              <a:rPr lang="en-US" sz="2000" dirty="0"/>
              <a:t>Pegged to basket of currencies</a:t>
            </a:r>
          </a:p>
          <a:p>
            <a:pPr lvl="2">
              <a:spcAft>
                <a:spcPts val="0"/>
              </a:spcAft>
            </a:pPr>
            <a:r>
              <a:rPr lang="en-US" sz="2000" dirty="0"/>
              <a:t>Doesn’t tell world what currencies are in basket</a:t>
            </a:r>
          </a:p>
          <a:p>
            <a:pPr lvl="2">
              <a:spcAft>
                <a:spcPts val="0"/>
              </a:spcAft>
            </a:pPr>
            <a:r>
              <a:rPr lang="en-US" sz="2000" dirty="0"/>
              <a:t>Sometimes lets exchange rate float</a:t>
            </a:r>
          </a:p>
          <a:p>
            <a:pPr lvl="2">
              <a:spcAft>
                <a:spcPts val="0"/>
              </a:spcAft>
            </a:pPr>
            <a:r>
              <a:rPr lang="en-US" sz="2000" dirty="0"/>
              <a:t>Sometimes manages it more actively</a:t>
            </a:r>
            <a:r>
              <a:rPr lang="en-US" dirty="0"/>
              <a:t> </a:t>
            </a:r>
          </a:p>
        </p:txBody>
      </p:sp>
    </p:spTree>
    <p:extLst>
      <p:ext uri="{BB962C8B-B14F-4D97-AF65-F5344CB8AC3E}">
        <p14:creationId xmlns:p14="http://schemas.microsoft.com/office/powerpoint/2010/main" val="3991712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Monetary Unions</a:t>
            </a:r>
          </a:p>
        </p:txBody>
      </p:sp>
      <p:sp>
        <p:nvSpPr>
          <p:cNvPr id="3" name="Content Placeholder 2"/>
          <p:cNvSpPr>
            <a:spLocks noGrp="1"/>
          </p:cNvSpPr>
          <p:nvPr>
            <p:ph idx="1"/>
          </p:nvPr>
        </p:nvSpPr>
        <p:spPr/>
        <p:txBody>
          <a:bodyPr/>
          <a:lstStyle/>
          <a:p>
            <a:pPr>
              <a:spcAft>
                <a:spcPts val="0"/>
              </a:spcAft>
            </a:pPr>
            <a:r>
              <a:rPr lang="en-US" dirty="0"/>
              <a:t>Monetary union</a:t>
            </a:r>
          </a:p>
          <a:p>
            <a:pPr lvl="1">
              <a:spcAft>
                <a:spcPts val="0"/>
              </a:spcAft>
            </a:pPr>
            <a:r>
              <a:rPr lang="en-US" dirty="0"/>
              <a:t>Multiple countries</a:t>
            </a:r>
          </a:p>
          <a:p>
            <a:pPr lvl="1">
              <a:spcAft>
                <a:spcPts val="0"/>
              </a:spcAft>
            </a:pPr>
            <a:r>
              <a:rPr lang="en-US" dirty="0"/>
              <a:t>No individual currencies</a:t>
            </a:r>
          </a:p>
          <a:p>
            <a:pPr lvl="1">
              <a:spcAft>
                <a:spcPts val="0"/>
              </a:spcAft>
            </a:pPr>
            <a:r>
              <a:rPr lang="en-US" dirty="0"/>
              <a:t>Use a common currency</a:t>
            </a:r>
          </a:p>
          <a:p>
            <a:pPr>
              <a:spcAft>
                <a:spcPts val="0"/>
              </a:spcAft>
            </a:pPr>
            <a:r>
              <a:rPr lang="en-US" dirty="0"/>
              <a:t>European Monetary Union (EMU)</a:t>
            </a:r>
          </a:p>
          <a:p>
            <a:pPr lvl="1">
              <a:spcAft>
                <a:spcPts val="0"/>
              </a:spcAft>
            </a:pPr>
            <a:r>
              <a:rPr lang="en-US" dirty="0"/>
              <a:t>Began in 2002</a:t>
            </a:r>
          </a:p>
          <a:p>
            <a:pPr lvl="1">
              <a:spcAft>
                <a:spcPts val="0"/>
              </a:spcAft>
            </a:pPr>
            <a:r>
              <a:rPr lang="en-US" dirty="0"/>
              <a:t>Largest monetary union</a:t>
            </a:r>
          </a:p>
          <a:p>
            <a:pPr lvl="1">
              <a:spcAft>
                <a:spcPts val="0"/>
              </a:spcAft>
            </a:pPr>
            <a:r>
              <a:rPr lang="en-US" dirty="0"/>
              <a:t>Uses the euro</a:t>
            </a:r>
          </a:p>
          <a:p>
            <a:pPr lvl="1">
              <a:spcAft>
                <a:spcPts val="0"/>
              </a:spcAft>
            </a:pPr>
            <a:r>
              <a:rPr lang="en-US" dirty="0"/>
              <a:t>European Central Bank controls the monetary policy</a:t>
            </a:r>
          </a:p>
        </p:txBody>
      </p:sp>
    </p:spTree>
    <p:extLst>
      <p:ext uri="{BB962C8B-B14F-4D97-AF65-F5344CB8AC3E}">
        <p14:creationId xmlns:p14="http://schemas.microsoft.com/office/powerpoint/2010/main" val="174769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313EB-A67B-7417-0AB0-B6E5B2406F2F}"/>
              </a:ext>
            </a:extLst>
          </p:cNvPr>
          <p:cNvSpPr>
            <a:spLocks noGrp="1"/>
          </p:cNvSpPr>
          <p:nvPr>
            <p:ph type="title"/>
          </p:nvPr>
        </p:nvSpPr>
        <p:spPr/>
        <p:txBody>
          <a:bodyPr/>
          <a:lstStyle/>
          <a:p>
            <a:r>
              <a:rPr lang="en-US" dirty="0"/>
              <a:t>Balance of payments</a:t>
            </a:r>
          </a:p>
        </p:txBody>
      </p:sp>
      <p:sp>
        <p:nvSpPr>
          <p:cNvPr id="3" name="Content Placeholder 2">
            <a:extLst>
              <a:ext uri="{FF2B5EF4-FFF2-40B4-BE49-F238E27FC236}">
                <a16:creationId xmlns:a16="http://schemas.microsoft.com/office/drawing/2014/main" id="{0D79F009-20BD-08DA-AD82-6FDF11B00AB5}"/>
              </a:ext>
            </a:extLst>
          </p:cNvPr>
          <p:cNvSpPr>
            <a:spLocks noGrp="1"/>
          </p:cNvSpPr>
          <p:nvPr>
            <p:ph idx="1"/>
          </p:nvPr>
        </p:nvSpPr>
        <p:spPr/>
        <p:txBody>
          <a:bodyPr/>
          <a:lstStyle/>
          <a:p>
            <a:r>
              <a:rPr lang="en-US" altLang="en-US" dirty="0"/>
              <a:t>The measurement of all international economic transactions between the residents of a country and foreign residents is called the </a:t>
            </a:r>
            <a:r>
              <a:rPr lang="en-US" altLang="en-US" i="1" dirty="0"/>
              <a:t>balance of payments </a:t>
            </a:r>
            <a:r>
              <a:rPr lang="en-US" altLang="en-US" dirty="0"/>
              <a:t>(BOP)</a:t>
            </a:r>
          </a:p>
          <a:p>
            <a:endParaRPr lang="en-US" dirty="0"/>
          </a:p>
        </p:txBody>
      </p:sp>
    </p:spTree>
    <p:extLst>
      <p:ext uri="{BB962C8B-B14F-4D97-AF65-F5344CB8AC3E}">
        <p14:creationId xmlns:p14="http://schemas.microsoft.com/office/powerpoint/2010/main" val="2772411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a:t>The Balance of Payments</a:t>
            </a:r>
          </a:p>
        </p:txBody>
      </p:sp>
      <p:sp>
        <p:nvSpPr>
          <p:cNvPr id="7171" name="Rectangle 3"/>
          <p:cNvSpPr>
            <a:spLocks noGrp="1" noChangeArrowheads="1"/>
          </p:cNvSpPr>
          <p:nvPr>
            <p:ph idx="1"/>
          </p:nvPr>
        </p:nvSpPr>
        <p:spPr/>
        <p:txBody>
          <a:bodyPr/>
          <a:lstStyle/>
          <a:p>
            <a:pPr eaLnBrk="1" hangingPunct="1">
              <a:lnSpc>
                <a:spcPct val="80000"/>
              </a:lnSpc>
            </a:pPr>
            <a:r>
              <a:rPr lang="en-US" altLang="en-US" sz="2000" dirty="0"/>
              <a:t>BOP data is important for government policymakers and MNEs as it is a gauge of a nation’s competitiveness or health (domestic and/or foreign)</a:t>
            </a:r>
          </a:p>
          <a:p>
            <a:pPr eaLnBrk="1" hangingPunct="1">
              <a:lnSpc>
                <a:spcPct val="80000"/>
              </a:lnSpc>
              <a:spcBef>
                <a:spcPct val="50000"/>
              </a:spcBef>
            </a:pPr>
            <a:r>
              <a:rPr lang="en-US" altLang="en-US" sz="2000" dirty="0"/>
              <a:t>For a MNE, both home and host country BOP data is important as:</a:t>
            </a:r>
          </a:p>
          <a:p>
            <a:pPr lvl="1" eaLnBrk="1" hangingPunct="1">
              <a:lnSpc>
                <a:spcPct val="80000"/>
              </a:lnSpc>
              <a:spcBef>
                <a:spcPct val="40000"/>
              </a:spcBef>
            </a:pPr>
            <a:r>
              <a:rPr lang="en-US" altLang="en-US" sz="2000" dirty="0"/>
              <a:t>An indication of pressure on a country’s foreign exchange rate</a:t>
            </a:r>
          </a:p>
          <a:p>
            <a:pPr lvl="1" eaLnBrk="1" hangingPunct="1">
              <a:lnSpc>
                <a:spcPct val="80000"/>
              </a:lnSpc>
              <a:spcBef>
                <a:spcPct val="40000"/>
              </a:spcBef>
            </a:pPr>
            <a:r>
              <a:rPr lang="en-US" altLang="en-US" sz="2000" dirty="0"/>
              <a:t>A signal of the imposition or removal of controls in various sorts of payments (dividends, interest, license fees, royalties and other cash disbursements)</a:t>
            </a:r>
          </a:p>
          <a:p>
            <a:pPr lvl="1" eaLnBrk="1" hangingPunct="1">
              <a:lnSpc>
                <a:spcPct val="80000"/>
              </a:lnSpc>
              <a:spcBef>
                <a:spcPct val="40000"/>
              </a:spcBef>
            </a:pPr>
            <a:r>
              <a:rPr lang="en-US" altLang="en-US" sz="2000" dirty="0"/>
              <a:t>A forecast of a country’s market potential (especially in the short run)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a:t>Fundamentals of BOP Accounting</a:t>
            </a:r>
          </a:p>
        </p:txBody>
      </p:sp>
      <p:sp>
        <p:nvSpPr>
          <p:cNvPr id="8195" name="Rectangle 3"/>
          <p:cNvSpPr>
            <a:spLocks noGrp="1" noChangeArrowheads="1"/>
          </p:cNvSpPr>
          <p:nvPr>
            <p:ph idx="1"/>
          </p:nvPr>
        </p:nvSpPr>
        <p:spPr/>
        <p:txBody>
          <a:bodyPr/>
          <a:lstStyle/>
          <a:p>
            <a:r>
              <a:rPr lang="en-US" altLang="en-US"/>
              <a:t>A BOP statement is a statement of cash flows over an interval of time. </a:t>
            </a:r>
          </a:p>
          <a:p>
            <a:r>
              <a:rPr lang="en-US" altLang="en-US"/>
              <a:t>A </a:t>
            </a:r>
            <a:r>
              <a:rPr lang="en-US" altLang="en-US" i="1"/>
              <a:t>credit </a:t>
            </a:r>
            <a:r>
              <a:rPr lang="en-US" altLang="en-US"/>
              <a:t>is an event, such as the export of a good or service, that records foreign exchange earned—an inflow of foreign exchange to the country. </a:t>
            </a:r>
          </a:p>
          <a:p>
            <a:r>
              <a:rPr lang="en-US" altLang="en-US"/>
              <a:t>A </a:t>
            </a:r>
            <a:r>
              <a:rPr lang="en-US" altLang="en-US" i="1"/>
              <a:t>debit </a:t>
            </a:r>
            <a:r>
              <a:rPr lang="en-US" altLang="en-US"/>
              <a:t>records foreign exchange spent, such as payments for imports or purchases of services—an outflow of foreign exchange.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a:t>Fundamentals of BOP Accounting</a:t>
            </a:r>
          </a:p>
        </p:txBody>
      </p:sp>
      <p:sp>
        <p:nvSpPr>
          <p:cNvPr id="9219" name="Rectangle 3"/>
          <p:cNvSpPr>
            <a:spLocks noGrp="1" noChangeArrowheads="1"/>
          </p:cNvSpPr>
          <p:nvPr>
            <p:ph idx="1"/>
          </p:nvPr>
        </p:nvSpPr>
        <p:spPr/>
        <p:txBody>
          <a:bodyPr/>
          <a:lstStyle/>
          <a:p>
            <a:r>
              <a:rPr lang="en-US" altLang="en-US" dirty="0"/>
              <a:t>The BOP </a:t>
            </a:r>
            <a:r>
              <a:rPr lang="en-US" altLang="en-US" i="1" dirty="0"/>
              <a:t>must</a:t>
            </a:r>
            <a:r>
              <a:rPr lang="en-US" altLang="en-US" dirty="0"/>
              <a:t> balance.</a:t>
            </a:r>
          </a:p>
          <a:p>
            <a:pPr eaLnBrk="1" hangingPunct="1">
              <a:spcBef>
                <a:spcPct val="50000"/>
              </a:spcBef>
            </a:pPr>
            <a:r>
              <a:rPr lang="en-US" altLang="en-US" dirty="0"/>
              <a:t>It cannot be in disequilibrium unless something has not been counted or has been counted improperly.</a:t>
            </a:r>
          </a:p>
          <a:p>
            <a:pPr eaLnBrk="1" hangingPunct="1">
              <a:spcBef>
                <a:spcPct val="50000"/>
              </a:spcBef>
            </a:pPr>
            <a:r>
              <a:rPr lang="en-US" altLang="en-US" dirty="0"/>
              <a:t>Therefore, it is incorrect to state that the BOP is in disequilibrium.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a:t>The Accounts of the BOP</a:t>
            </a:r>
          </a:p>
        </p:txBody>
      </p:sp>
      <p:sp>
        <p:nvSpPr>
          <p:cNvPr id="11267" name="Rectangle 3"/>
          <p:cNvSpPr>
            <a:spLocks noGrp="1" noChangeArrowheads="1"/>
          </p:cNvSpPr>
          <p:nvPr>
            <p:ph idx="1"/>
          </p:nvPr>
        </p:nvSpPr>
        <p:spPr>
          <a:xfrm>
            <a:off x="1981200" y="1524000"/>
            <a:ext cx="8001000" cy="4495800"/>
          </a:xfrm>
        </p:spPr>
        <p:txBody>
          <a:bodyPr/>
          <a:lstStyle/>
          <a:p>
            <a:r>
              <a:rPr lang="en-US" altLang="en-US" dirty="0"/>
              <a:t>The BOP has three major sub-accounts—the </a:t>
            </a:r>
            <a:r>
              <a:rPr lang="en-US" altLang="en-US" i="1" dirty="0"/>
              <a:t>current account</a:t>
            </a:r>
            <a:r>
              <a:rPr lang="en-US" altLang="en-US" dirty="0"/>
              <a:t>, the </a:t>
            </a:r>
            <a:r>
              <a:rPr lang="en-US" altLang="en-US" i="1" dirty="0"/>
              <a:t>capital account</a:t>
            </a:r>
            <a:r>
              <a:rPr lang="en-US" altLang="en-US" dirty="0"/>
              <a:t>, and the </a:t>
            </a:r>
            <a:r>
              <a:rPr lang="en-US" altLang="en-US" i="1" dirty="0"/>
              <a:t>financial account</a:t>
            </a:r>
            <a:r>
              <a:rPr lang="en-US" altLang="en-US" dirty="0"/>
              <a:t>.</a:t>
            </a:r>
          </a:p>
          <a:p>
            <a:pPr eaLnBrk="1" hangingPunct="1">
              <a:spcBef>
                <a:spcPct val="45000"/>
              </a:spcBef>
            </a:pPr>
            <a:r>
              <a:rPr lang="en-US" altLang="en-US" dirty="0"/>
              <a:t>In addition, the </a:t>
            </a:r>
            <a:r>
              <a:rPr lang="en-US" altLang="en-US" i="1" dirty="0"/>
              <a:t>official reserves account </a:t>
            </a:r>
            <a:r>
              <a:rPr lang="en-US" altLang="en-US" dirty="0"/>
              <a:t>tracks government currency transactions.</a:t>
            </a:r>
          </a:p>
          <a:p>
            <a:pPr eaLnBrk="1" hangingPunct="1">
              <a:spcBef>
                <a:spcPct val="45000"/>
              </a:spcBef>
            </a:pPr>
            <a:r>
              <a:rPr lang="en-US" altLang="en-US" dirty="0"/>
              <a:t>A fifth account, the </a:t>
            </a:r>
            <a:r>
              <a:rPr lang="en-US" altLang="en-US" i="1" dirty="0"/>
              <a:t>net errors and omissions account</a:t>
            </a:r>
            <a:r>
              <a:rPr lang="en-US" altLang="en-US" dirty="0"/>
              <a:t> is produced to preserve the balance of the BOP.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freely convertible currency?</a:t>
            </a:r>
          </a:p>
        </p:txBody>
      </p:sp>
      <p:sp>
        <p:nvSpPr>
          <p:cNvPr id="3" name="Content Placeholder 2"/>
          <p:cNvSpPr>
            <a:spLocks noGrp="1"/>
          </p:cNvSpPr>
          <p:nvPr>
            <p:ph idx="1"/>
          </p:nvPr>
        </p:nvSpPr>
        <p:spPr/>
        <p:txBody>
          <a:bodyPr/>
          <a:lstStyle/>
          <a:p>
            <a:pPr>
              <a:lnSpc>
                <a:spcPct val="90000"/>
              </a:lnSpc>
            </a:pPr>
            <a:r>
              <a:rPr lang="en-US" sz="2800" dirty="0"/>
              <a:t>A currency is convertible when the issuing country promises to redeem the currency at current market rates.</a:t>
            </a:r>
          </a:p>
          <a:p>
            <a:pPr>
              <a:lnSpc>
                <a:spcPct val="90000"/>
              </a:lnSpc>
            </a:pPr>
            <a:r>
              <a:rPr lang="en-US" sz="2800" dirty="0"/>
              <a:t>Convertible currencies are freely traded in world currency markets.</a:t>
            </a:r>
          </a:p>
          <a:p>
            <a:pPr>
              <a:lnSpc>
                <a:spcPct val="90000"/>
              </a:lnSpc>
            </a:pPr>
            <a:r>
              <a:rPr lang="en-US" sz="2800" dirty="0"/>
              <a:t>Residents and nonresidents are allowed to freely convert the currency into other currencies at market rates.</a:t>
            </a:r>
          </a:p>
          <a:p>
            <a:pPr>
              <a:lnSpc>
                <a:spcPct val="90000"/>
              </a:lnSpc>
            </a:pPr>
            <a:r>
              <a:rPr lang="en-US" sz="2800" dirty="0"/>
              <a:t>Also know as fully convertible currency or a hard currency.</a:t>
            </a:r>
          </a:p>
          <a:p>
            <a:pPr>
              <a:lnSpc>
                <a:spcPct val="90000"/>
              </a:lnSpc>
            </a:pPr>
            <a:r>
              <a:rPr lang="en-US" sz="2800" dirty="0"/>
              <a:t>All countries with free floating currencies have fully convertible currency.</a:t>
            </a:r>
          </a:p>
        </p:txBody>
      </p:sp>
    </p:spTree>
    <p:extLst>
      <p:ext uri="{BB962C8B-B14F-4D97-AF65-F5344CB8AC3E}">
        <p14:creationId xmlns:p14="http://schemas.microsoft.com/office/powerpoint/2010/main" val="2942403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sz="2800" dirty="0"/>
              <a:t>BOP Impacts on Key Macroeconomic Rates</a:t>
            </a:r>
          </a:p>
        </p:txBody>
      </p:sp>
      <p:sp>
        <p:nvSpPr>
          <p:cNvPr id="31747" name="Rectangle 3"/>
          <p:cNvSpPr>
            <a:spLocks noGrp="1" noChangeArrowheads="1"/>
          </p:cNvSpPr>
          <p:nvPr>
            <p:ph idx="1"/>
          </p:nvPr>
        </p:nvSpPr>
        <p:spPr/>
        <p:txBody>
          <a:bodyPr/>
          <a:lstStyle/>
          <a:p>
            <a:r>
              <a:rPr lang="en-US" dirty="0"/>
              <a:t>A country’s balance of payments both impacts and is impacted by the three macroeconomic rates of international finance: </a:t>
            </a:r>
          </a:p>
          <a:p>
            <a:pPr lvl="1"/>
            <a:r>
              <a:rPr lang="en-US" dirty="0"/>
              <a:t>exchange rates;</a:t>
            </a:r>
          </a:p>
          <a:p>
            <a:pPr lvl="1"/>
            <a:r>
              <a:rPr lang="en-US" dirty="0"/>
              <a:t>interest rates; and </a:t>
            </a:r>
          </a:p>
          <a:p>
            <a:pPr lvl="1"/>
            <a:r>
              <a:rPr lang="en-US" dirty="0"/>
              <a:t>inflation rates</a:t>
            </a:r>
          </a:p>
          <a:p>
            <a:pPr lvl="1" eaLnBrk="1" hangingPunct="1"/>
            <a:endParaRPr lang="en-US" alt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a:t>The BOP and Exchange Rates</a:t>
            </a:r>
          </a:p>
        </p:txBody>
      </p:sp>
      <p:sp>
        <p:nvSpPr>
          <p:cNvPr id="33795" name="Rectangle 3"/>
          <p:cNvSpPr>
            <a:spLocks noGrp="1" noChangeArrowheads="1"/>
          </p:cNvSpPr>
          <p:nvPr>
            <p:ph idx="1"/>
          </p:nvPr>
        </p:nvSpPr>
        <p:spPr/>
        <p:txBody>
          <a:bodyPr/>
          <a:lstStyle/>
          <a:p>
            <a:pPr eaLnBrk="1" hangingPunct="1"/>
            <a:r>
              <a:rPr lang="en-US" altLang="en-US" dirty="0"/>
              <a:t>The relationship between the BOP and exchange rates can be illustrated by use of a simplified equation:</a:t>
            </a:r>
          </a:p>
          <a:p>
            <a:pPr eaLnBrk="1" hangingPunct="1"/>
            <a:endParaRPr lang="en-US" altLang="en-US" dirty="0"/>
          </a:p>
        </p:txBody>
      </p:sp>
      <p:pic>
        <p:nvPicPr>
          <p:cNvPr id="6" name="Picture 5" descr="slide03_24.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2819401"/>
            <a:ext cx="8077200" cy="3492843"/>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en-US"/>
              <a:t>The BOP and Exchange Rates</a:t>
            </a:r>
          </a:p>
        </p:txBody>
      </p:sp>
      <p:sp>
        <p:nvSpPr>
          <p:cNvPr id="35843" name="Rectangle 3"/>
          <p:cNvSpPr>
            <a:spLocks noGrp="1" noChangeArrowheads="1"/>
          </p:cNvSpPr>
          <p:nvPr>
            <p:ph idx="1"/>
          </p:nvPr>
        </p:nvSpPr>
        <p:spPr>
          <a:xfrm>
            <a:off x="1905000" y="1371600"/>
            <a:ext cx="8382000" cy="4648200"/>
          </a:xfrm>
        </p:spPr>
        <p:txBody>
          <a:bodyPr/>
          <a:lstStyle/>
          <a:p>
            <a:r>
              <a:rPr lang="en-US" altLang="en-US" sz="2400" dirty="0"/>
              <a:t>Fixed Exchange Rate Countries</a:t>
            </a:r>
          </a:p>
          <a:p>
            <a:pPr lvl="1"/>
            <a:r>
              <a:rPr lang="en-US" altLang="en-US" sz="2000" dirty="0"/>
              <a:t>Under a fixed exchange rate system, the government bears the responsibility to ensure that the BOP is near zero</a:t>
            </a:r>
          </a:p>
          <a:p>
            <a:r>
              <a:rPr lang="en-US" altLang="en-US" sz="2400" dirty="0"/>
              <a:t>Floating Exchange Rate Countries</a:t>
            </a:r>
          </a:p>
          <a:p>
            <a:pPr lvl="1"/>
            <a:r>
              <a:rPr lang="en-US" altLang="en-US" sz="2000" dirty="0"/>
              <a:t>Under a floating exchange rate system, the government has no responsibility to peg its foreign exchange rate</a:t>
            </a:r>
          </a:p>
          <a:p>
            <a:r>
              <a:rPr lang="en-US" altLang="en-US" sz="2400" dirty="0"/>
              <a:t>Managed Floats</a:t>
            </a:r>
          </a:p>
          <a:p>
            <a:pPr lvl="1"/>
            <a:r>
              <a:rPr lang="en-US" altLang="en-US" sz="2000" dirty="0"/>
              <a:t>Countries operating with a managed float often find it necessary to take action to maintain their desired exchange rate values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tLang="en-US"/>
              <a:t>The BOP and Interest Rates</a:t>
            </a:r>
          </a:p>
        </p:txBody>
      </p:sp>
      <p:sp>
        <p:nvSpPr>
          <p:cNvPr id="36867" name="Rectangle 3"/>
          <p:cNvSpPr>
            <a:spLocks noGrp="1" noChangeArrowheads="1"/>
          </p:cNvSpPr>
          <p:nvPr>
            <p:ph idx="1"/>
          </p:nvPr>
        </p:nvSpPr>
        <p:spPr/>
        <p:txBody>
          <a:bodyPr/>
          <a:lstStyle/>
          <a:p>
            <a:r>
              <a:rPr lang="en-US" altLang="en-US" sz="2600" dirty="0"/>
              <a:t>Relatively low real interest rates should normally stimulate an outflow of capital seeking higher rates elsewhere</a:t>
            </a:r>
          </a:p>
          <a:p>
            <a:r>
              <a:rPr lang="en-US" altLang="en-US" sz="2600" dirty="0"/>
              <a:t>The opposite has occurred in the U.S. due to perceived growth opportunities and political stability—allowing it to finance its large fiscal deficit</a:t>
            </a:r>
          </a:p>
          <a:p>
            <a:r>
              <a:rPr lang="en-US" altLang="en-US" sz="2600" dirty="0"/>
              <a:t>The favorable inflow on the financial account is diminishing while the current account balance is worsening—making the U.S. a bigger debtor nation vis-à-vis the rest of the world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tLang="en-US" dirty="0"/>
              <a:t>The BOP and Inflation</a:t>
            </a:r>
          </a:p>
        </p:txBody>
      </p:sp>
      <p:sp>
        <p:nvSpPr>
          <p:cNvPr id="36867" name="Rectangle 3"/>
          <p:cNvSpPr>
            <a:spLocks noGrp="1" noChangeArrowheads="1"/>
          </p:cNvSpPr>
          <p:nvPr>
            <p:ph idx="1"/>
          </p:nvPr>
        </p:nvSpPr>
        <p:spPr/>
        <p:txBody>
          <a:bodyPr/>
          <a:lstStyle/>
          <a:p>
            <a:r>
              <a:rPr lang="en-US" sz="2600" dirty="0"/>
              <a:t>Imports have the potential to lower a country’s inflation rate. </a:t>
            </a:r>
          </a:p>
          <a:p>
            <a:r>
              <a:rPr lang="en-US" sz="2600" dirty="0"/>
              <a:t>Foreign competition substitutes for domestic competition to maintain a lower rate of inflation than might have been the case without imports.</a:t>
            </a:r>
          </a:p>
          <a:p>
            <a:r>
              <a:rPr lang="en-US" sz="2600" dirty="0"/>
              <a:t>On the other hand, to the extent that lower-priced imports substitute for domestic production and employment, gross domestic product will be lower and the balance on the current account will be more negative.</a:t>
            </a:r>
            <a:endParaRPr lang="en-US" altLang="en-US" sz="2600" dirty="0"/>
          </a:p>
        </p:txBody>
      </p:sp>
    </p:spTree>
    <p:extLst>
      <p:ext uri="{BB962C8B-B14F-4D97-AF65-F5344CB8AC3E}">
        <p14:creationId xmlns:p14="http://schemas.microsoft.com/office/powerpoint/2010/main" val="9225710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a:t>Trade Balances and Exchange Rates</a:t>
            </a:r>
          </a:p>
        </p:txBody>
      </p:sp>
      <p:sp>
        <p:nvSpPr>
          <p:cNvPr id="37891" name="Rectangle 3"/>
          <p:cNvSpPr>
            <a:spLocks noGrp="1" noChangeArrowheads="1"/>
          </p:cNvSpPr>
          <p:nvPr>
            <p:ph idx="1"/>
          </p:nvPr>
        </p:nvSpPr>
        <p:spPr/>
        <p:txBody>
          <a:bodyPr/>
          <a:lstStyle/>
          <a:p>
            <a:r>
              <a:rPr lang="en-US" altLang="en-US"/>
              <a:t>A country’s import and export of goods and services is affected by changes in exchange rates</a:t>
            </a:r>
          </a:p>
          <a:p>
            <a:r>
              <a:rPr lang="en-US" altLang="en-US"/>
              <a:t>The transmission mechanism is in principle quite simple: changes in exchange rates change relative prices of imports and exports, and changing prices in turn result in changes in quantities demanded through the price elasticity of demand</a:t>
            </a:r>
          </a:p>
          <a:p>
            <a:r>
              <a:rPr lang="en-US" altLang="en-US"/>
              <a:t>Theoretically, this is straightforward; in reality global business is more complex</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altLang="en-US" b="0" dirty="0"/>
              <a:t>Trade Adjustment to Exchange Rates: The J-Curve </a:t>
            </a:r>
            <a:endParaRPr lang="en-US" altLang="en-US" sz="3600" b="0" dirty="0"/>
          </a:p>
        </p:txBody>
      </p:sp>
      <p:pic>
        <p:nvPicPr>
          <p:cNvPr id="2" name="Picture 1" descr="ex03_06.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1" y="1600200"/>
            <a:ext cx="8337581" cy="4420428"/>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en-US"/>
              <a:t>Capital Mobility</a:t>
            </a:r>
          </a:p>
        </p:txBody>
      </p:sp>
      <p:sp>
        <p:nvSpPr>
          <p:cNvPr id="39939" name="Rectangle 3"/>
          <p:cNvSpPr>
            <a:spLocks noGrp="1" noChangeArrowheads="1"/>
          </p:cNvSpPr>
          <p:nvPr>
            <p:ph idx="1"/>
          </p:nvPr>
        </p:nvSpPr>
        <p:spPr/>
        <p:txBody>
          <a:bodyPr/>
          <a:lstStyle/>
          <a:p>
            <a:pPr eaLnBrk="1" hangingPunct="1">
              <a:spcBef>
                <a:spcPct val="50000"/>
              </a:spcBef>
            </a:pPr>
            <a:r>
              <a:rPr lang="en-US" altLang="en-US"/>
              <a:t>The degree to which capital moves freely across borders is critically important to a country’s balance of payments</a:t>
            </a:r>
          </a:p>
          <a:p>
            <a:pPr eaLnBrk="1" hangingPunct="1">
              <a:spcBef>
                <a:spcPct val="50000"/>
              </a:spcBef>
            </a:pPr>
            <a:r>
              <a:rPr lang="en-US" altLang="en-US"/>
              <a:t>The United States’ financial account surplus has at least partially offset the current account deficits over the last 20 or more years</a:t>
            </a:r>
          </a:p>
          <a:p>
            <a:pPr eaLnBrk="1" hangingPunct="1">
              <a:spcBef>
                <a:spcPct val="50000"/>
              </a:spcBef>
            </a:pPr>
            <a:r>
              <a:rPr lang="en-US" altLang="en-US"/>
              <a:t>China has run a surplus in each of these accounts in recent years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hangingPunct="1"/>
            <a:r>
              <a:rPr lang="en-US" altLang="en-US" dirty="0"/>
              <a:t>Exhibit 1.4 </a:t>
            </a:r>
            <a:r>
              <a:rPr lang="en-US" altLang="en-US" b="0" dirty="0"/>
              <a:t>The Evolution of the Global Monetary System</a:t>
            </a:r>
          </a:p>
        </p:txBody>
      </p:sp>
      <p:pic>
        <p:nvPicPr>
          <p:cNvPr id="2" name="Picture 1" descr="ex03_07.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1676401"/>
            <a:ext cx="8305800" cy="3916841"/>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2590800" y="303214"/>
            <a:ext cx="7848600" cy="687387"/>
          </a:xfrm>
        </p:spPr>
        <p:txBody>
          <a:bodyPr/>
          <a:lstStyle/>
          <a:p>
            <a:pPr eaLnBrk="1" hangingPunct="1"/>
            <a:r>
              <a:rPr lang="en-US" altLang="en-US"/>
              <a:t>Capital Controls</a:t>
            </a:r>
          </a:p>
        </p:txBody>
      </p:sp>
      <p:sp>
        <p:nvSpPr>
          <p:cNvPr id="44035" name="Content Placeholder 2"/>
          <p:cNvSpPr>
            <a:spLocks noGrp="1"/>
          </p:cNvSpPr>
          <p:nvPr>
            <p:ph idx="1"/>
          </p:nvPr>
        </p:nvSpPr>
        <p:spPr>
          <a:xfrm>
            <a:off x="1828800" y="1371600"/>
            <a:ext cx="8294688" cy="4953000"/>
          </a:xfrm>
        </p:spPr>
        <p:txBody>
          <a:bodyPr/>
          <a:lstStyle/>
          <a:p>
            <a:pPr eaLnBrk="1" hangingPunct="1"/>
            <a:r>
              <a:rPr lang="en-US" altLang="en-US" sz="2400" dirty="0"/>
              <a:t>A </a:t>
            </a:r>
            <a:r>
              <a:rPr lang="en-US" altLang="en-US" sz="2400" i="1" dirty="0"/>
              <a:t>capital control </a:t>
            </a:r>
            <a:r>
              <a:rPr lang="en-US" altLang="en-US" sz="2400" dirty="0"/>
              <a:t>is any restriction that limits or alters the rate or direction of capital movement into or out of a country</a:t>
            </a:r>
          </a:p>
          <a:p>
            <a:pPr eaLnBrk="1" hangingPunct="1"/>
            <a:r>
              <a:rPr lang="en-US" altLang="en-US" sz="2400" dirty="0"/>
              <a:t>Free movement of capital is more the exception than the rule</a:t>
            </a:r>
          </a:p>
          <a:p>
            <a:pPr eaLnBrk="1" hangingPunct="1"/>
            <a:r>
              <a:rPr lang="en-US" altLang="en-US" sz="2400" dirty="0"/>
              <a:t>Exhibit 3.8 outlines several methods of and purposes for capital controls</a:t>
            </a:r>
          </a:p>
          <a:p>
            <a:pPr eaLnBrk="1" hangingPunct="1"/>
            <a:r>
              <a:rPr lang="en-US" altLang="en-US" sz="2400" i="1" dirty="0"/>
              <a:t>Dutch Disease </a:t>
            </a:r>
            <a:r>
              <a:rPr lang="en-US" altLang="en-US" sz="2400" dirty="0"/>
              <a:t>is the name given to the problem of a substantial currency appreciation due to the demand for a specific natural resource faced by several resource-rich smaller nations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altLang="en-US"/>
              <a:t>Capital Flight</a:t>
            </a:r>
          </a:p>
        </p:txBody>
      </p:sp>
      <p:sp>
        <p:nvSpPr>
          <p:cNvPr id="46083" name="Rectangle 3"/>
          <p:cNvSpPr>
            <a:spLocks noGrp="1" noChangeArrowheads="1"/>
          </p:cNvSpPr>
          <p:nvPr>
            <p:ph idx="1"/>
          </p:nvPr>
        </p:nvSpPr>
        <p:spPr/>
        <p:txBody>
          <a:bodyPr/>
          <a:lstStyle/>
          <a:p>
            <a:r>
              <a:rPr lang="en-US" sz="2400" i="1" dirty="0"/>
              <a:t>Capital flight—</a:t>
            </a:r>
            <a:r>
              <a:rPr lang="en-US" sz="2400" dirty="0"/>
              <a:t>the rapid outflow of capital in opposition to or in fear of domestic political and economic conditions and policies—is one of the problems that capital controls are designed to control.</a:t>
            </a:r>
          </a:p>
          <a:p>
            <a:r>
              <a:rPr lang="en-US" sz="2400" dirty="0"/>
              <a:t>Although it is not limited to heavily indebted countries, the rapid and sometimes illegal transfer of convertible currencies out of a country poses significant economic and political problems. </a:t>
            </a:r>
          </a:p>
          <a:p>
            <a:r>
              <a:rPr lang="en-US" sz="2400" dirty="0"/>
              <a:t>Many heavily indebted countries have suffered significant capital flight.</a:t>
            </a:r>
            <a:endParaRPr lang="en-US" altLang="en-US" sz="2400" dirty="0"/>
          </a:p>
        </p:txBody>
      </p:sp>
      <p:sp>
        <p:nvSpPr>
          <p:cNvPr id="46084" name="FlagCount" hidden="1">
            <a:hlinkClick r:id="" action="ppaction://hlinkfile"/>
          </p:cNvPr>
          <p:cNvSpPr>
            <a:spLocks noChangeArrowheads="1"/>
          </p:cNvSpPr>
          <p:nvPr/>
        </p:nvSpPr>
        <p:spPr bwMode="auto">
          <a:xfrm>
            <a:off x="9779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lvl1pPr>
              <a:defRPr sz="2400">
                <a:solidFill>
                  <a:schemeClr val="tx1"/>
                </a:solidFill>
                <a:latin typeface="Times" pitchFamily="-1" charset="0"/>
                <a:ea typeface="ヒラギノ角ゴ Pro W3" pitchFamily="-1" charset="-128"/>
              </a:defRPr>
            </a:lvl1pPr>
            <a:lvl2pPr marL="37931725" indent="-37474525">
              <a:defRPr sz="2400">
                <a:solidFill>
                  <a:schemeClr val="tx1"/>
                </a:solidFill>
                <a:latin typeface="Times" pitchFamily="-1" charset="0"/>
                <a:ea typeface="ヒラギノ角ゴ Pro W3" pitchFamily="-1" charset="-128"/>
              </a:defRPr>
            </a:lvl2pPr>
            <a:lvl3pPr marL="1143000" indent="-228600">
              <a:defRPr sz="2400">
                <a:solidFill>
                  <a:schemeClr val="tx1"/>
                </a:solidFill>
                <a:latin typeface="Times" pitchFamily="-1" charset="0"/>
                <a:ea typeface="ヒラギノ角ゴ Pro W3" pitchFamily="-1" charset="-128"/>
              </a:defRPr>
            </a:lvl3pPr>
            <a:lvl4pPr marL="1600200" indent="-228600">
              <a:defRPr sz="2400">
                <a:solidFill>
                  <a:schemeClr val="tx1"/>
                </a:solidFill>
                <a:latin typeface="Times" pitchFamily="-1" charset="0"/>
                <a:ea typeface="ヒラギノ角ゴ Pro W3" pitchFamily="-1" charset="-128"/>
              </a:defRPr>
            </a:lvl4pPr>
            <a:lvl5pPr marL="2057400" indent="-228600">
              <a:defRPr sz="2400">
                <a:solidFill>
                  <a:schemeClr val="tx1"/>
                </a:solidFill>
                <a:latin typeface="Times" pitchFamily="-1" charset="0"/>
                <a:ea typeface="ヒラギノ角ゴ Pro W3" pitchFamily="-1" charset="-128"/>
              </a:defRPr>
            </a:lvl5pPr>
            <a:lvl6pPr marL="2514600" indent="-228600" eaLnBrk="0" fontAlgn="base" hangingPunct="0">
              <a:spcBef>
                <a:spcPct val="0"/>
              </a:spcBef>
              <a:spcAft>
                <a:spcPct val="0"/>
              </a:spcAft>
              <a:defRPr sz="2400">
                <a:solidFill>
                  <a:schemeClr val="tx1"/>
                </a:solidFill>
                <a:latin typeface="Times" pitchFamily="-1" charset="0"/>
                <a:ea typeface="ヒラギノ角ゴ Pro W3" pitchFamily="-1" charset="-128"/>
              </a:defRPr>
            </a:lvl6pPr>
            <a:lvl7pPr marL="2971800" indent="-228600" eaLnBrk="0" fontAlgn="base" hangingPunct="0">
              <a:spcBef>
                <a:spcPct val="0"/>
              </a:spcBef>
              <a:spcAft>
                <a:spcPct val="0"/>
              </a:spcAft>
              <a:defRPr sz="2400">
                <a:solidFill>
                  <a:schemeClr val="tx1"/>
                </a:solidFill>
                <a:latin typeface="Times" pitchFamily="-1" charset="0"/>
                <a:ea typeface="ヒラギノ角ゴ Pro W3" pitchFamily="-1" charset="-128"/>
              </a:defRPr>
            </a:lvl7pPr>
            <a:lvl8pPr marL="3429000" indent="-228600" eaLnBrk="0" fontAlgn="base" hangingPunct="0">
              <a:spcBef>
                <a:spcPct val="0"/>
              </a:spcBef>
              <a:spcAft>
                <a:spcPct val="0"/>
              </a:spcAft>
              <a:defRPr sz="2400">
                <a:solidFill>
                  <a:schemeClr val="tx1"/>
                </a:solidFill>
                <a:latin typeface="Times" pitchFamily="-1" charset="0"/>
                <a:ea typeface="ヒラギノ角ゴ Pro W3" pitchFamily="-1" charset="-128"/>
              </a:defRPr>
            </a:lvl8pPr>
            <a:lvl9pPr marL="3886200" indent="-228600" eaLnBrk="0" fontAlgn="base" hangingPunct="0">
              <a:spcBef>
                <a:spcPct val="0"/>
              </a:spcBef>
              <a:spcAft>
                <a:spcPct val="0"/>
              </a:spcAft>
              <a:defRPr sz="2400">
                <a:solidFill>
                  <a:schemeClr val="tx1"/>
                </a:solidFill>
                <a:latin typeface="Times" pitchFamily="-1" charset="0"/>
                <a:ea typeface="ヒラギノ角ゴ Pro W3" pitchFamily="-1" charset="-128"/>
              </a:defRPr>
            </a:lvl9pPr>
          </a:lstStyle>
          <a:p>
            <a:pPr algn="ctr"/>
            <a:r>
              <a:rPr lang="en-US" altLang="en-US" sz="1400" b="1">
                <a:latin typeface="Tahoma" pitchFamily="-1" charset="0"/>
              </a:rPr>
              <a:t>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Globalization of Capital Flows</a:t>
            </a:r>
            <a:endParaRPr lang="en-US" dirty="0"/>
          </a:p>
        </p:txBody>
      </p:sp>
      <p:sp>
        <p:nvSpPr>
          <p:cNvPr id="3" name="Content Placeholder 2"/>
          <p:cNvSpPr>
            <a:spLocks noGrp="1"/>
          </p:cNvSpPr>
          <p:nvPr>
            <p:ph idx="1"/>
          </p:nvPr>
        </p:nvSpPr>
        <p:spPr/>
        <p:txBody>
          <a:bodyPr/>
          <a:lstStyle/>
          <a:p>
            <a:r>
              <a:rPr lang="en-US" dirty="0"/>
              <a:t>Capital inflows are short-term in duration</a:t>
            </a:r>
          </a:p>
          <a:p>
            <a:r>
              <a:rPr lang="en-US" dirty="0"/>
              <a:t>Even mature markets can encounter crisis</a:t>
            </a:r>
          </a:p>
        </p:txBody>
      </p:sp>
    </p:spTree>
    <p:extLst>
      <p:ext uri="{BB962C8B-B14F-4D97-AF65-F5344CB8AC3E}">
        <p14:creationId xmlns:p14="http://schemas.microsoft.com/office/powerpoint/2010/main" val="4421466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ヒラギノ角ゴ Pro W3" pitchFamily="-84" charset="-128"/>
              </a:rPr>
              <a:t>Internationalization of Financial Markets</a:t>
            </a:r>
            <a:endParaRPr lang="en-US" dirty="0"/>
          </a:p>
        </p:txBody>
      </p:sp>
      <p:sp>
        <p:nvSpPr>
          <p:cNvPr id="3" name="Content Placeholder 2"/>
          <p:cNvSpPr>
            <a:spLocks noGrp="1"/>
          </p:cNvSpPr>
          <p:nvPr>
            <p:ph idx="1"/>
          </p:nvPr>
        </p:nvSpPr>
        <p:spPr/>
        <p:txBody>
          <a:bodyPr/>
          <a:lstStyle/>
          <a:p>
            <a:pPr>
              <a:lnSpc>
                <a:spcPct val="90000"/>
              </a:lnSpc>
            </a:pPr>
            <a:r>
              <a:rPr lang="en-US" dirty="0"/>
              <a:t>Eurodollar markets</a:t>
            </a:r>
          </a:p>
          <a:p>
            <a:pPr lvl="1">
              <a:lnSpc>
                <a:spcPct val="90000"/>
              </a:lnSpc>
            </a:pPr>
            <a:r>
              <a:rPr lang="en-US" dirty="0"/>
              <a:t>Dollars held outside the U.S.</a:t>
            </a:r>
          </a:p>
          <a:p>
            <a:pPr lvl="1">
              <a:lnSpc>
                <a:spcPct val="90000"/>
              </a:lnSpc>
            </a:pPr>
            <a:r>
              <a:rPr lang="en-US" dirty="0"/>
              <a:t>Mostly Europe, but also elsewhere</a:t>
            </a:r>
          </a:p>
          <a:p>
            <a:pPr>
              <a:lnSpc>
                <a:spcPct val="90000"/>
              </a:lnSpc>
            </a:pPr>
            <a:r>
              <a:rPr lang="en-US" dirty="0"/>
              <a:t>International bonds</a:t>
            </a:r>
          </a:p>
          <a:p>
            <a:pPr lvl="1">
              <a:lnSpc>
                <a:spcPct val="90000"/>
              </a:lnSpc>
            </a:pPr>
            <a:r>
              <a:rPr lang="en-US" dirty="0"/>
              <a:t>Foreign bonds:  Sold by foreign borrower, but denominated in the currency of the country of issue.</a:t>
            </a:r>
          </a:p>
          <a:p>
            <a:pPr lvl="1">
              <a:lnSpc>
                <a:spcPct val="90000"/>
              </a:lnSpc>
            </a:pPr>
            <a:r>
              <a:rPr lang="en-US" dirty="0"/>
              <a:t>Eurobonds:  Sold in country other than the one in whose currency it is denominated.</a:t>
            </a:r>
          </a:p>
        </p:txBody>
      </p:sp>
    </p:spTree>
    <p:extLst>
      <p:ext uri="{BB962C8B-B14F-4D97-AF65-F5344CB8AC3E}">
        <p14:creationId xmlns:p14="http://schemas.microsoft.com/office/powerpoint/2010/main" val="16163604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20A1F94A-BB06-49B4-D83D-30C6F8C02548}"/>
              </a:ext>
            </a:extLst>
          </p:cNvPr>
          <p:cNvSpPr>
            <a:spLocks noGrp="1" noChangeArrowheads="1"/>
          </p:cNvSpPr>
          <p:nvPr>
            <p:ph type="title"/>
          </p:nvPr>
        </p:nvSpPr>
        <p:spPr/>
        <p:txBody>
          <a:bodyPr/>
          <a:lstStyle/>
          <a:p>
            <a:pPr eaLnBrk="1" hangingPunct="1"/>
            <a:r>
              <a:rPr lang="en-US" altLang="en-US"/>
              <a:t>Eurocurrencies and LIBOR</a:t>
            </a:r>
          </a:p>
        </p:txBody>
      </p:sp>
      <p:sp>
        <p:nvSpPr>
          <p:cNvPr id="17411" name="Rectangle 3">
            <a:extLst>
              <a:ext uri="{FF2B5EF4-FFF2-40B4-BE49-F238E27FC236}">
                <a16:creationId xmlns:a16="http://schemas.microsoft.com/office/drawing/2014/main" id="{C5C44687-3D85-E74A-BFE7-3693AE0F1E4B}"/>
              </a:ext>
            </a:extLst>
          </p:cNvPr>
          <p:cNvSpPr>
            <a:spLocks noGrp="1" noChangeArrowheads="1"/>
          </p:cNvSpPr>
          <p:nvPr>
            <p:ph idx="1"/>
          </p:nvPr>
        </p:nvSpPr>
        <p:spPr/>
        <p:txBody>
          <a:bodyPr/>
          <a:lstStyle/>
          <a:p>
            <a:pPr eaLnBrk="1" hangingPunct="1"/>
            <a:r>
              <a:rPr lang="en-US" altLang="en-US"/>
              <a:t>Eurocurrency Interest Rates:  LIBOR</a:t>
            </a:r>
          </a:p>
          <a:p>
            <a:pPr lvl="1" eaLnBrk="1" hangingPunct="1"/>
            <a:r>
              <a:rPr lang="en-US" altLang="en-US"/>
              <a:t>In the Eurocurrency market, the reference rate of interest is the London Interbank Offered Rate (LIBOR)</a:t>
            </a:r>
          </a:p>
          <a:p>
            <a:pPr lvl="1" eaLnBrk="1" hangingPunct="1"/>
            <a:r>
              <a:rPr lang="en-US" altLang="en-US"/>
              <a:t>This rate is the most widely accepted rate of interest used in standardized quotations, loan agreements, and financial derivatives transactions.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022BE1E3-D114-BFE9-B2A6-892A3E06374B}"/>
              </a:ext>
            </a:extLst>
          </p:cNvPr>
          <p:cNvSpPr>
            <a:spLocks noGrp="1" noChangeArrowheads="1"/>
          </p:cNvSpPr>
          <p:nvPr>
            <p:ph type="title"/>
          </p:nvPr>
        </p:nvSpPr>
        <p:spPr/>
        <p:txBody>
          <a:bodyPr/>
          <a:lstStyle/>
          <a:p>
            <a:pPr eaLnBrk="1" hangingPunct="1"/>
            <a:r>
              <a:rPr lang="en-US" altLang="en-US"/>
              <a:t>Eurocurrencies and LIBOR</a:t>
            </a:r>
          </a:p>
        </p:txBody>
      </p:sp>
      <p:sp>
        <p:nvSpPr>
          <p:cNvPr id="15363" name="Rectangle 3">
            <a:extLst>
              <a:ext uri="{FF2B5EF4-FFF2-40B4-BE49-F238E27FC236}">
                <a16:creationId xmlns:a16="http://schemas.microsoft.com/office/drawing/2014/main" id="{DF4EEE34-A377-E1EB-B45F-D6DD186F8F1C}"/>
              </a:ext>
            </a:extLst>
          </p:cNvPr>
          <p:cNvSpPr>
            <a:spLocks noGrp="1" noChangeArrowheads="1"/>
          </p:cNvSpPr>
          <p:nvPr>
            <p:ph idx="1"/>
          </p:nvPr>
        </p:nvSpPr>
        <p:spPr/>
        <p:txBody>
          <a:bodyPr/>
          <a:lstStyle/>
          <a:p>
            <a:pPr eaLnBrk="1" hangingPunct="1"/>
            <a:r>
              <a:rPr lang="en-US" altLang="en-US"/>
              <a:t>Eurocurrencies (a major linkage in the global and capital markets)</a:t>
            </a:r>
          </a:p>
          <a:p>
            <a:pPr lvl="1" eaLnBrk="1" hangingPunct="1"/>
            <a:r>
              <a:rPr lang="en-US" altLang="en-US"/>
              <a:t>These are domestic currencies of one country on deposit in a second country</a:t>
            </a:r>
          </a:p>
          <a:p>
            <a:pPr lvl="1" eaLnBrk="1" hangingPunct="1"/>
            <a:r>
              <a:rPr lang="en-US" altLang="en-US"/>
              <a:t>The Eurocurrency markets serve two valuable purposes:</a:t>
            </a:r>
          </a:p>
          <a:p>
            <a:pPr lvl="2" eaLnBrk="1" hangingPunct="1"/>
            <a:r>
              <a:rPr lang="en-US" altLang="en-US"/>
              <a:t>Eurocurrency deposits are an efficient and convenient money market device for holding excess corporate liquidity</a:t>
            </a:r>
          </a:p>
          <a:p>
            <a:pPr lvl="2" eaLnBrk="1" hangingPunct="1"/>
            <a:r>
              <a:rPr lang="en-US" altLang="en-US"/>
              <a:t>The Eurocurrency market is a major source of short-term bank loans to finance corporate working capital needs (including export and import financing)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ヒラギノ角ゴ Pro W3" pitchFamily="-84" charset="-128"/>
              </a:rPr>
              <a:t>Internationalization of Financial Markets </a:t>
            </a:r>
            <a:br>
              <a:rPr lang="en-US" altLang="en-US" dirty="0">
                <a:ea typeface="ヒラギノ角ゴ Pro W3" pitchFamily="-84" charset="-128"/>
              </a:rPr>
            </a:br>
            <a:endParaRPr lang="en-US" dirty="0"/>
          </a:p>
        </p:txBody>
      </p:sp>
      <p:sp>
        <p:nvSpPr>
          <p:cNvPr id="3" name="Content Placeholder 2"/>
          <p:cNvSpPr>
            <a:spLocks noGrp="1"/>
          </p:cNvSpPr>
          <p:nvPr>
            <p:ph idx="1"/>
          </p:nvPr>
        </p:nvSpPr>
        <p:spPr>
          <a:xfrm>
            <a:off x="2062279" y="1600201"/>
            <a:ext cx="8067445" cy="304800"/>
          </a:xfrm>
        </p:spPr>
        <p:txBody>
          <a:bodyPr/>
          <a:lstStyle/>
          <a:p>
            <a:pPr marL="0" indent="0">
              <a:lnSpc>
                <a:spcPct val="90000"/>
              </a:lnSpc>
              <a:buNone/>
              <a:defRPr/>
            </a:pPr>
            <a:r>
              <a:rPr lang="en-US" sz="1800" dirty="0"/>
              <a:t>&gt; FOLLOWING THE FINANCIAL NEWS</a:t>
            </a:r>
          </a:p>
        </p:txBody>
      </p:sp>
      <p:graphicFrame>
        <p:nvGraphicFramePr>
          <p:cNvPr id="5" name="Table 4"/>
          <p:cNvGraphicFramePr>
            <a:graphicFrameLocks noGrp="1"/>
          </p:cNvGraphicFramePr>
          <p:nvPr>
            <p:extLst>
              <p:ext uri="{D42A27DB-BD31-4B8C-83A1-F6EECF244321}">
                <p14:modId xmlns:p14="http://schemas.microsoft.com/office/powerpoint/2010/main" val="636002483"/>
              </p:ext>
            </p:extLst>
          </p:nvPr>
        </p:nvGraphicFramePr>
        <p:xfrm>
          <a:off x="2057400" y="1905000"/>
          <a:ext cx="8077200" cy="3249960"/>
        </p:xfrm>
        <a:graphic>
          <a:graphicData uri="http://schemas.openxmlformats.org/drawingml/2006/table">
            <a:tbl>
              <a:tblPr firstRow="1" bandRow="1">
                <a:tableStyleId>{2D5ABB26-0587-4C30-8999-92F81FD0307C}</a:tableStyleId>
              </a:tblPr>
              <a:tblGrid>
                <a:gridCol w="4038600">
                  <a:extLst>
                    <a:ext uri="{9D8B030D-6E8A-4147-A177-3AD203B41FA5}">
                      <a16:colId xmlns:a16="http://schemas.microsoft.com/office/drawing/2014/main" val="20000"/>
                    </a:ext>
                  </a:extLst>
                </a:gridCol>
                <a:gridCol w="4038600">
                  <a:extLst>
                    <a:ext uri="{9D8B030D-6E8A-4147-A177-3AD203B41FA5}">
                      <a16:colId xmlns:a16="http://schemas.microsoft.com/office/drawing/2014/main" val="20001"/>
                    </a:ext>
                  </a:extLst>
                </a:gridCol>
              </a:tblGrid>
              <a:tr h="300960">
                <a:tc>
                  <a:txBody>
                    <a:bodyPr/>
                    <a:lstStyle/>
                    <a:p>
                      <a:r>
                        <a:rPr lang="en-US" sz="1800" b="1" i="0" u="none" strike="noStrike" kern="1200" baseline="0" dirty="0">
                          <a:solidFill>
                            <a:schemeClr val="tx1"/>
                          </a:solidFill>
                          <a:latin typeface="+mn-lt"/>
                          <a:ea typeface="+mn-ea"/>
                          <a:cs typeface="+mn-cs"/>
                        </a:rPr>
                        <a:t>Foreign Stock Market Indexes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solidFill>
                            <a:schemeClr val="bg1"/>
                          </a:solidFill>
                        </a:rPr>
                        <a:t>Blank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884200">
                <a:tc>
                  <a:txBody>
                    <a:bodyPr/>
                    <a:lstStyle/>
                    <a:p>
                      <a:r>
                        <a:rPr lang="en-US" sz="1400" b="0" i="0" u="none" strike="noStrike" kern="1200" baseline="0" dirty="0">
                          <a:solidFill>
                            <a:schemeClr val="tx1"/>
                          </a:solidFill>
                          <a:latin typeface="+mn-lt"/>
                          <a:ea typeface="+mn-ea"/>
                          <a:cs typeface="+mn-cs"/>
                        </a:rPr>
                        <a:t>Foreign stock market indexes are published daily in newspapers and Internet sites . Examples of  some stock market indices are:</a:t>
                      </a:r>
                    </a:p>
                    <a:p>
                      <a:r>
                        <a:rPr lang="en-US" sz="1400" b="1" i="1" u="none" strike="noStrike" kern="1200" baseline="0" dirty="0">
                          <a:solidFill>
                            <a:schemeClr val="tx1"/>
                          </a:solidFill>
                          <a:latin typeface="+mn-lt"/>
                          <a:ea typeface="+mn-ea"/>
                          <a:cs typeface="+mn-cs"/>
                        </a:rPr>
                        <a:t>Dow Jones Industrial Average (DJIA)</a:t>
                      </a:r>
                      <a:r>
                        <a:rPr lang="en-US" sz="1400" b="1" i="0" u="none" strike="noStrike" kern="1200" baseline="0" dirty="0">
                          <a:solidFill>
                            <a:schemeClr val="tx1"/>
                          </a:solidFill>
                          <a:latin typeface="+mn-lt"/>
                          <a:ea typeface="+mn-ea"/>
                          <a:cs typeface="+mn-cs"/>
                        </a:rPr>
                        <a:t> </a:t>
                      </a:r>
                      <a:r>
                        <a:rPr lang="en-US" sz="1400" b="0" i="0" u="none" strike="noStrike" kern="1200" baseline="0" dirty="0">
                          <a:solidFill>
                            <a:schemeClr val="tx1"/>
                          </a:solidFill>
                          <a:latin typeface="+mn-lt"/>
                          <a:ea typeface="+mn-ea"/>
                          <a:cs typeface="+mn-cs"/>
                        </a:rPr>
                        <a:t>An index of the 30 largest publicly traded corporations in the United States maintained by the Dow Jones Corporation.</a:t>
                      </a:r>
                    </a:p>
                    <a:p>
                      <a:r>
                        <a:rPr lang="en-US" sz="1400" b="1" i="1" u="none" strike="noStrike" kern="1200" baseline="0" dirty="0">
                          <a:solidFill>
                            <a:schemeClr val="tx1"/>
                          </a:solidFill>
                          <a:latin typeface="+mn-lt"/>
                          <a:ea typeface="+mn-ea"/>
                          <a:cs typeface="+mn-cs"/>
                        </a:rPr>
                        <a:t>S&amp;P 500</a:t>
                      </a:r>
                      <a:r>
                        <a:rPr lang="en-US" sz="1400" b="1" i="0" u="none" strike="noStrike" kern="1200" baseline="0" dirty="0">
                          <a:solidFill>
                            <a:schemeClr val="tx1"/>
                          </a:solidFill>
                          <a:latin typeface="+mn-lt"/>
                          <a:ea typeface="+mn-ea"/>
                          <a:cs typeface="+mn-cs"/>
                        </a:rPr>
                        <a:t> </a:t>
                      </a:r>
                      <a:r>
                        <a:rPr lang="en-US" sz="1400" b="0" i="0" u="none" strike="noStrike" kern="1200" baseline="0" dirty="0">
                          <a:solidFill>
                            <a:schemeClr val="tx1"/>
                          </a:solidFill>
                          <a:latin typeface="+mn-lt"/>
                          <a:ea typeface="+mn-ea"/>
                          <a:cs typeface="+mn-cs"/>
                        </a:rPr>
                        <a:t>An index of 500 of the largest companies traded in the United States maintained by Standard &amp; Poor’s.</a:t>
                      </a:r>
                    </a:p>
                    <a:p>
                      <a:r>
                        <a:rPr lang="en-US" sz="1400" b="1" i="1" u="none" strike="noStrike" kern="1200" baseline="0" dirty="0">
                          <a:solidFill>
                            <a:schemeClr val="tx1"/>
                          </a:solidFill>
                          <a:latin typeface="+mn-lt"/>
                          <a:ea typeface="+mn-ea"/>
                          <a:cs typeface="+mn-cs"/>
                        </a:rPr>
                        <a:t>Nasdaq Composite</a:t>
                      </a:r>
                      <a:r>
                        <a:rPr lang="en-US" sz="1400" b="1" i="0" u="none" strike="noStrike" kern="1200" baseline="0" dirty="0">
                          <a:solidFill>
                            <a:schemeClr val="tx1"/>
                          </a:solidFill>
                          <a:latin typeface="+mn-lt"/>
                          <a:ea typeface="+mn-ea"/>
                          <a:cs typeface="+mn-cs"/>
                        </a:rPr>
                        <a:t> </a:t>
                      </a:r>
                      <a:r>
                        <a:rPr lang="en-US" sz="1400" b="0" i="0" u="none" strike="noStrike" kern="1200" baseline="0" dirty="0">
                          <a:solidFill>
                            <a:schemeClr val="tx1"/>
                          </a:solidFill>
                          <a:latin typeface="+mn-lt"/>
                          <a:ea typeface="+mn-ea"/>
                          <a:cs typeface="+mn-cs"/>
                        </a:rPr>
                        <a:t>An index for all the stocks that trade on the Nasdaq stock market, where most of the technology stocks in the United States are traded.</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i="1" u="none" strike="noStrike" kern="1200" baseline="0" dirty="0">
                          <a:solidFill>
                            <a:schemeClr val="tx1"/>
                          </a:solidFill>
                          <a:latin typeface="+mn-lt"/>
                          <a:ea typeface="+mn-ea"/>
                          <a:cs typeface="+mn-cs"/>
                        </a:rPr>
                        <a:t>FTSE 100</a:t>
                      </a:r>
                      <a:r>
                        <a:rPr lang="en-US" sz="1400" b="1" i="0" u="none" strike="noStrike" kern="1200" baseline="0" dirty="0">
                          <a:solidFill>
                            <a:schemeClr val="tx1"/>
                          </a:solidFill>
                          <a:latin typeface="+mn-lt"/>
                          <a:ea typeface="+mn-ea"/>
                          <a:cs typeface="+mn-cs"/>
                        </a:rPr>
                        <a:t> </a:t>
                      </a:r>
                      <a:r>
                        <a:rPr lang="en-US" sz="1400" b="0" i="0" u="none" strike="noStrike" kern="1200" baseline="0" dirty="0">
                          <a:solidFill>
                            <a:schemeClr val="tx1"/>
                          </a:solidFill>
                          <a:latin typeface="+mn-lt"/>
                          <a:ea typeface="+mn-ea"/>
                          <a:cs typeface="+mn-cs"/>
                        </a:rPr>
                        <a:t>An index of the 100 most highly capitalized UK companies listed on the London Stock Exchange.</a:t>
                      </a:r>
                    </a:p>
                    <a:p>
                      <a:r>
                        <a:rPr lang="en-US" sz="1400" b="1" i="1" u="none" strike="noStrike" kern="1200" baseline="0" dirty="0">
                          <a:solidFill>
                            <a:schemeClr val="tx1"/>
                          </a:solidFill>
                          <a:latin typeface="+mn-lt"/>
                          <a:ea typeface="+mn-ea"/>
                          <a:cs typeface="+mn-cs"/>
                        </a:rPr>
                        <a:t>DAX</a:t>
                      </a:r>
                      <a:r>
                        <a:rPr lang="en-US" sz="1400" b="1" i="0" u="none" strike="noStrike" kern="1200" baseline="0" dirty="0">
                          <a:solidFill>
                            <a:schemeClr val="tx1"/>
                          </a:solidFill>
                          <a:latin typeface="+mn-lt"/>
                          <a:ea typeface="+mn-ea"/>
                          <a:cs typeface="+mn-cs"/>
                        </a:rPr>
                        <a:t> </a:t>
                      </a:r>
                      <a:r>
                        <a:rPr lang="en-US" sz="1400" b="0" i="0" u="none" strike="noStrike" kern="1200" baseline="0" dirty="0">
                          <a:solidFill>
                            <a:schemeClr val="tx1"/>
                          </a:solidFill>
                          <a:latin typeface="+mn-lt"/>
                          <a:ea typeface="+mn-ea"/>
                          <a:cs typeface="+mn-cs"/>
                        </a:rPr>
                        <a:t>An index of the 30 largest German companies trading on the Frankfurt Stock Exchange.</a:t>
                      </a:r>
                    </a:p>
                    <a:p>
                      <a:r>
                        <a:rPr lang="en-US" sz="1400" b="1" i="1" u="none" strike="noStrike" kern="1200" baseline="0" dirty="0">
                          <a:solidFill>
                            <a:schemeClr val="tx1"/>
                          </a:solidFill>
                          <a:latin typeface="+mn-lt"/>
                          <a:ea typeface="+mn-ea"/>
                          <a:cs typeface="+mn-cs"/>
                        </a:rPr>
                        <a:t>CAC 40</a:t>
                      </a:r>
                      <a:r>
                        <a:rPr lang="en-US" sz="1400" b="1" i="0" u="none" strike="noStrike" kern="1200" baseline="0" dirty="0">
                          <a:solidFill>
                            <a:schemeClr val="tx1"/>
                          </a:solidFill>
                          <a:latin typeface="+mn-lt"/>
                          <a:ea typeface="+mn-ea"/>
                          <a:cs typeface="+mn-cs"/>
                        </a:rPr>
                        <a:t> </a:t>
                      </a:r>
                      <a:r>
                        <a:rPr lang="en-US" sz="1400" b="0" i="0" u="none" strike="noStrike" kern="1200" baseline="0" dirty="0">
                          <a:solidFill>
                            <a:schemeClr val="tx1"/>
                          </a:solidFill>
                          <a:latin typeface="+mn-lt"/>
                          <a:ea typeface="+mn-ea"/>
                          <a:cs typeface="+mn-cs"/>
                        </a:rPr>
                        <a:t>An index of the largest 40 French companies traded on Euronext Paris.</a:t>
                      </a:r>
                    </a:p>
                    <a:p>
                      <a:r>
                        <a:rPr lang="en-US" sz="1400" b="1" i="1" u="none" strike="noStrike" kern="1200" baseline="0" dirty="0">
                          <a:solidFill>
                            <a:schemeClr val="tx1"/>
                          </a:solidFill>
                          <a:latin typeface="+mn-lt"/>
                          <a:ea typeface="+mn-ea"/>
                          <a:cs typeface="+mn-cs"/>
                        </a:rPr>
                        <a:t>Hang Seng</a:t>
                      </a:r>
                      <a:r>
                        <a:rPr lang="en-US" sz="1400" b="1" i="0" u="none" strike="noStrike" kern="1200" baseline="0" dirty="0">
                          <a:solidFill>
                            <a:schemeClr val="tx1"/>
                          </a:solidFill>
                          <a:latin typeface="+mn-lt"/>
                          <a:ea typeface="+mn-ea"/>
                          <a:cs typeface="+mn-cs"/>
                        </a:rPr>
                        <a:t> </a:t>
                      </a:r>
                      <a:r>
                        <a:rPr lang="en-US" sz="1400" b="0" i="0" u="none" strike="noStrike" kern="1200" baseline="0" dirty="0">
                          <a:solidFill>
                            <a:schemeClr val="tx1"/>
                          </a:solidFill>
                          <a:latin typeface="+mn-lt"/>
                          <a:ea typeface="+mn-ea"/>
                          <a:cs typeface="+mn-cs"/>
                        </a:rPr>
                        <a:t>An index of the largest companies traded on the Hong Kong stock markets.</a:t>
                      </a:r>
                    </a:p>
                    <a:p>
                      <a:r>
                        <a:rPr lang="en-US" sz="1400" b="1" i="1" u="none" strike="noStrike" kern="1200" baseline="0" dirty="0">
                          <a:solidFill>
                            <a:schemeClr val="tx1"/>
                          </a:solidFill>
                          <a:latin typeface="+mn-lt"/>
                          <a:ea typeface="+mn-ea"/>
                          <a:cs typeface="+mn-cs"/>
                        </a:rPr>
                        <a:t>Strait Times</a:t>
                      </a:r>
                      <a:r>
                        <a:rPr lang="en-US" sz="1400" b="1" i="0" u="none" strike="noStrike" kern="1200" baseline="0" dirty="0">
                          <a:solidFill>
                            <a:schemeClr val="tx1"/>
                          </a:solidFill>
                          <a:latin typeface="+mn-lt"/>
                          <a:ea typeface="+mn-ea"/>
                          <a:cs typeface="+mn-cs"/>
                        </a:rPr>
                        <a:t> </a:t>
                      </a:r>
                      <a:r>
                        <a:rPr lang="en-US" sz="1400" b="0" i="0" u="none" strike="noStrike" kern="1200" baseline="0" dirty="0">
                          <a:solidFill>
                            <a:schemeClr val="tx1"/>
                          </a:solidFill>
                          <a:latin typeface="+mn-lt"/>
                          <a:ea typeface="+mn-ea"/>
                          <a:cs typeface="+mn-cs"/>
                        </a:rPr>
                        <a:t>An index of the largest 30 companies traded on the Singapore Exchange.</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0744904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of relative Inflation on Interest Rates and Exchange Rates</a:t>
            </a:r>
          </a:p>
        </p:txBody>
      </p:sp>
      <p:sp>
        <p:nvSpPr>
          <p:cNvPr id="3" name="Content Placeholder 2"/>
          <p:cNvSpPr>
            <a:spLocks noGrp="1"/>
          </p:cNvSpPr>
          <p:nvPr>
            <p:ph idx="1"/>
          </p:nvPr>
        </p:nvSpPr>
        <p:spPr/>
        <p:txBody>
          <a:bodyPr/>
          <a:lstStyle/>
          <a:p>
            <a:r>
              <a:rPr lang="en-US" dirty="0"/>
              <a:t>Lower inflation leads to lower interest rates, so borrowing in low-interest countries may appear attractive to multinational firms.</a:t>
            </a:r>
          </a:p>
          <a:p>
            <a:r>
              <a:rPr lang="en-US" dirty="0"/>
              <a:t>However, currencies in low-inflation countries tend to appreciate against those in high-inflation rate countries, so the true interest cost increases over the life of the loan.</a:t>
            </a:r>
          </a:p>
        </p:txBody>
      </p:sp>
    </p:spTree>
    <p:extLst>
      <p:ext uri="{BB962C8B-B14F-4D97-AF65-F5344CB8AC3E}">
        <p14:creationId xmlns:p14="http://schemas.microsoft.com/office/powerpoint/2010/main" val="3446526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53CA6142-62C7-8A3E-5D01-6838AC90CD8D}"/>
              </a:ext>
            </a:extLst>
          </p:cNvPr>
          <p:cNvSpPr>
            <a:spLocks noGrp="1" noChangeArrowheads="1"/>
          </p:cNvSpPr>
          <p:nvPr>
            <p:ph type="title"/>
          </p:nvPr>
        </p:nvSpPr>
        <p:spPr/>
        <p:txBody>
          <a:bodyPr/>
          <a:lstStyle/>
          <a:p>
            <a:pPr eaLnBrk="1" hangingPunct="1"/>
            <a:r>
              <a:rPr lang="en-US" altLang="en-US"/>
              <a:t>Financial Globalization and Risk</a:t>
            </a:r>
          </a:p>
        </p:txBody>
      </p:sp>
      <p:sp>
        <p:nvSpPr>
          <p:cNvPr id="6147" name="Rectangle 3">
            <a:extLst>
              <a:ext uri="{FF2B5EF4-FFF2-40B4-BE49-F238E27FC236}">
                <a16:creationId xmlns:a16="http://schemas.microsoft.com/office/drawing/2014/main" id="{37AFA716-4EB4-8007-AA09-F25DEAB3693B}"/>
              </a:ext>
            </a:extLst>
          </p:cNvPr>
          <p:cNvSpPr>
            <a:spLocks noGrp="1" noChangeArrowheads="1"/>
          </p:cNvSpPr>
          <p:nvPr>
            <p:ph idx="1"/>
          </p:nvPr>
        </p:nvSpPr>
        <p:spPr/>
        <p:txBody>
          <a:bodyPr/>
          <a:lstStyle/>
          <a:p>
            <a:pPr eaLnBrk="1" hangingPunct="1">
              <a:defRPr/>
            </a:pPr>
            <a:r>
              <a:rPr lang="en-US" sz="2400" dirty="0"/>
              <a:t>The global financial market place is a combination of complex risks:</a:t>
            </a:r>
          </a:p>
          <a:p>
            <a:pPr lvl="1" eaLnBrk="1" hangingPunct="1">
              <a:defRPr/>
            </a:pPr>
            <a:r>
              <a:rPr lang="en-US" sz="2000" dirty="0">
                <a:cs typeface="+mn-cs"/>
              </a:rPr>
              <a:t>The international monetary system is an eclectic (made up of elements from various sources) mix of floating and managed fixed exchange rates. China is more and more a dominant player.</a:t>
            </a:r>
          </a:p>
          <a:p>
            <a:pPr lvl="1" eaLnBrk="1" hangingPunct="1">
              <a:defRPr/>
            </a:pPr>
            <a:r>
              <a:rPr lang="en-US" sz="2000" dirty="0"/>
              <a:t>Monetary and fiscal policies are complicated by large fiscal deficits.</a:t>
            </a:r>
          </a:p>
          <a:p>
            <a:pPr lvl="1" eaLnBrk="1" hangingPunct="1">
              <a:defRPr/>
            </a:pPr>
            <a:r>
              <a:rPr lang="en-US" sz="2000" dirty="0"/>
              <a:t>Large and continuing balance of payments imbalances will shift the exchange rate landscape.</a:t>
            </a:r>
          </a:p>
          <a:p>
            <a:pPr lvl="1" eaLnBrk="1" hangingPunct="1">
              <a:defRPr/>
            </a:pPr>
            <a:r>
              <a:rPr lang="en-US" sz="2000" dirty="0"/>
              <a:t>The dominant form of business has shifted from the publicly-traded firm to the privately owned model.</a:t>
            </a:r>
          </a:p>
          <a:p>
            <a:pPr lvl="1" eaLnBrk="1" hangingPunct="1">
              <a:defRPr/>
            </a:pPr>
            <a:r>
              <a:rPr lang="en-US" sz="2000" dirty="0"/>
              <a:t>Global capital markets are shrinking and changing.</a:t>
            </a:r>
          </a:p>
          <a:p>
            <a:pPr lvl="1" eaLnBrk="1" hangingPunct="1">
              <a:defRPr/>
            </a:pPr>
            <a:r>
              <a:rPr lang="en-US" sz="2000" dirty="0"/>
              <a:t>Large inflows and outflows of capital travel through industrial and emerging markets complicating financial management.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A9173DAA-5A65-FFB9-874A-992F7EDDB67A}"/>
              </a:ext>
            </a:extLst>
          </p:cNvPr>
          <p:cNvSpPr>
            <a:spLocks noGrp="1" noChangeArrowheads="1"/>
          </p:cNvSpPr>
          <p:nvPr>
            <p:ph type="title"/>
          </p:nvPr>
        </p:nvSpPr>
        <p:spPr/>
        <p:txBody>
          <a:bodyPr/>
          <a:lstStyle/>
          <a:p>
            <a:pPr eaLnBrk="1" hangingPunct="1"/>
            <a:r>
              <a:rPr lang="en-US" altLang="en-US" sz="2800"/>
              <a:t>The Global Financial Marketplace</a:t>
            </a:r>
          </a:p>
        </p:txBody>
      </p:sp>
      <p:sp>
        <p:nvSpPr>
          <p:cNvPr id="10243" name="Rectangle 3">
            <a:extLst>
              <a:ext uri="{FF2B5EF4-FFF2-40B4-BE49-F238E27FC236}">
                <a16:creationId xmlns:a16="http://schemas.microsoft.com/office/drawing/2014/main" id="{542401F6-CD9F-7871-5EE7-BFE96133941B}"/>
              </a:ext>
            </a:extLst>
          </p:cNvPr>
          <p:cNvSpPr>
            <a:spLocks noGrp="1" noChangeArrowheads="1"/>
          </p:cNvSpPr>
          <p:nvPr>
            <p:ph idx="1"/>
          </p:nvPr>
        </p:nvSpPr>
        <p:spPr/>
        <p:txBody>
          <a:bodyPr/>
          <a:lstStyle/>
          <a:p>
            <a:pPr eaLnBrk="1" hangingPunct="1">
              <a:lnSpc>
                <a:spcPct val="90000"/>
              </a:lnSpc>
            </a:pPr>
            <a:r>
              <a:rPr lang="en-US" altLang="en-US" sz="2400"/>
              <a:t>Assets, institutions, and linkages comprise one method to map (sketch) global capital markets (see Exhibit 1.1).</a:t>
            </a:r>
          </a:p>
          <a:p>
            <a:pPr eaLnBrk="1" hangingPunct="1">
              <a:lnSpc>
                <a:spcPct val="90000"/>
              </a:lnSpc>
            </a:pPr>
            <a:endParaRPr lang="en-US" altLang="en-US" sz="2400"/>
          </a:p>
          <a:p>
            <a:pPr eaLnBrk="1" hangingPunct="1">
              <a:lnSpc>
                <a:spcPct val="90000"/>
              </a:lnSpc>
            </a:pPr>
            <a:r>
              <a:rPr lang="en-US" altLang="en-US" sz="2400" b="1"/>
              <a:t>Assets</a:t>
            </a:r>
            <a:r>
              <a:rPr lang="en-US" altLang="en-US" sz="2400"/>
              <a:t> are debt securities issued by governments (e.g., U.S. Treasury Bonds). These form the baseline for other forms of financing.</a:t>
            </a:r>
          </a:p>
          <a:p>
            <a:pPr eaLnBrk="1" hangingPunct="1">
              <a:lnSpc>
                <a:spcPct val="90000"/>
              </a:lnSpc>
            </a:pPr>
            <a:r>
              <a:rPr lang="en-US" altLang="en-US" sz="2400" b="1"/>
              <a:t>Institutions</a:t>
            </a:r>
            <a:r>
              <a:rPr lang="en-US" altLang="en-US" sz="2400"/>
              <a:t> are the central banks, commercial, and investment banks. Their health keeps the global financial system stable.</a:t>
            </a:r>
          </a:p>
          <a:p>
            <a:pPr eaLnBrk="1" hangingPunct="1">
              <a:lnSpc>
                <a:spcPct val="90000"/>
              </a:lnSpc>
            </a:pPr>
            <a:r>
              <a:rPr lang="en-US" altLang="en-US" sz="2400" b="1"/>
              <a:t>Linkages</a:t>
            </a:r>
            <a:r>
              <a:rPr lang="en-US" altLang="en-US" sz="2400"/>
              <a:t> are the interbank networks using currency. Without ready exchange of currencies the market is hard-pressed to operate efficiently.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ED7002CB-3A75-C473-CDC4-F2009BB4EDC8}"/>
              </a:ext>
            </a:extLst>
          </p:cNvPr>
          <p:cNvSpPr>
            <a:spLocks noGrp="1" noChangeArrowheads="1"/>
          </p:cNvSpPr>
          <p:nvPr>
            <p:ph type="title"/>
          </p:nvPr>
        </p:nvSpPr>
        <p:spPr/>
        <p:txBody>
          <a:bodyPr/>
          <a:lstStyle/>
          <a:p>
            <a:pPr eaLnBrk="1" hangingPunct="1"/>
            <a:r>
              <a:rPr lang="en-US" altLang="en-US"/>
              <a:t>Exhibit 1.1  </a:t>
            </a:r>
            <a:r>
              <a:rPr lang="en-US" altLang="en-US" b="0"/>
              <a:t>Global Capital Markets</a:t>
            </a:r>
          </a:p>
        </p:txBody>
      </p:sp>
      <p:pic>
        <p:nvPicPr>
          <p:cNvPr id="11267" name="Picture 2" descr="ex01_01.gif">
            <a:extLst>
              <a:ext uri="{FF2B5EF4-FFF2-40B4-BE49-F238E27FC236}">
                <a16:creationId xmlns:a16="http://schemas.microsoft.com/office/drawing/2014/main" id="{23B73615-8B6D-46FA-53C0-27696531FD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295401"/>
            <a:ext cx="7467600" cy="483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51886FD0-9518-67AC-6918-9C5C52F3FF57}"/>
              </a:ext>
            </a:extLst>
          </p:cNvPr>
          <p:cNvSpPr>
            <a:spLocks noGrp="1" noChangeArrowheads="1"/>
          </p:cNvSpPr>
          <p:nvPr>
            <p:ph type="title"/>
          </p:nvPr>
        </p:nvSpPr>
        <p:spPr>
          <a:xfrm>
            <a:off x="2514600" y="228600"/>
            <a:ext cx="7772400" cy="762000"/>
          </a:xfrm>
        </p:spPr>
        <p:txBody>
          <a:bodyPr/>
          <a:lstStyle/>
          <a:p>
            <a:pPr eaLnBrk="1" hangingPunct="1"/>
            <a:r>
              <a:rPr lang="en-US" altLang="en-US"/>
              <a:t>The Theory </a:t>
            </a:r>
            <a:br>
              <a:rPr lang="en-US" altLang="en-US"/>
            </a:br>
            <a:r>
              <a:rPr lang="en-US" altLang="en-US"/>
              <a:t>of Comparative Advantage</a:t>
            </a:r>
            <a:endParaRPr lang="en-US" altLang="en-US" sz="2800"/>
          </a:p>
        </p:txBody>
      </p:sp>
      <p:sp>
        <p:nvSpPr>
          <p:cNvPr id="19459" name="Rectangle 3">
            <a:extLst>
              <a:ext uri="{FF2B5EF4-FFF2-40B4-BE49-F238E27FC236}">
                <a16:creationId xmlns:a16="http://schemas.microsoft.com/office/drawing/2014/main" id="{26B4F4ED-B373-0829-D75A-98916E5A254C}"/>
              </a:ext>
            </a:extLst>
          </p:cNvPr>
          <p:cNvSpPr>
            <a:spLocks noGrp="1" noChangeArrowheads="1"/>
          </p:cNvSpPr>
          <p:nvPr>
            <p:ph idx="1"/>
          </p:nvPr>
        </p:nvSpPr>
        <p:spPr/>
        <p:txBody>
          <a:bodyPr/>
          <a:lstStyle/>
          <a:p>
            <a:pPr eaLnBrk="1" hangingPunct="1"/>
            <a:r>
              <a:rPr lang="en-US" altLang="en-US" sz="2200"/>
              <a:t>The </a:t>
            </a:r>
            <a:r>
              <a:rPr lang="en-US" altLang="en-US" sz="2200" i="1"/>
              <a:t>theory of comparative advantage </a:t>
            </a:r>
            <a:r>
              <a:rPr lang="en-US" altLang="en-US" sz="2200"/>
              <a:t>provides a basis for explaining and justifying international trade in a model world assumed to enjoy:</a:t>
            </a:r>
          </a:p>
          <a:p>
            <a:pPr lvl="1" eaLnBrk="1" hangingPunct="1"/>
            <a:r>
              <a:rPr lang="en-US" altLang="en-US" sz="2200"/>
              <a:t>free trade;</a:t>
            </a:r>
          </a:p>
          <a:p>
            <a:pPr lvl="1" eaLnBrk="1" hangingPunct="1"/>
            <a:r>
              <a:rPr lang="en-US" altLang="en-US" sz="2200"/>
              <a:t>perfect competition;</a:t>
            </a:r>
          </a:p>
          <a:p>
            <a:pPr lvl="1" eaLnBrk="1" hangingPunct="1"/>
            <a:r>
              <a:rPr lang="en-US" altLang="en-US" sz="2200"/>
              <a:t>no uncertainty;</a:t>
            </a:r>
          </a:p>
          <a:p>
            <a:pPr lvl="1" eaLnBrk="1" hangingPunct="1"/>
            <a:r>
              <a:rPr lang="en-US" altLang="en-US" sz="2200"/>
              <a:t>costless information; and </a:t>
            </a:r>
          </a:p>
          <a:p>
            <a:pPr lvl="1" eaLnBrk="1" hangingPunct="1"/>
            <a:r>
              <a:rPr lang="en-US" altLang="en-US" sz="2200"/>
              <a:t>no government interference.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a:extLst>
              <a:ext uri="{FF2B5EF4-FFF2-40B4-BE49-F238E27FC236}">
                <a16:creationId xmlns:a16="http://schemas.microsoft.com/office/drawing/2014/main" id="{D4A65BE2-C8CC-96A5-6B8F-51C0BC5CA502}"/>
              </a:ext>
            </a:extLst>
          </p:cNvPr>
          <p:cNvSpPr>
            <a:spLocks noGrp="1" noChangeArrowheads="1"/>
          </p:cNvSpPr>
          <p:nvPr>
            <p:ph idx="1"/>
          </p:nvPr>
        </p:nvSpPr>
        <p:spPr/>
        <p:txBody>
          <a:bodyPr/>
          <a:lstStyle/>
          <a:p>
            <a:pPr eaLnBrk="1" hangingPunct="1"/>
            <a:r>
              <a:rPr lang="en-US" altLang="en-US" sz="2400"/>
              <a:t>The theory contains the following features:</a:t>
            </a:r>
          </a:p>
          <a:p>
            <a:pPr lvl="1" eaLnBrk="1" hangingPunct="1">
              <a:spcBef>
                <a:spcPct val="40000"/>
              </a:spcBef>
            </a:pPr>
            <a:r>
              <a:rPr lang="en-US" altLang="en-US" sz="2000"/>
              <a:t>Exporters in Country A sell goods or services to unrelated importers in Country B</a:t>
            </a:r>
          </a:p>
          <a:p>
            <a:pPr lvl="1" eaLnBrk="1" hangingPunct="1">
              <a:spcBef>
                <a:spcPct val="40000"/>
              </a:spcBef>
            </a:pPr>
            <a:r>
              <a:rPr lang="en-US" altLang="en-US" sz="2000"/>
              <a:t>Firms in Country A specialize in making products that can be produced relatively efficiently, given Country A’s endowment of factors of production, that is, land, labor, capital, and technology</a:t>
            </a:r>
          </a:p>
          <a:p>
            <a:pPr lvl="1" eaLnBrk="1" hangingPunct="1">
              <a:spcBef>
                <a:spcPct val="40000"/>
              </a:spcBef>
            </a:pPr>
            <a:r>
              <a:rPr lang="en-US" altLang="en-US" sz="2000"/>
              <a:t>Firms in Country B do likewise, given the factors of production found in Country B</a:t>
            </a:r>
          </a:p>
          <a:p>
            <a:pPr lvl="1" eaLnBrk="1" hangingPunct="1">
              <a:spcBef>
                <a:spcPct val="40000"/>
              </a:spcBef>
            </a:pPr>
            <a:r>
              <a:rPr lang="en-US" altLang="en-US" sz="2000"/>
              <a:t>In this way the total combined output of A and B is maximized</a:t>
            </a:r>
          </a:p>
          <a:p>
            <a:pPr lvl="1" eaLnBrk="1" hangingPunct="1"/>
            <a:endParaRPr lang="en-US" altLang="en-US" sz="2000"/>
          </a:p>
        </p:txBody>
      </p:sp>
      <p:sp>
        <p:nvSpPr>
          <p:cNvPr id="20483" name="Rectangle 2">
            <a:extLst>
              <a:ext uri="{FF2B5EF4-FFF2-40B4-BE49-F238E27FC236}">
                <a16:creationId xmlns:a16="http://schemas.microsoft.com/office/drawing/2014/main" id="{8C21565E-618F-B265-3024-FB11CFED9AB5}"/>
              </a:ext>
            </a:extLst>
          </p:cNvPr>
          <p:cNvSpPr txBox="1">
            <a:spLocks noChangeArrowheads="1"/>
          </p:cNvSpPr>
          <p:nvPr/>
        </p:nvSpPr>
        <p:spPr bwMode="auto">
          <a:xfrm>
            <a:off x="2514600" y="22860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spcBef>
                <a:spcPct val="20000"/>
              </a:spcBef>
              <a:buChar char="•"/>
              <a:defRPr sz="2800">
                <a:solidFill>
                  <a:schemeClr val="tx1"/>
                </a:solidFill>
                <a:latin typeface="Verdana" panose="020B0604030504040204" pitchFamily="34" charset="0"/>
                <a:ea typeface="MS PGothic" panose="020B0600070205080204" pitchFamily="34" charset="-128"/>
              </a:defRPr>
            </a:lvl1pPr>
            <a:lvl2pPr marL="742950" indent="-285750">
              <a:spcBef>
                <a:spcPct val="20000"/>
              </a:spcBef>
              <a:buChar char="–"/>
              <a:defRPr sz="2400">
                <a:solidFill>
                  <a:schemeClr val="tx1"/>
                </a:solidFill>
                <a:latin typeface="Verdana" panose="020B0604030504040204" pitchFamily="34" charset="0"/>
                <a:ea typeface="MS PGothic" panose="020B0600070205080204" pitchFamily="34" charset="-128"/>
              </a:defRPr>
            </a:lvl2pPr>
            <a:lvl3pPr marL="1143000" indent="-228600">
              <a:spcBef>
                <a:spcPct val="20000"/>
              </a:spcBef>
              <a:buChar char="•"/>
              <a:defRPr sz="2000">
                <a:solidFill>
                  <a:schemeClr val="tx1"/>
                </a:solidFill>
                <a:latin typeface="Verdana" panose="020B0604030504040204" pitchFamily="34" charset="0"/>
                <a:ea typeface="MS PGothic" panose="020B0600070205080204" pitchFamily="34" charset="-128"/>
              </a:defRPr>
            </a:lvl3pPr>
            <a:lvl4pPr marL="1600200" indent="-228600">
              <a:spcBef>
                <a:spcPct val="20000"/>
              </a:spcBef>
              <a:buChar char="–"/>
              <a:defRPr sz="2000">
                <a:solidFill>
                  <a:schemeClr val="tx1"/>
                </a:solidFill>
                <a:latin typeface="Verdana" panose="020B0604030504040204" pitchFamily="34" charset="0"/>
                <a:ea typeface="MS PGothic" panose="020B0600070205080204" pitchFamily="34" charset="-128"/>
              </a:defRPr>
            </a:lvl4pPr>
            <a:lvl5pPr marL="2057400" indent="-228600">
              <a:spcBef>
                <a:spcPct val="20000"/>
              </a:spcBef>
              <a:buChar char="»"/>
              <a:defRPr sz="20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ea typeface="MS PGothic" panose="020B0600070205080204" pitchFamily="34" charset="-128"/>
              </a:defRPr>
            </a:lvl9pPr>
          </a:lstStyle>
          <a:p>
            <a:pPr eaLnBrk="1" hangingPunct="1">
              <a:spcBef>
                <a:spcPct val="0"/>
              </a:spcBef>
              <a:buFontTx/>
              <a:buNone/>
            </a:pPr>
            <a:r>
              <a:rPr lang="en-US" altLang="en-US" sz="3200" b="1">
                <a:ea typeface="ヒラギノ角ゴ Pro W3"/>
                <a:cs typeface="ヒラギノ角ゴ Pro W3"/>
              </a:rPr>
              <a:t>The Theory </a:t>
            </a:r>
            <a:br>
              <a:rPr lang="en-US" altLang="en-US" sz="3200" b="1">
                <a:ea typeface="ヒラギノ角ゴ Pro W3"/>
                <a:cs typeface="ヒラギノ角ゴ Pro W3"/>
              </a:rPr>
            </a:br>
            <a:r>
              <a:rPr lang="en-US" altLang="en-US" sz="3200" b="1">
                <a:ea typeface="ヒラギノ角ゴ Pro W3"/>
                <a:cs typeface="ヒラギノ角ゴ Pro W3"/>
              </a:rPr>
              <a:t>of Comparative Advantage</a:t>
            </a:r>
            <a:endParaRPr lang="en-US" altLang="en-US" b="1">
              <a:ea typeface="ヒラギノ角ゴ Pro W3"/>
              <a:cs typeface="ヒラギノ角ゴ Pro W3"/>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6F12A694-97E3-9FA0-1317-6B78C0C61033}"/>
              </a:ext>
            </a:extLst>
          </p:cNvPr>
          <p:cNvSpPr>
            <a:spLocks noGrp="1" noChangeArrowheads="1"/>
          </p:cNvSpPr>
          <p:nvPr>
            <p:ph type="title"/>
          </p:nvPr>
        </p:nvSpPr>
        <p:spPr>
          <a:xfrm>
            <a:off x="2514600" y="0"/>
            <a:ext cx="8153400" cy="1143000"/>
          </a:xfrm>
        </p:spPr>
        <p:txBody>
          <a:bodyPr/>
          <a:lstStyle/>
          <a:p>
            <a:pPr eaLnBrk="1" hangingPunct="1"/>
            <a:r>
              <a:rPr lang="en-US" altLang="en-US" sz="2800"/>
              <a:t>Market Imperfections: A Rationale for the Existence of the Multinational Firm</a:t>
            </a:r>
          </a:p>
        </p:txBody>
      </p:sp>
      <p:sp>
        <p:nvSpPr>
          <p:cNvPr id="29699" name="Rectangle 3">
            <a:extLst>
              <a:ext uri="{FF2B5EF4-FFF2-40B4-BE49-F238E27FC236}">
                <a16:creationId xmlns:a16="http://schemas.microsoft.com/office/drawing/2014/main" id="{CE0C22DA-CDC2-09A4-7113-807A80DA4979}"/>
              </a:ext>
            </a:extLst>
          </p:cNvPr>
          <p:cNvSpPr>
            <a:spLocks noGrp="1" noChangeArrowheads="1"/>
          </p:cNvSpPr>
          <p:nvPr>
            <p:ph idx="1"/>
          </p:nvPr>
        </p:nvSpPr>
        <p:spPr>
          <a:xfrm>
            <a:off x="1828800" y="1371600"/>
            <a:ext cx="8294688" cy="4572000"/>
          </a:xfrm>
        </p:spPr>
        <p:txBody>
          <a:bodyPr/>
          <a:lstStyle/>
          <a:p>
            <a:pPr eaLnBrk="1" hangingPunct="1"/>
            <a:r>
              <a:rPr lang="en-US" altLang="en-US" sz="2400" dirty="0"/>
              <a:t>Strategic motives drive the decision to invest abroad and become a MNE and can be summarized under the following categories:</a:t>
            </a:r>
          </a:p>
          <a:p>
            <a:pPr lvl="1" eaLnBrk="1" hangingPunct="1">
              <a:lnSpc>
                <a:spcPct val="90000"/>
              </a:lnSpc>
              <a:spcBef>
                <a:spcPct val="40000"/>
              </a:spcBef>
            </a:pPr>
            <a:r>
              <a:rPr lang="en-US" altLang="en-US" sz="2000" dirty="0"/>
              <a:t>Market seekers</a:t>
            </a:r>
          </a:p>
          <a:p>
            <a:pPr lvl="1" eaLnBrk="1" hangingPunct="1">
              <a:lnSpc>
                <a:spcPct val="90000"/>
              </a:lnSpc>
              <a:spcBef>
                <a:spcPct val="40000"/>
              </a:spcBef>
            </a:pPr>
            <a:r>
              <a:rPr lang="en-US" altLang="en-US" sz="2000" dirty="0"/>
              <a:t>Raw material seekers</a:t>
            </a:r>
          </a:p>
          <a:p>
            <a:pPr lvl="1" eaLnBrk="1" hangingPunct="1">
              <a:lnSpc>
                <a:spcPct val="90000"/>
              </a:lnSpc>
              <a:spcBef>
                <a:spcPct val="40000"/>
              </a:spcBef>
            </a:pPr>
            <a:r>
              <a:rPr lang="en-US" altLang="en-US" sz="2000" dirty="0"/>
              <a:t>Production efficiency seekers</a:t>
            </a:r>
          </a:p>
          <a:p>
            <a:pPr lvl="1" eaLnBrk="1" hangingPunct="1">
              <a:lnSpc>
                <a:spcPct val="90000"/>
              </a:lnSpc>
              <a:spcBef>
                <a:spcPct val="40000"/>
              </a:spcBef>
            </a:pPr>
            <a:r>
              <a:rPr lang="en-US" altLang="en-US" sz="2000" dirty="0"/>
              <a:t>Knowledge seekers</a:t>
            </a:r>
          </a:p>
          <a:p>
            <a:pPr lvl="1" eaLnBrk="1" hangingPunct="1">
              <a:lnSpc>
                <a:spcPct val="90000"/>
              </a:lnSpc>
              <a:spcBef>
                <a:spcPct val="40000"/>
              </a:spcBef>
            </a:pPr>
            <a:r>
              <a:rPr lang="en-US" altLang="en-US" sz="2000" dirty="0"/>
              <a:t>Political safety seekers</a:t>
            </a:r>
          </a:p>
          <a:p>
            <a:pPr eaLnBrk="1" hangingPunct="1">
              <a:spcBef>
                <a:spcPct val="50000"/>
              </a:spcBef>
            </a:pPr>
            <a:r>
              <a:rPr lang="en-US" altLang="en-US" sz="2400" dirty="0"/>
              <a:t>These categories are not mutually exclusive.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7A8ECFBC-6573-6252-9923-A4EC8D175C47}"/>
              </a:ext>
            </a:extLst>
          </p:cNvPr>
          <p:cNvSpPr>
            <a:spLocks noGrp="1" noChangeArrowheads="1"/>
          </p:cNvSpPr>
          <p:nvPr>
            <p:ph type="title"/>
          </p:nvPr>
        </p:nvSpPr>
        <p:spPr/>
        <p:txBody>
          <a:bodyPr/>
          <a:lstStyle/>
          <a:p>
            <a:pPr eaLnBrk="1" hangingPunct="1"/>
            <a:r>
              <a:rPr lang="en-US" altLang="en-US"/>
              <a:t>The Globalization Process</a:t>
            </a:r>
            <a:endParaRPr lang="en-US" altLang="en-US" sz="2800"/>
          </a:p>
        </p:txBody>
      </p:sp>
      <p:sp>
        <p:nvSpPr>
          <p:cNvPr id="30723" name="Rectangle 3">
            <a:extLst>
              <a:ext uri="{FF2B5EF4-FFF2-40B4-BE49-F238E27FC236}">
                <a16:creationId xmlns:a16="http://schemas.microsoft.com/office/drawing/2014/main" id="{0AB70183-1CCE-FF5C-72E6-5D4CA4DAB0C1}"/>
              </a:ext>
            </a:extLst>
          </p:cNvPr>
          <p:cNvSpPr>
            <a:spLocks noGrp="1" noChangeArrowheads="1"/>
          </p:cNvSpPr>
          <p:nvPr>
            <p:ph idx="1"/>
          </p:nvPr>
        </p:nvSpPr>
        <p:spPr/>
        <p:txBody>
          <a:bodyPr/>
          <a:lstStyle/>
          <a:p>
            <a:pPr eaLnBrk="1" hangingPunct="1">
              <a:lnSpc>
                <a:spcPct val="90000"/>
              </a:lnSpc>
              <a:spcBef>
                <a:spcPct val="50000"/>
              </a:spcBef>
            </a:pPr>
            <a:r>
              <a:rPr lang="en-US" altLang="en-US" dirty="0"/>
              <a:t>Stage I: </a:t>
            </a:r>
            <a:r>
              <a:rPr lang="en-US" altLang="en-US" i="1" dirty="0"/>
              <a:t>early domestic phase </a:t>
            </a:r>
            <a:r>
              <a:rPr lang="en-US" altLang="en-US" dirty="0"/>
              <a:t>growing into the </a:t>
            </a:r>
            <a:r>
              <a:rPr lang="en-US" altLang="en-US" i="1" dirty="0"/>
              <a:t>international trade phase </a:t>
            </a:r>
            <a:endParaRPr lang="en-US" altLang="en-US" dirty="0"/>
          </a:p>
          <a:p>
            <a:pPr eaLnBrk="1" hangingPunct="1">
              <a:lnSpc>
                <a:spcPct val="90000"/>
              </a:lnSpc>
              <a:spcBef>
                <a:spcPct val="50000"/>
              </a:spcBef>
            </a:pPr>
            <a:r>
              <a:rPr lang="en-US" altLang="en-US" dirty="0"/>
              <a:t>Stage II: A successful firm will continue to grow from simple international trade to the multinational phase characterized by production and investment both at home and abroad </a:t>
            </a:r>
          </a:p>
          <a:p>
            <a:pPr eaLnBrk="1" hangingPunct="1">
              <a:lnSpc>
                <a:spcPct val="90000"/>
              </a:lnSpc>
              <a:spcBef>
                <a:spcPct val="50000"/>
              </a:spcBef>
            </a:pPr>
            <a:r>
              <a:rPr lang="en-US" altLang="en-US" dirty="0"/>
              <a:t>Growth may be limited by the twin agency problems of corporate insiders and the rulers of sovereign states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8C73B-50C5-4A63-8C31-6D000853755E}"/>
              </a:ext>
            </a:extLst>
          </p:cNvPr>
          <p:cNvSpPr>
            <a:spLocks noGrp="1"/>
          </p:cNvSpPr>
          <p:nvPr>
            <p:ph type="title"/>
          </p:nvPr>
        </p:nvSpPr>
        <p:spPr/>
        <p:txBody>
          <a:bodyPr/>
          <a:lstStyle/>
          <a:p>
            <a:r>
              <a:rPr lang="en-US" dirty="0"/>
              <a:t>Factors affecting international trade flows</a:t>
            </a:r>
          </a:p>
        </p:txBody>
      </p:sp>
      <p:sp>
        <p:nvSpPr>
          <p:cNvPr id="7" name="Content Placeholder 6">
            <a:extLst>
              <a:ext uri="{FF2B5EF4-FFF2-40B4-BE49-F238E27FC236}">
                <a16:creationId xmlns:a16="http://schemas.microsoft.com/office/drawing/2014/main" id="{5FAC4080-A486-EA62-1597-216C7667B4C6}"/>
              </a:ext>
            </a:extLst>
          </p:cNvPr>
          <p:cNvSpPr>
            <a:spLocks noGrp="1"/>
          </p:cNvSpPr>
          <p:nvPr>
            <p:ph idx="1"/>
          </p:nvPr>
        </p:nvSpPr>
        <p:spPr/>
        <p:txBody>
          <a:bodyPr/>
          <a:lstStyle/>
          <a:p>
            <a:r>
              <a:rPr lang="en-US" sz="2000" dirty="0"/>
              <a:t>Cost of </a:t>
            </a:r>
            <a:r>
              <a:rPr lang="en-US" sz="2000" dirty="0" err="1"/>
              <a:t>labour</a:t>
            </a:r>
            <a:r>
              <a:rPr lang="en-US" sz="2000" dirty="0"/>
              <a:t> , inflation, national income, credit conditions, government policies,</a:t>
            </a:r>
          </a:p>
          <a:p>
            <a:r>
              <a:rPr lang="en-US" sz="2000" dirty="0"/>
              <a:t>Exchange rate-limitations of a weak home currency solution</a:t>
            </a:r>
          </a:p>
          <a:p>
            <a:r>
              <a:rPr lang="en-US" sz="2000" dirty="0"/>
              <a:t> –</a:t>
            </a:r>
            <a:r>
              <a:rPr lang="en-US" sz="2000" dirty="0" err="1"/>
              <a:t>competitiveie</a:t>
            </a:r>
            <a:r>
              <a:rPr lang="en-US" sz="2000" dirty="0"/>
              <a:t> ( foreign companies may lower prices to remain competitive)</a:t>
            </a:r>
          </a:p>
          <a:p>
            <a:r>
              <a:rPr lang="en-US" sz="2000" dirty="0"/>
              <a:t>Impact of other currencies. A county that has balance of trade deficit  with may country is not likely to solve all deficit simultaneously .</a:t>
            </a:r>
          </a:p>
          <a:p>
            <a:r>
              <a:rPr lang="en-US" sz="2000" dirty="0"/>
              <a:t>prearranged international trade transactions  international  transactions cannot be adjusted immediately. The lag is estimated to be about 18 months or longer leading to J curve effect. See exhibit </a:t>
            </a:r>
          </a:p>
          <a:p>
            <a:r>
              <a:rPr lang="en-US" sz="2000" dirty="0"/>
              <a:t>Intracompany trade: many  firms purchase products that are  produced by their subsidiaries, these transactions are not necessarily  affected by currency fluctuations. </a:t>
            </a:r>
          </a:p>
          <a:p>
            <a:r>
              <a:rPr lang="en-US" sz="2000" dirty="0"/>
              <a:t>Exchange rate and international friction </a:t>
            </a:r>
          </a:p>
        </p:txBody>
      </p:sp>
    </p:spTree>
    <p:extLst>
      <p:ext uri="{BB962C8B-B14F-4D97-AF65-F5344CB8AC3E}">
        <p14:creationId xmlns:p14="http://schemas.microsoft.com/office/powerpoint/2010/main" val="20213093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6A8E8-DFD2-1F9D-D918-4D3D335A19CA}"/>
              </a:ext>
            </a:extLst>
          </p:cNvPr>
          <p:cNvSpPr>
            <a:spLocks noGrp="1"/>
          </p:cNvSpPr>
          <p:nvPr>
            <p:ph type="title"/>
          </p:nvPr>
        </p:nvSpPr>
        <p:spPr/>
        <p:txBody>
          <a:bodyPr/>
          <a:lstStyle/>
          <a:p>
            <a:r>
              <a:rPr lang="en-US" dirty="0"/>
              <a:t>J-curve effect</a:t>
            </a:r>
          </a:p>
        </p:txBody>
      </p:sp>
      <p:pic>
        <p:nvPicPr>
          <p:cNvPr id="7" name="Picture 6">
            <a:extLst>
              <a:ext uri="{FF2B5EF4-FFF2-40B4-BE49-F238E27FC236}">
                <a16:creationId xmlns:a16="http://schemas.microsoft.com/office/drawing/2014/main" id="{2546C07B-83B3-3583-0EB2-801B9893D8D4}"/>
              </a:ext>
            </a:extLst>
          </p:cNvPr>
          <p:cNvPicPr>
            <a:picLocks noChangeAspect="1"/>
          </p:cNvPicPr>
          <p:nvPr/>
        </p:nvPicPr>
        <p:blipFill>
          <a:blip r:embed="rId2"/>
          <a:stretch>
            <a:fillRect/>
          </a:stretch>
        </p:blipFill>
        <p:spPr>
          <a:xfrm>
            <a:off x="4233862" y="2209800"/>
            <a:ext cx="3724275" cy="2438400"/>
          </a:xfrm>
          <a:prstGeom prst="rect">
            <a:avLst/>
          </a:prstGeom>
        </p:spPr>
      </p:pic>
      <p:pic>
        <p:nvPicPr>
          <p:cNvPr id="11" name="Content Placeholder 10">
            <a:extLst>
              <a:ext uri="{FF2B5EF4-FFF2-40B4-BE49-F238E27FC236}">
                <a16:creationId xmlns:a16="http://schemas.microsoft.com/office/drawing/2014/main" id="{F2D1411E-706C-5548-9FC0-75DEB55C69B4}"/>
              </a:ext>
            </a:extLst>
          </p:cNvPr>
          <p:cNvPicPr>
            <a:picLocks noGrp="1" noChangeAspect="1"/>
          </p:cNvPicPr>
          <p:nvPr>
            <p:ph idx="1"/>
          </p:nvPr>
        </p:nvPicPr>
        <p:blipFill>
          <a:blip r:embed="rId2"/>
          <a:stretch>
            <a:fillRect/>
          </a:stretch>
        </p:blipFill>
        <p:spPr>
          <a:xfrm>
            <a:off x="4233862" y="2475706"/>
            <a:ext cx="3724275" cy="2438400"/>
          </a:xfrm>
        </p:spPr>
      </p:pic>
    </p:spTree>
    <p:extLst>
      <p:ext uri="{BB962C8B-B14F-4D97-AF65-F5344CB8AC3E}">
        <p14:creationId xmlns:p14="http://schemas.microsoft.com/office/powerpoint/2010/main" val="7483573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EBE6A-6D14-6A51-13E1-DCBF8E9DE996}"/>
              </a:ext>
            </a:extLst>
          </p:cNvPr>
          <p:cNvSpPr>
            <a:spLocks noGrp="1"/>
          </p:cNvSpPr>
          <p:nvPr>
            <p:ph type="title"/>
          </p:nvPr>
        </p:nvSpPr>
        <p:spPr/>
        <p:txBody>
          <a:bodyPr/>
          <a:lstStyle/>
          <a:p>
            <a:r>
              <a:rPr lang="en-US" dirty="0"/>
              <a:t>International capital flows</a:t>
            </a:r>
          </a:p>
        </p:txBody>
      </p:sp>
      <p:sp>
        <p:nvSpPr>
          <p:cNvPr id="3" name="Content Placeholder 2">
            <a:extLst>
              <a:ext uri="{FF2B5EF4-FFF2-40B4-BE49-F238E27FC236}">
                <a16:creationId xmlns:a16="http://schemas.microsoft.com/office/drawing/2014/main" id="{6B7C5A1F-D0CB-B550-380F-982BE3761156}"/>
              </a:ext>
            </a:extLst>
          </p:cNvPr>
          <p:cNvSpPr>
            <a:spLocks noGrp="1"/>
          </p:cNvSpPr>
          <p:nvPr>
            <p:ph idx="1"/>
          </p:nvPr>
        </p:nvSpPr>
        <p:spPr/>
        <p:txBody>
          <a:bodyPr/>
          <a:lstStyle/>
          <a:p>
            <a:r>
              <a:rPr lang="en-US" dirty="0"/>
              <a:t>Factors affecting direct foreign investment</a:t>
            </a:r>
          </a:p>
          <a:p>
            <a:r>
              <a:rPr lang="en-US" dirty="0"/>
              <a:t>Changes in restrictions</a:t>
            </a:r>
          </a:p>
          <a:p>
            <a:r>
              <a:rPr lang="en-US" dirty="0"/>
              <a:t>Privatization</a:t>
            </a:r>
          </a:p>
          <a:p>
            <a:r>
              <a:rPr lang="en-US" dirty="0"/>
              <a:t>Potential economic growth</a:t>
            </a:r>
          </a:p>
          <a:p>
            <a:r>
              <a:rPr lang="en-US" dirty="0"/>
              <a:t>Tax</a:t>
            </a:r>
          </a:p>
          <a:p>
            <a:r>
              <a:rPr lang="en-US" dirty="0"/>
              <a:t>Factors affecting international portfolio investment </a:t>
            </a:r>
          </a:p>
          <a:p>
            <a:r>
              <a:rPr lang="en-US" dirty="0"/>
              <a:t> tax rates on interest or dividends, interest and </a:t>
            </a:r>
            <a:r>
              <a:rPr lang="en-US"/>
              <a:t>exchange rates,</a:t>
            </a:r>
            <a:endParaRPr lang="en-US" dirty="0"/>
          </a:p>
        </p:txBody>
      </p:sp>
    </p:spTree>
    <p:extLst>
      <p:ext uri="{BB962C8B-B14F-4D97-AF65-F5344CB8AC3E}">
        <p14:creationId xmlns:p14="http://schemas.microsoft.com/office/powerpoint/2010/main" val="8473103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70260-1137-C5EF-F13A-98A611BD74D8}"/>
              </a:ext>
            </a:extLst>
          </p:cNvPr>
          <p:cNvSpPr>
            <a:spLocks noGrp="1"/>
          </p:cNvSpPr>
          <p:nvPr>
            <p:ph type="title"/>
          </p:nvPr>
        </p:nvSpPr>
        <p:spPr/>
        <p:txBody>
          <a:bodyPr/>
          <a:lstStyle/>
          <a:p>
            <a:r>
              <a:rPr lang="en-US" dirty="0"/>
              <a:t>Agencies that facilitate international flows </a:t>
            </a:r>
          </a:p>
        </p:txBody>
      </p:sp>
      <p:sp>
        <p:nvSpPr>
          <p:cNvPr id="3" name="Content Placeholder 2">
            <a:extLst>
              <a:ext uri="{FF2B5EF4-FFF2-40B4-BE49-F238E27FC236}">
                <a16:creationId xmlns:a16="http://schemas.microsoft.com/office/drawing/2014/main" id="{A0895053-EDAE-05AA-2AC5-6A910D548009}"/>
              </a:ext>
            </a:extLst>
          </p:cNvPr>
          <p:cNvSpPr>
            <a:spLocks noGrp="1"/>
          </p:cNvSpPr>
          <p:nvPr>
            <p:ph idx="1"/>
          </p:nvPr>
        </p:nvSpPr>
        <p:spPr/>
        <p:txBody>
          <a:bodyPr/>
          <a:lstStyle/>
          <a:p>
            <a:r>
              <a:rPr lang="en-US" sz="2400" dirty="0"/>
              <a:t>International Monetary fund (IMF)</a:t>
            </a:r>
          </a:p>
          <a:p>
            <a:r>
              <a:rPr lang="en-US" sz="2400" dirty="0"/>
              <a:t>World trade organization (WTO)</a:t>
            </a:r>
          </a:p>
          <a:p>
            <a:r>
              <a:rPr lang="en-US" sz="2400" dirty="0" err="1"/>
              <a:t>Inernational</a:t>
            </a:r>
            <a:r>
              <a:rPr lang="en-US" sz="2400" dirty="0"/>
              <a:t> Finance corporation (IFC)</a:t>
            </a:r>
          </a:p>
          <a:p>
            <a:r>
              <a:rPr lang="en-US" sz="2400" dirty="0"/>
              <a:t>International Development Association (IDA)</a:t>
            </a:r>
          </a:p>
          <a:p>
            <a:r>
              <a:rPr lang="en-US" sz="2400" dirty="0"/>
              <a:t>World Bank</a:t>
            </a:r>
          </a:p>
          <a:p>
            <a:r>
              <a:rPr lang="en-US" sz="2400" dirty="0"/>
              <a:t>Bank for international settlements (BIS)</a:t>
            </a:r>
          </a:p>
          <a:p>
            <a:r>
              <a:rPr lang="en-US" sz="2400" dirty="0"/>
              <a:t>Regional Development Agencies (</a:t>
            </a:r>
            <a:r>
              <a:rPr lang="en-US" sz="2400" dirty="0" err="1"/>
              <a:t>Eg:Asian</a:t>
            </a:r>
            <a:r>
              <a:rPr lang="en-US" sz="2400" dirty="0"/>
              <a:t> Development Bank), Inter-American Development Bank, </a:t>
            </a:r>
            <a:r>
              <a:rPr lang="en-US" sz="2400" dirty="0" err="1"/>
              <a:t>Afrtican</a:t>
            </a:r>
            <a:r>
              <a:rPr lang="en-US" sz="2400" dirty="0"/>
              <a:t> Development Bank…</a:t>
            </a:r>
          </a:p>
          <a:p>
            <a:r>
              <a:rPr lang="en-US" sz="2400" dirty="0"/>
              <a:t>OECD -</a:t>
            </a:r>
            <a:r>
              <a:rPr lang="en-US" sz="2400" dirty="0" err="1"/>
              <a:t>organisation</a:t>
            </a:r>
            <a:r>
              <a:rPr lang="en-US" sz="2400" dirty="0"/>
              <a:t> for economic co-operation and development</a:t>
            </a:r>
          </a:p>
          <a:p>
            <a:endParaRPr lang="en-US" dirty="0"/>
          </a:p>
        </p:txBody>
      </p:sp>
    </p:spTree>
    <p:extLst>
      <p:ext uri="{BB962C8B-B14F-4D97-AF65-F5344CB8AC3E}">
        <p14:creationId xmlns:p14="http://schemas.microsoft.com/office/powerpoint/2010/main" val="38814176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ssible_PPT_Template_Cengage_MPS.potx" id="{6A341ED2-E63B-4177-9AAF-670EA0822A4A}" vid="{9F6311B6-333D-45C7-A3D7-227D14483E8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3787E545D11BE4C94B6393DEE3B9BCA" ma:contentTypeVersion="19" ma:contentTypeDescription="Create a new document." ma:contentTypeScope="" ma:versionID="534dba19bfd740bac14a55edbf4a9724">
  <xsd:schema xmlns:xsd="http://www.w3.org/2001/XMLSchema" xmlns:xs="http://www.w3.org/2001/XMLSchema" xmlns:p="http://schemas.microsoft.com/office/2006/metadata/properties" xmlns:ns1="http://schemas.microsoft.com/sharepoint/v3" xmlns:ns2="4ca6acd6-e5cb-46bc-bea2-b79c57cf6b91" xmlns:ns3="28073b65-5aa8-4d2b-b9ad-f7435a5ea968" targetNamespace="http://schemas.microsoft.com/office/2006/metadata/properties" ma:root="true" ma:fieldsID="a4f407cd929a731d78dca9ae5cb8132a" ns1:_="" ns2:_="" ns3:_="">
    <xsd:import namespace="http://schemas.microsoft.com/sharepoint/v3"/>
    <xsd:import namespace="4ca6acd6-e5cb-46bc-bea2-b79c57cf6b91"/>
    <xsd:import namespace="28073b65-5aa8-4d2b-b9ad-f7435a5ea96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1:_ip_UnifiedCompliancePolicyProperties" minOccurs="0"/>
                <xsd:element ref="ns1:_ip_UnifiedCompliancePolicyUIAction" minOccurs="0"/>
                <xsd:element ref="ns3:SharedWithUsers" minOccurs="0"/>
                <xsd:element ref="ns3:SharedWithDetail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ca6acd6-e5cb-46bc-bea2-b79c57cf6b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d48ba10-6d91-4bbc-bf20-d0a1146a466d" ma:termSetId="09814cd3-568e-fe90-9814-8d621ff8fb84" ma:anchorId="fba54fb3-c3e1-fe81-a776-ca4b69148c4d" ma:open="true" ma:isKeyword="false">
      <xsd:complexType>
        <xsd:sequence>
          <xsd:element ref="pc:Terms" minOccurs="0" maxOccurs="1"/>
        </xsd:sequence>
      </xsd:complexType>
    </xsd:element>
    <xsd:element name="MediaServiceLocation" ma:index="24" nillable="true" ma:displayName="Location" ma:description="" ma:indexed="true" ma:internalName="MediaServiceLocation" ma:readOnly="true">
      <xsd:simpleType>
        <xsd:restriction base="dms:Text"/>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8073b65-5aa8-4d2b-b9ad-f7435a5ea968"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5585eb3-e6e2-4b7d-a169-2945857e94bd}" ma:internalName="TaxCatchAll" ma:showField="CatchAllData" ma:web="28073b65-5aa8-4d2b-b9ad-f7435a5ea96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4ca6acd6-e5cb-46bc-bea2-b79c57cf6b91">
      <Terms xmlns="http://schemas.microsoft.com/office/infopath/2007/PartnerControls"/>
    </lcf76f155ced4ddcb4097134ff3c332f>
    <_ip_UnifiedCompliancePolicyProperties xmlns="http://schemas.microsoft.com/sharepoint/v3" xsi:nil="true"/>
    <TaxCatchAll xmlns="28073b65-5aa8-4d2b-b9ad-f7435a5ea968" xsi:nil="true"/>
  </documentManagement>
</p:properties>
</file>

<file path=customXml/itemProps1.xml><?xml version="1.0" encoding="utf-8"?>
<ds:datastoreItem xmlns:ds="http://schemas.openxmlformats.org/officeDocument/2006/customXml" ds:itemID="{AB0FB46E-6CDE-4363-936C-DADD5D9AE9D1}"/>
</file>

<file path=customXml/itemProps2.xml><?xml version="1.0" encoding="utf-8"?>
<ds:datastoreItem xmlns:ds="http://schemas.openxmlformats.org/officeDocument/2006/customXml" ds:itemID="{43EF3BE5-8706-4DFB-9626-C3185DE3FA9F}"/>
</file>

<file path=customXml/itemProps3.xml><?xml version="1.0" encoding="utf-8"?>
<ds:datastoreItem xmlns:ds="http://schemas.openxmlformats.org/officeDocument/2006/customXml" ds:itemID="{8FD935CB-1B2C-4F2F-AC69-D7FED6DEC31A}"/>
</file>

<file path=docProps/app.xml><?xml version="1.0" encoding="utf-8"?>
<Properties xmlns="http://schemas.openxmlformats.org/officeDocument/2006/extended-properties" xmlns:vt="http://schemas.openxmlformats.org/officeDocument/2006/docPropsVTypes">
  <Template>Accessible_PPT_Template_Cengage_MPS</Template>
  <TotalTime>3168</TotalTime>
  <Words>3271</Words>
  <Application>Microsoft Office PowerPoint</Application>
  <PresentationFormat>Widescreen</PresentationFormat>
  <Paragraphs>310</Paragraphs>
  <Slides>53</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53</vt:i4>
      </vt:variant>
    </vt:vector>
  </HeadingPairs>
  <TitlesOfParts>
    <vt:vector size="59" baseType="lpstr">
      <vt:lpstr>Arial</vt:lpstr>
      <vt:lpstr>Arial</vt:lpstr>
      <vt:lpstr>Calibri</vt:lpstr>
      <vt:lpstr>Tahoma</vt:lpstr>
      <vt:lpstr>Verdana</vt:lpstr>
      <vt:lpstr>Office Theme</vt:lpstr>
      <vt:lpstr>Multinational Financial Management:international flow of funds and international financial markets </vt:lpstr>
      <vt:lpstr>Learning Objectives</vt:lpstr>
      <vt:lpstr>What is a multinational corporation?</vt:lpstr>
      <vt:lpstr>Exhibit 1.1 What Is Different About International Financial Management?</vt:lpstr>
      <vt:lpstr>Market Imperfections: A Rationale for the Existence of the Multinational Firm</vt:lpstr>
      <vt:lpstr>Exchange rates and trading: The Market for Currencies</vt:lpstr>
      <vt:lpstr>Example of exchange rates and trading Consider the following exchange rates</vt:lpstr>
      <vt:lpstr>Notation </vt:lpstr>
      <vt:lpstr>Notation</vt:lpstr>
      <vt:lpstr>Direct Quotations and indirect quotations</vt:lpstr>
      <vt:lpstr>Exchange rate risk and currency appreciation</vt:lpstr>
      <vt:lpstr>International flow of funds International Monetary Systems: Gold Standard</vt:lpstr>
      <vt:lpstr>Bretton Woods Agreement</vt:lpstr>
      <vt:lpstr>International Monetary System from 1946-1971: Fixed Exchange Rates</vt:lpstr>
      <vt:lpstr>Current International Monetary Systems</vt:lpstr>
      <vt:lpstr>Floating Rate Systems</vt:lpstr>
      <vt:lpstr>Pegged Exchange Rates</vt:lpstr>
      <vt:lpstr>Managed Arrangements</vt:lpstr>
      <vt:lpstr>Monetary Unions</vt:lpstr>
      <vt:lpstr>Balance of payments</vt:lpstr>
      <vt:lpstr>The Balance of Payments</vt:lpstr>
      <vt:lpstr>Fundamentals of BOP Accounting</vt:lpstr>
      <vt:lpstr>Fundamentals of BOP Accounting</vt:lpstr>
      <vt:lpstr>The Accounts of the BOP</vt:lpstr>
      <vt:lpstr>What is a freely convertible currency?</vt:lpstr>
      <vt:lpstr>BOP Impacts on Key Macroeconomic Rates</vt:lpstr>
      <vt:lpstr>The BOP and Exchange Rates</vt:lpstr>
      <vt:lpstr>The BOP and Exchange Rates</vt:lpstr>
      <vt:lpstr>The BOP and Interest Rates</vt:lpstr>
      <vt:lpstr>The BOP and Inflation</vt:lpstr>
      <vt:lpstr>Trade Balances and Exchange Rates</vt:lpstr>
      <vt:lpstr>Trade Adjustment to Exchange Rates: The J-Curve </vt:lpstr>
      <vt:lpstr>Capital Mobility</vt:lpstr>
      <vt:lpstr>Exhibit 1.4 The Evolution of the Global Monetary System</vt:lpstr>
      <vt:lpstr>Capital Controls</vt:lpstr>
      <vt:lpstr>Capital Flight</vt:lpstr>
      <vt:lpstr>Globalization of Capital Flows</vt:lpstr>
      <vt:lpstr>Internationalization of Financial Markets</vt:lpstr>
      <vt:lpstr>Eurocurrencies and LIBOR</vt:lpstr>
      <vt:lpstr>Eurocurrencies and LIBOR</vt:lpstr>
      <vt:lpstr>Internationalization of Financial Markets  </vt:lpstr>
      <vt:lpstr>Impact of relative Inflation on Interest Rates and Exchange Rates</vt:lpstr>
      <vt:lpstr>Financial Globalization and Risk</vt:lpstr>
      <vt:lpstr>The Global Financial Marketplace</vt:lpstr>
      <vt:lpstr>Exhibit 1.1  Global Capital Markets</vt:lpstr>
      <vt:lpstr>The Theory  of Comparative Advantage</vt:lpstr>
      <vt:lpstr>PowerPoint Presentation</vt:lpstr>
      <vt:lpstr>Market Imperfections: A Rationale for the Existence of the Multinational Firm</vt:lpstr>
      <vt:lpstr>The Globalization Process</vt:lpstr>
      <vt:lpstr>Factors affecting international trade flows</vt:lpstr>
      <vt:lpstr>J-curve effect</vt:lpstr>
      <vt:lpstr>International capital flows</vt:lpstr>
      <vt:lpstr>Agencies that facilitate international flows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Prasanna kumar. Tripathy</dc:creator>
  <cp:lastModifiedBy>Regis Arunodayam Dominic Savio</cp:lastModifiedBy>
  <cp:revision>868</cp:revision>
  <dcterms:created xsi:type="dcterms:W3CDTF">2018-12-18T04:30:03Z</dcterms:created>
  <dcterms:modified xsi:type="dcterms:W3CDTF">2025-01-25T17:29:50Z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0x01010013787E545D11BE4C94B6393DEE3B9BCA</vt:lpwstr>
  </property>
</Properties>
</file>