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0"/>
  </p:notesMasterIdLst>
  <p:sldIdLst>
    <p:sldId id="284" r:id="rId5"/>
    <p:sldId id="292" r:id="rId6"/>
    <p:sldId id="293" r:id="rId7"/>
    <p:sldId id="286" r:id="rId8"/>
    <p:sldId id="27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5" autoAdjust="0"/>
  </p:normalViewPr>
  <p:slideViewPr>
    <p:cSldViewPr snapToGrid="0">
      <p:cViewPr varScale="1">
        <p:scale>
          <a:sx n="78" d="100"/>
          <a:sy n="78" d="100"/>
        </p:scale>
        <p:origin x="77" y="1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8D3AE-9A65-4D85-9727-D346D0F2D02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2C402-2818-4878-9FCB-E10FE60539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95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Floral Calendar B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16E89-FD42-4D23-8339-57A0A9C1E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0352" y="365125"/>
            <a:ext cx="6300216" cy="77787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C69EA1-7A30-4120-9A3B-68C0BD601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E3F9CF-0F8B-41D7-A06F-C7F3B224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BDD780-3E81-4ED9-906C-6EAC9CAA5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5FE4697-D3A3-4ECA-A20B-312D0B05A0B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30351" y="1408247"/>
            <a:ext cx="6544635" cy="5313228"/>
          </a:xfrm>
          <a:solidFill>
            <a:srgbClr val="000000">
              <a:alpha val="45098"/>
            </a:srgb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14FEC99-8F47-4B28-9C25-CD0332A0A6D8}"/>
              </a:ext>
            </a:extLst>
          </p:cNvPr>
          <p:cNvSpPr/>
          <p:nvPr userDrawn="1"/>
        </p:nvSpPr>
        <p:spPr>
          <a:xfrm>
            <a:off x="7538028" y="371764"/>
            <a:ext cx="4354945" cy="61144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4CF5936-DA2A-4228-9F01-4B648210111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38416" y="136525"/>
            <a:ext cx="4754557" cy="6343298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98832A-95A2-4B53-BA5A-179924D22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639338" y="1363637"/>
            <a:ext cx="6400800" cy="0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11B614A-132A-4533-BDD8-B54EEF21C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639338" y="6091109"/>
            <a:ext cx="6400800" cy="0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7069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BFA41-E5C0-4E27-AF82-F40061103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D06CD4-FF0E-40E1-8839-0954A7956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13E43-22B0-4B72-A811-EDD3D3AF2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3D9EB-C2E1-444C-B8F6-CF1C4C80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478AB-11DD-4F4A-AE54-AF5947678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0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B09CD-2753-4360-B89C-7303D8775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4B1C2-B39B-4106-AC99-F55F72533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D5381-5F7B-4170-8C68-0C6DC46CD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E5AB2-0D06-44D7-AE4E-65E5B6F23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1B484-2575-4F9B-BF61-19D7C150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706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E25E-1E16-4E8E-8F94-1EC9B1F4F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643E7-20D8-4CA7-B972-474A57E1E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5BCF9-B567-4178-8ECC-83A0A03A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CB26F-5938-47AD-9E73-9C8052CF8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9C35B-319D-43DA-A390-887558CF4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807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F17D-E570-4886-A6F3-B839AB006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2DEEC-722E-4696-8B8A-5953EF01C0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DE0F02-A3AF-4C0D-98C3-F3D56F22F3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47263-0361-45B5-8572-CB29040B7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5C1F4-1B09-409B-9989-934F98076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BBCC4-A6B8-4ACE-9CB7-0A5C2B692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75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C0A55-DE2B-429D-B27D-2DD648383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D6D90A-DCAB-4BF5-AFE9-1A06BC57E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63A0AB-20D7-4992-9D99-34F900198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6BF4A9-AC26-4D13-AE52-217B5B623C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DF511-F4EE-48BC-BCFE-9FC028EBE9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62ABE3-8C0C-46D0-BD16-D7F9ACD3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B0357F-880D-44F7-BA6A-283366880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EFE480-644C-4A7C-88F9-28A78646A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698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4B68B-87D1-4FF4-A261-8EE9EBA5F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1DF625-E38E-4A33-9A66-A76AEEB9B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612ECE-87A9-411D-8DDE-8532A6D42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7CA226-5627-485C-AF6C-5CC4F88B9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929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B758A7-DB08-462B-8AB8-95666687F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364415-2AFC-43B1-996F-621A75C14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08DC59-0C5B-4914-AC45-5253DD0CC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77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satMod val="103000"/>
                <a:tint val="94000"/>
                <a:lumMod val="100000"/>
              </a:schemeClr>
            </a:gs>
            <a:gs pos="10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1C5AC4-075F-480C-A549-FF1607656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B0CADE-C190-4CBD-BDAE-F8FC5C8D2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42DA7-536E-4199-A8CE-A3BC48A0EE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AA9A9-FE15-4A89-8C7D-72A64C29FA98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21FE3-DE86-4DE3-9C08-189AC68392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D905B-8FDB-4C31-8509-FCC4C1DC53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CA2E0-7902-468E-AAAC-ABCABDCFC1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76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25" descr="Rose">
            <a:extLst>
              <a:ext uri="{FF2B5EF4-FFF2-40B4-BE49-F238E27FC236}">
                <a16:creationId xmlns:a16="http://schemas.microsoft.com/office/drawing/2014/main" id="{7CA9B2A3-6C38-425D-9636-11C9853B102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" b="254"/>
          <a:stretch>
            <a:fillRect/>
          </a:stretch>
        </p:blipFill>
        <p:spPr>
          <a:xfrm>
            <a:off x="9302617" y="3063468"/>
            <a:ext cx="2879123" cy="3841185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DC657A7-E5AE-476B-91FE-C42AB000FFD4}"/>
              </a:ext>
            </a:extLst>
          </p:cNvPr>
          <p:cNvSpPr/>
          <p:nvPr/>
        </p:nvSpPr>
        <p:spPr>
          <a:xfrm>
            <a:off x="5344179" y="193224"/>
            <a:ext cx="2026517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dirty="0">
                <a:latin typeface="Eras Bold ITC" panose="020B0907030504020204" pitchFamily="34" charset="0"/>
              </a:rPr>
              <a:t>Bayes’ Theorem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3FA224-3012-46F4-A320-373DA3F3E670}"/>
              </a:ext>
            </a:extLst>
          </p:cNvPr>
          <p:cNvSpPr/>
          <p:nvPr/>
        </p:nvSpPr>
        <p:spPr>
          <a:xfrm>
            <a:off x="261437" y="959795"/>
            <a:ext cx="7529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If I get new evidence, how can I update my belief about an event?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A94FE8-5AE9-4FDF-A77F-5FD7D5C989B8}"/>
              </a:ext>
            </a:extLst>
          </p:cNvPr>
          <p:cNvSpPr/>
          <p:nvPr/>
        </p:nvSpPr>
        <p:spPr>
          <a:xfrm>
            <a:off x="261436" y="1538293"/>
            <a:ext cx="1159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 other words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: It tells us how to calculate the updated probability of something after new information appears.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77970B-37B6-4051-A324-74D61ABCFCE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26972" y="2393790"/>
            <a:ext cx="2810267" cy="9621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A7C80B-98B4-4BFF-A2CB-DCEBACCC675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6415" y="4132206"/>
            <a:ext cx="5749585" cy="1690440"/>
          </a:xfrm>
          <a:prstGeom prst="rect">
            <a:avLst/>
          </a:prstGeom>
          <a:scene3d>
            <a:camera prst="orthographicFront"/>
            <a:lightRig rig="chilly" dir="t"/>
          </a:scene3d>
          <a:sp3d contourW="12700" prstMaterial="matte">
            <a:bevelT/>
            <a:contourClr>
              <a:srgbClr val="FF0000"/>
            </a:contourClr>
          </a:sp3d>
        </p:spPr>
      </p:pic>
    </p:spTree>
    <p:extLst>
      <p:ext uri="{BB962C8B-B14F-4D97-AF65-F5344CB8AC3E}">
        <p14:creationId xmlns:p14="http://schemas.microsoft.com/office/powerpoint/2010/main" val="1509247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24" descr="Poppy">
            <a:extLst>
              <a:ext uri="{FF2B5EF4-FFF2-40B4-BE49-F238E27FC236}">
                <a16:creationId xmlns:a16="http://schemas.microsoft.com/office/drawing/2014/main" id="{E1B600EF-429C-4A97-ADFA-0E8550A95DC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73655" y="3355588"/>
            <a:ext cx="2609014" cy="3480819"/>
          </a:xfrm>
        </p:spPr>
      </p:pic>
      <p:sp>
        <p:nvSpPr>
          <p:cNvPr id="10" name="AutoShape 4" descr="{\displaystyle a}">
            <a:extLst>
              <a:ext uri="{FF2B5EF4-FFF2-40B4-BE49-F238E27FC236}">
                <a16:creationId xmlns:a16="http://schemas.microsoft.com/office/drawing/2014/main" id="{E89BF436-A82D-4953-8521-84B9375A84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38375" y="277572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DECADD-CBAD-43C2-A451-66F84C6AF8FA}"/>
              </a:ext>
            </a:extLst>
          </p:cNvPr>
          <p:cNvSpPr/>
          <p:nvPr/>
        </p:nvSpPr>
        <p:spPr>
          <a:xfrm>
            <a:off x="213664" y="333986"/>
            <a:ext cx="2755883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Example 1: Medical Test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2DDDF6-EBED-4456-9C2C-89B16482FB32}"/>
              </a:ext>
            </a:extLst>
          </p:cNvPr>
          <p:cNvSpPr/>
          <p:nvPr/>
        </p:nvSpPr>
        <p:spPr>
          <a:xfrm>
            <a:off x="78658" y="913241"/>
            <a:ext cx="6096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A rare disease affects </a:t>
            </a:r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1%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of the population.</a:t>
            </a:r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The test: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A43DD0-0092-4775-9F38-596232B5A6AB}"/>
              </a:ext>
            </a:extLst>
          </p:cNvPr>
          <p:cNvSpPr/>
          <p:nvPr/>
        </p:nvSpPr>
        <p:spPr>
          <a:xfrm>
            <a:off x="78658" y="1603195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If a person is sick: test is positive </a:t>
            </a:r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99%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of the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If a person is healthy: test is falsely positive </a:t>
            </a:r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5%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of the time.</a:t>
            </a:r>
          </a:p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A person tests positive. What’s the probability they are actually sick?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416838-B064-4CAD-A631-490BC704D1F4}"/>
              </a:ext>
            </a:extLst>
          </p:cNvPr>
          <p:cNvSpPr/>
          <p:nvPr/>
        </p:nvSpPr>
        <p:spPr>
          <a:xfrm>
            <a:off x="213664" y="3388299"/>
            <a:ext cx="1114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b="1" dirty="0"/>
              <a:t>Solution: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9EF987-67BE-4779-8ED1-F7F042A02CF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63078" y="3355588"/>
            <a:ext cx="7173326" cy="33151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D9E45F1-E0A7-4230-9B7B-CDCCB62BCCB9}"/>
              </a:ext>
            </a:extLst>
          </p:cNvPr>
          <p:cNvSpPr/>
          <p:nvPr/>
        </p:nvSpPr>
        <p:spPr>
          <a:xfrm>
            <a:off x="6057030" y="249385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Even though the test is highly accurate, the chance that the person is sick after a positive result is only 17%, because the disease is rare.</a:t>
            </a:r>
          </a:p>
        </p:txBody>
      </p:sp>
    </p:spTree>
    <p:extLst>
      <p:ext uri="{BB962C8B-B14F-4D97-AF65-F5344CB8AC3E}">
        <p14:creationId xmlns:p14="http://schemas.microsoft.com/office/powerpoint/2010/main" val="301692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8182">
              <a:schemeClr val="accent6"/>
            </a:gs>
            <a:gs pos="76000">
              <a:schemeClr val="accent2"/>
            </a:gs>
            <a:gs pos="100000">
              <a:schemeClr val="accent2"/>
            </a:gs>
            <a:gs pos="10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20" descr="Periwinkle">
            <a:extLst>
              <a:ext uri="{FF2B5EF4-FFF2-40B4-BE49-F238E27FC236}">
                <a16:creationId xmlns:a16="http://schemas.microsoft.com/office/drawing/2014/main" id="{F7FD38CE-463B-4F27-A311-54D33335589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" r="2141"/>
          <a:stretch>
            <a:fillRect/>
          </a:stretch>
        </p:blipFill>
        <p:spPr>
          <a:xfrm>
            <a:off x="9517225" y="3289251"/>
            <a:ext cx="2674775" cy="356874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41EE6FD-81DD-46DB-AFD4-6C4262FCBCE7}"/>
              </a:ext>
            </a:extLst>
          </p:cNvPr>
          <p:cNvSpPr/>
          <p:nvPr/>
        </p:nvSpPr>
        <p:spPr>
          <a:xfrm>
            <a:off x="238018" y="206167"/>
            <a:ext cx="4282775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b="1" dirty="0"/>
              <a:t>Example 2: Industry (Defective Product)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3B9609-E5A2-4087-8854-15C93B6845C0}"/>
              </a:ext>
            </a:extLst>
          </p:cNvPr>
          <p:cNvSpPr/>
          <p:nvPr/>
        </p:nvSpPr>
        <p:spPr>
          <a:xfrm>
            <a:off x="117986" y="734565"/>
            <a:ext cx="8613059" cy="9369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Factory A makes 40% of products, defect rate = 2%.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Factory B makes 60% of products, defect rate = 5%.</a:t>
            </a:r>
          </a:p>
          <a:p>
            <a:r>
              <a:rPr lang="en-US" b="1" dirty="0"/>
              <a:t>If we find a defective product, what’s the probability it came from Factory A?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95CD0E-AB8D-4EB3-97DF-86BD2159D580}"/>
              </a:ext>
            </a:extLst>
          </p:cNvPr>
          <p:cNvSpPr/>
          <p:nvPr/>
        </p:nvSpPr>
        <p:spPr>
          <a:xfrm>
            <a:off x="117986" y="1884988"/>
            <a:ext cx="1114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b="1" dirty="0"/>
              <a:t>Solution: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735281-D715-4E2A-B00C-03488EAF8CA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7986" y="2327922"/>
            <a:ext cx="6992326" cy="24577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9501B0-06D0-457C-BC23-14B3D90E35ED}"/>
              </a:ext>
            </a:extLst>
          </p:cNvPr>
          <p:cNvSpPr/>
          <p:nvPr/>
        </p:nvSpPr>
        <p:spPr>
          <a:xfrm>
            <a:off x="117986" y="5073626"/>
            <a:ext cx="77379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/>
              <a:t>The probability that the defective product came from Factory A is </a:t>
            </a:r>
            <a:r>
              <a:rPr lang="en-US" b="1" dirty="0"/>
              <a:t>21%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36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10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0" descr="Periwinkle">
            <a:extLst>
              <a:ext uri="{FF2B5EF4-FFF2-40B4-BE49-F238E27FC236}">
                <a16:creationId xmlns:a16="http://schemas.microsoft.com/office/drawing/2014/main" id="{788038A7-C19C-423F-91C5-7672B5BA1D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" r="2141"/>
          <a:stretch>
            <a:fillRect/>
          </a:stretch>
        </p:blipFill>
        <p:spPr>
          <a:xfrm>
            <a:off x="9520342" y="3289251"/>
            <a:ext cx="2674775" cy="35687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A5FACB5-1D43-4355-83C6-8CF33A7ED3A2}"/>
              </a:ext>
            </a:extLst>
          </p:cNvPr>
          <p:cNvSpPr/>
          <p:nvPr/>
        </p:nvSpPr>
        <p:spPr>
          <a:xfrm>
            <a:off x="395791" y="294656"/>
            <a:ext cx="5815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An AI spam filter used words in emails to detect spam.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555372-96CB-4EA0-88EF-E6461FED3F6D}"/>
              </a:ext>
            </a:extLst>
          </p:cNvPr>
          <p:cNvSpPr/>
          <p:nvPr/>
        </p:nvSpPr>
        <p:spPr>
          <a:xfrm>
            <a:off x="395791" y="584539"/>
            <a:ext cx="72635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20% of emails are spam.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In spam emails, the word “discount” appears 40% of the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In non-spam emails, the word “discount” appears 5% of the time.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3A7821-0494-43D2-933F-A9C91D35F6E3}"/>
              </a:ext>
            </a:extLst>
          </p:cNvPr>
          <p:cNvSpPr/>
          <p:nvPr/>
        </p:nvSpPr>
        <p:spPr>
          <a:xfrm>
            <a:off x="49160" y="1468542"/>
            <a:ext cx="9763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👉 If you see the word “discount” in an email, what is the probability that the email is spam?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9D6728-43C5-4D27-85FB-3FC6BB2B6CFA}"/>
              </a:ext>
            </a:extLst>
          </p:cNvPr>
          <p:cNvSpPr/>
          <p:nvPr/>
        </p:nvSpPr>
        <p:spPr>
          <a:xfrm>
            <a:off x="100822" y="1943091"/>
            <a:ext cx="1047082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b="1" dirty="0"/>
              <a:t>Solution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BAC2B8-AF70-4FF2-B579-12860F362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521" y="2507534"/>
            <a:ext cx="2172003" cy="4286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695568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Placeholder 25" descr="Rose">
            <a:extLst>
              <a:ext uri="{FF2B5EF4-FFF2-40B4-BE49-F238E27FC236}">
                <a16:creationId xmlns:a16="http://schemas.microsoft.com/office/drawing/2014/main" id="{E1F5655C-D694-48CF-8ABE-6619D1BECA7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" b="254"/>
          <a:stretch>
            <a:fillRect/>
          </a:stretch>
        </p:blipFill>
        <p:spPr>
          <a:xfrm>
            <a:off x="9302619" y="3016815"/>
            <a:ext cx="2879123" cy="3841185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0961642-CF36-499E-AF40-5315E81F9924}"/>
              </a:ext>
            </a:extLst>
          </p:cNvPr>
          <p:cNvSpPr/>
          <p:nvPr/>
        </p:nvSpPr>
        <p:spPr>
          <a:xfrm>
            <a:off x="137652" y="141238"/>
            <a:ext cx="11287432" cy="120032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b="1" dirty="0"/>
              <a:t>An AI system identifies whether a voice command is from the authorized user.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90% of the time, the command is from the authorized user.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The system correctly recognizes the user’s voice 95% of the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If the voice is from someone else, the system incorrectly recognizes it as the authorized user 10% of the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2EA757-5078-44AD-9367-E9141A1AE5D6}"/>
              </a:ext>
            </a:extLst>
          </p:cNvPr>
          <p:cNvSpPr/>
          <p:nvPr/>
        </p:nvSpPr>
        <p:spPr>
          <a:xfrm>
            <a:off x="137652" y="1532859"/>
            <a:ext cx="9842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If the system says the command is from the authorized user, what is the probability it really is?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2FFB81-D216-4092-9E31-F33953D0DEA3}"/>
              </a:ext>
            </a:extLst>
          </p:cNvPr>
          <p:cNvSpPr/>
          <p:nvPr/>
        </p:nvSpPr>
        <p:spPr>
          <a:xfrm>
            <a:off x="137652" y="2182450"/>
            <a:ext cx="3162019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b="1" dirty="0"/>
              <a:t>P(User ∣ Recognized) = ?????</a:t>
            </a:r>
          </a:p>
        </p:txBody>
      </p:sp>
    </p:spTree>
    <p:extLst>
      <p:ext uri="{BB962C8B-B14F-4D97-AF65-F5344CB8AC3E}">
        <p14:creationId xmlns:p14="http://schemas.microsoft.com/office/powerpoint/2010/main" val="118302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B48900"/>
      </a:accent4>
      <a:accent5>
        <a:srgbClr val="C00000"/>
      </a:accent5>
      <a:accent6>
        <a:srgbClr val="70AD47"/>
      </a:accent6>
      <a:hlink>
        <a:srgbClr val="0563C1"/>
      </a:hlink>
      <a:folHlink>
        <a:srgbClr val="C00000"/>
      </a:folHlink>
    </a:clrScheme>
    <a:fontScheme name="Custom 62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tanicals Monthly Calendar_SL_v5.pptx" id="{C733ECEB-D5C3-4E06-844A-DC28EEF9C4C1}" vid="{24F5A7A2-6570-4030-BC96-EEDA5F464E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b385d60f68dd989dca1fdc827799d85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11b479caf7b199da365455750e4572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43A606-B71A-4CB5-AABF-EBD20EE6180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977D1A9E-27EB-46F2-B9F0-E62A66FA1D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0AB9FA-E797-4BDB-BA0A-0103FBB165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Botanicals monthly calendar</Template>
  <TotalTime>0</TotalTime>
  <Words>363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Aharoni</vt:lpstr>
      <vt:lpstr>Arial</vt:lpstr>
      <vt:lpstr>Avenir Next LT Pro</vt:lpstr>
      <vt:lpstr>Avenir Next LT Pro Light</vt:lpstr>
      <vt:lpstr>Calibri</vt:lpstr>
      <vt:lpstr>Eras Bold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2025-08-05T07:00:58Z</dcterms:created>
  <dcterms:modified xsi:type="dcterms:W3CDTF">2025-09-02T09:28:04Z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