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257" r:id="rId3"/>
    <p:sldId id="263" r:id="rId4"/>
    <p:sldId id="264" r:id="rId5"/>
    <p:sldId id="265" r:id="rId6"/>
    <p:sldId id="256" r:id="rId7"/>
    <p:sldId id="262" r:id="rId8"/>
    <p:sldId id="259" r:id="rId9"/>
    <p:sldId id="258" r:id="rId10"/>
    <p:sldId id="261"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0" r:id="rId35"/>
    <p:sldId id="291" r:id="rId36"/>
    <p:sldId id="292" r:id="rId37"/>
    <p:sldId id="293" r:id="rId38"/>
    <p:sldId id="294" r:id="rId39"/>
    <p:sldId id="295" r:id="rId40"/>
    <p:sldId id="296" r:id="rId41"/>
    <p:sldId id="299" r:id="rId42"/>
    <p:sldId id="313" r:id="rId43"/>
    <p:sldId id="300" r:id="rId44"/>
    <p:sldId id="302" r:id="rId45"/>
    <p:sldId id="303" r:id="rId46"/>
    <p:sldId id="314" r:id="rId47"/>
    <p:sldId id="304" r:id="rId48"/>
    <p:sldId id="315" r:id="rId49"/>
    <p:sldId id="305" r:id="rId50"/>
    <p:sldId id="306" r:id="rId51"/>
    <p:sldId id="316" r:id="rId52"/>
    <p:sldId id="307" r:id="rId53"/>
    <p:sldId id="308" r:id="rId54"/>
    <p:sldId id="309" r:id="rId55"/>
    <p:sldId id="310" r:id="rId56"/>
    <p:sldId id="311" r:id="rId57"/>
    <p:sldId id="312"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80" d="100"/>
          <a:sy n="80" d="100"/>
        </p:scale>
        <p:origin x="-1722" y="24"/>
      </p:cViewPr>
      <p:guideLst>
        <p:guide orient="horz" pos="2160"/>
        <p:guide pos="2880"/>
      </p:guideLst>
    </p:cSldViewPr>
  </p:slideViewPr>
  <p:notesTextViewPr>
    <p:cViewPr>
      <p:scale>
        <a:sx n="1" d="1"/>
        <a:sy n="1" d="1"/>
      </p:scale>
      <p:origin x="0" y="0"/>
    </p:cViewPr>
  </p:notesTextViewPr>
  <p:sorterViewPr>
    <p:cViewPr>
      <p:scale>
        <a:sx n="100" d="100"/>
        <a:sy n="100" d="100"/>
      </p:scale>
      <p:origin x="0" y="970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7DC630-A533-4623-BDEE-D01181999FBB}" type="datetimeFigureOut">
              <a:rPr lang="en-US" smtClean="0"/>
              <a:t>1/12/2024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E170B9-C548-48BD-BD5A-EDBF72DE950D}" type="slidenum">
              <a:rPr lang="en-US" smtClean="0"/>
              <a:t>‹#›</a:t>
            </a:fld>
            <a:endParaRPr lang="en-US"/>
          </a:p>
        </p:txBody>
      </p:sp>
    </p:spTree>
    <p:extLst>
      <p:ext uri="{BB962C8B-B14F-4D97-AF65-F5344CB8AC3E}">
        <p14:creationId xmlns:p14="http://schemas.microsoft.com/office/powerpoint/2010/main" val="2124139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09835CD5-9187-4B03-A9AE-12487362E3B3}" type="slidenum">
              <a:rPr lang="en-US" sz="1200" b="0">
                <a:solidFill>
                  <a:prstClr val="black"/>
                </a:solidFill>
                <a:latin typeface="Times New Roman" pitchFamily="18" charset="0"/>
              </a:rPr>
              <a:pPr/>
              <a:t>38</a:t>
            </a:fld>
            <a:endParaRPr lang="en-US" sz="1200" b="0">
              <a:solidFill>
                <a:prstClr val="black"/>
              </a:solidFill>
              <a:latin typeface="Times New Roman" pitchFamily="18" charset="0"/>
            </a:endParaRPr>
          </a:p>
        </p:txBody>
      </p:sp>
      <p:sp>
        <p:nvSpPr>
          <p:cNvPr id="99331" name="Rectangle 2"/>
          <p:cNvSpPr>
            <a:spLocks noRot="1" noChangeArrowheads="1" noTextEdit="1"/>
          </p:cNvSpPr>
          <p:nvPr>
            <p:ph type="sldImg"/>
          </p:nvPr>
        </p:nvSpPr>
        <p:spPr>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EG"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0025CA64-9CC0-4CE1-B245-D8526814BEBF}" type="slidenum">
              <a:rPr lang="en-US" sz="1200" b="0">
                <a:solidFill>
                  <a:prstClr val="black"/>
                </a:solidFill>
                <a:latin typeface="Times New Roman" pitchFamily="18" charset="0"/>
              </a:rPr>
              <a:pPr/>
              <a:t>39</a:t>
            </a:fld>
            <a:endParaRPr lang="en-US" sz="1200" b="0">
              <a:solidFill>
                <a:prstClr val="black"/>
              </a:solidFill>
              <a:latin typeface="Times New Roman" pitchFamily="18" charset="0"/>
            </a:endParaRPr>
          </a:p>
        </p:txBody>
      </p:sp>
      <p:sp>
        <p:nvSpPr>
          <p:cNvPr id="100355" name="Rectangle 2"/>
          <p:cNvSpPr>
            <a:spLocks noRot="1" noChangeArrowheads="1" noTextEdit="1"/>
          </p:cNvSpPr>
          <p:nvPr>
            <p:ph type="sldImg"/>
          </p:nvPr>
        </p:nvSpPr>
        <p:spPr>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Proteins account for more than 50% of the dry mass of cells.</a:t>
            </a:r>
          </a:p>
          <a:p>
            <a:pPr eaLnBrk="1" hangingPunct="1"/>
            <a:endParaRPr lang="en-US" smtClean="0"/>
          </a:p>
          <a:p>
            <a:pPr eaLnBrk="1" hangingPunct="1"/>
            <a:r>
              <a:rPr lang="en-US" b="1" smtClean="0"/>
              <a:t>Teaching Tips</a:t>
            </a:r>
          </a:p>
          <a:p>
            <a:pPr eaLnBrk="1" hangingPunct="1"/>
            <a:r>
              <a:rPr lang="en-US" smtClean="0"/>
              <a:t>1. Many analogies help students appreciate the diversity of proteins that can be made from just 20 amino acids. The authors note that our language uses combinations of 26 letters to form words. Proteins are much longer “words,” creating even more diversity. Another analogy is to trains. This builds upon the earlier analogy when polymers were introduced. Imagine making different trains about 100 cars long, using any combination of 20 types of railroad cars. Mathematically, the number of possible trains is 20</a:t>
            </a:r>
            <a:r>
              <a:rPr lang="en-US" baseline="30000" smtClean="0"/>
              <a:t>100</a:t>
            </a:r>
            <a:r>
              <a:rPr lang="en-US" smtClean="0"/>
              <a:t>, a number beyond imagination.</a:t>
            </a:r>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BF6A2A4F-D712-40BA-99CD-FAB01A84235B}" type="slidenum">
              <a:rPr lang="en-US" sz="1200" b="0">
                <a:solidFill>
                  <a:prstClr val="black"/>
                </a:solidFill>
                <a:latin typeface="Times New Roman" pitchFamily="18" charset="0"/>
              </a:rPr>
              <a:pPr/>
              <a:t>40</a:t>
            </a:fld>
            <a:endParaRPr lang="en-US" sz="1200" b="0">
              <a:solidFill>
                <a:prstClr val="black"/>
              </a:solidFill>
              <a:latin typeface="Times New Roman" pitchFamily="18" charset="0"/>
            </a:endParaRPr>
          </a:p>
        </p:txBody>
      </p:sp>
      <p:sp>
        <p:nvSpPr>
          <p:cNvPr id="103427" name="Rectangle 2"/>
          <p:cNvSpPr>
            <a:spLocks noRo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Teaching Tips</a:t>
            </a:r>
            <a:endParaRPr lang="en-US" smtClean="0"/>
          </a:p>
          <a:p>
            <a:pPr eaLnBrk="1" hangingPunct="1"/>
            <a:r>
              <a:rPr lang="en-US" smtClean="0"/>
              <a:t>1. Many analogies help students appreciate the diversity of proteins that can be made from just 20 amino acids. The authors note that our language uses combinations of 26 letters to form words. Proteins are much longer “words,” creating even more diversity. Another analogy is to trains. This builds upon the earlier analogy when polymers were introduced. Imagine making different trains about 100 cars long, using any combination of 20 types of railroad cars. Mathematically, the number of possible trains is 20</a:t>
            </a:r>
            <a:r>
              <a:rPr lang="en-US" baseline="30000" smtClean="0"/>
              <a:t>100</a:t>
            </a:r>
            <a:r>
              <a:rPr lang="en-US" smtClean="0"/>
              <a:t>, a number beyond imagination.</a:t>
            </a:r>
          </a:p>
          <a:p>
            <a:pPr eaLnBrk="1" hangingPunct="1"/>
            <a:r>
              <a:rPr lang="en-US" smtClean="0"/>
              <a:t>2. The authors note that the difference between a polypeptide and a protein is analogous to the relationship between a long strand of yarn and a sweater knitted from yarn. Proteins are clearly more complex!</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2780555C-0144-41CA-AE67-0D982F72D855}" type="slidenum">
              <a:rPr lang="en-US" sz="1200" b="0">
                <a:solidFill>
                  <a:prstClr val="black"/>
                </a:solidFill>
                <a:latin typeface="Times New Roman" pitchFamily="18" charset="0"/>
              </a:rPr>
              <a:pPr/>
              <a:t>42</a:t>
            </a:fld>
            <a:endParaRPr lang="en-US" sz="1200" b="0">
              <a:solidFill>
                <a:prstClr val="black"/>
              </a:solidFill>
              <a:latin typeface="Times New Roman" pitchFamily="18" charset="0"/>
            </a:endParaRPr>
          </a:p>
        </p:txBody>
      </p:sp>
      <p:sp>
        <p:nvSpPr>
          <p:cNvPr id="104451" name="Rectangle 2"/>
          <p:cNvSpPr>
            <a:spLocks noRot="1" noChangeArrowheads="1" noTextEdit="1"/>
          </p:cNvSpPr>
          <p:nvPr>
            <p:ph type="sldImg"/>
          </p:nvPr>
        </p:nvSpPr>
        <p:spPr>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Figure 3.12C Peptide bond formation.</a:t>
            </a:r>
          </a:p>
          <a:p>
            <a:pPr eaLnBrk="1" hangingPunct="1"/>
            <a:r>
              <a:rPr lang="en-US" smtClean="0"/>
              <a:t>As more and more amino acids are added, a chain of amino acids called a polypeptide results. The combination of amino acids is determined by expression of genes on DNA. Although there seems to be an unlimited number of combinations of 20 amino acids, the combinations are limited in an individual because of inheritance.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464AEEBA-7903-4C3C-B1D5-F30839D1E526}" type="slidenum">
              <a:rPr lang="en-US" sz="1200" b="0">
                <a:solidFill>
                  <a:prstClr val="black"/>
                </a:solidFill>
                <a:latin typeface="Times New Roman" pitchFamily="18" charset="0"/>
              </a:rPr>
              <a:pPr/>
              <a:t>44</a:t>
            </a:fld>
            <a:endParaRPr lang="en-US" sz="1200" b="0">
              <a:solidFill>
                <a:prstClr val="black"/>
              </a:solidFill>
              <a:latin typeface="Times New Roman" pitchFamily="18" charset="0"/>
            </a:endParaRPr>
          </a:p>
        </p:txBody>
      </p:sp>
      <p:sp>
        <p:nvSpPr>
          <p:cNvPr id="106499" name="Rectangle 2"/>
          <p:cNvSpPr>
            <a:spLocks noRo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Teaching Tips</a:t>
            </a:r>
          </a:p>
          <a:p>
            <a:pPr eaLnBrk="1" hangingPunct="1"/>
            <a:r>
              <a:rPr lang="en-US" smtClean="0"/>
              <a:t>1. Many analogies help students appreciate the diversity of proteins that can be made from just 20 amino acids. The authors note that our language uses combinations of 26 letters to form words. Proteins are much longer “words,” creating even more diversity. Another analogy is to trains. This builds upon the earlier analogy when polymers were introduced. Imagine making different trains about 100 cars long, using any combination of 20 types of railroad cars. Mathematically, the number of possible trains is 20</a:t>
            </a:r>
            <a:r>
              <a:rPr lang="en-US" baseline="30000" smtClean="0"/>
              <a:t>100</a:t>
            </a:r>
            <a:r>
              <a:rPr lang="en-US" smtClean="0"/>
              <a:t>, a number beyond imagination.</a:t>
            </a:r>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F4010420-F2B4-4621-94AC-125C2F85A5CA}" type="slidenum">
              <a:rPr lang="en-US" sz="1200" b="0">
                <a:solidFill>
                  <a:prstClr val="black"/>
                </a:solidFill>
                <a:latin typeface="Times New Roman" pitchFamily="18" charset="0"/>
              </a:rPr>
              <a:pPr/>
              <a:t>46</a:t>
            </a:fld>
            <a:endParaRPr lang="en-US" sz="1200" b="0">
              <a:solidFill>
                <a:prstClr val="black"/>
              </a:solidFill>
              <a:latin typeface="Times New Roman" pitchFamily="18" charset="0"/>
            </a:endParaRPr>
          </a:p>
        </p:txBody>
      </p:sp>
      <p:sp>
        <p:nvSpPr>
          <p:cNvPr id="107523" name="Rectangle 2"/>
          <p:cNvSpPr>
            <a:spLocks noRot="1" noChangeArrowheads="1" noTextEdit="1"/>
          </p:cNvSpPr>
          <p:nvPr>
            <p:ph type="sldImg"/>
          </p:nvPr>
        </p:nvSpPr>
        <p:spPr>
          <a:ln/>
        </p:spPr>
      </p:sp>
      <p:sp>
        <p:nvSpPr>
          <p:cNvPr id="1075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EG"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0270EA90-5937-481D-8E31-1B9F342A8019}" type="slidenum">
              <a:rPr lang="en-US" sz="1200" b="0">
                <a:solidFill>
                  <a:prstClr val="black"/>
                </a:solidFill>
                <a:latin typeface="Times New Roman" pitchFamily="18" charset="0"/>
              </a:rPr>
              <a:pPr/>
              <a:t>48</a:t>
            </a:fld>
            <a:endParaRPr lang="en-US" sz="1200" b="0">
              <a:solidFill>
                <a:prstClr val="black"/>
              </a:solidFill>
              <a:latin typeface="Times New Roman" pitchFamily="18" charset="0"/>
            </a:endParaRPr>
          </a:p>
        </p:txBody>
      </p:sp>
      <p:sp>
        <p:nvSpPr>
          <p:cNvPr id="108547" name="Rectangle 2"/>
          <p:cNvSpPr>
            <a:spLocks noRot="1" noChangeArrowheads="1" noTextEdit="1"/>
          </p:cNvSpPr>
          <p:nvPr>
            <p:ph type="sldImg"/>
          </p:nvPr>
        </p:nvSpPr>
        <p:spPr>
          <a:ln/>
        </p:spPr>
      </p:sp>
      <p:sp>
        <p:nvSpPr>
          <p:cNvPr id="1085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Student Misconceptions and Concerns</a:t>
            </a:r>
            <a:endParaRPr lang="en-US" smtClean="0"/>
          </a:p>
          <a:p>
            <a:pPr eaLnBrk="1" hangingPunct="1"/>
            <a:r>
              <a:rPr lang="en-US" smtClean="0"/>
              <a:t>1. Module 3.16 is the first time the authors present the concept of transcription and translation, discussed extensively in later chapters. The basic conceptual flow of information from DNA to RNA to proteins is essential to these later discussions.</a:t>
            </a:r>
          </a:p>
          <a:p>
            <a:pPr eaLnBrk="1" hangingPunct="1"/>
            <a:endParaRPr lang="en-US" smtClean="0"/>
          </a:p>
          <a:p>
            <a:pPr eaLnBrk="1" hangingPunct="1"/>
            <a:r>
              <a:rPr lang="en-US" b="1" smtClean="0"/>
              <a:t>Teaching Tips</a:t>
            </a:r>
          </a:p>
          <a:p>
            <a:pPr eaLnBrk="1" hangingPunct="1"/>
            <a:r>
              <a:rPr lang="en-US" smtClean="0"/>
              <a:t>1. The “NA” in the acronyms DNA and RNA stands for “nucleic acid.” Students often do not make this association without assistance.</a:t>
            </a:r>
          </a:p>
          <a:p>
            <a:pPr eaLnBrk="1" hangingPunct="1"/>
            <a:endParaRPr lang="en-US" b="1"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78C7E090-E708-4F0B-8329-7D3B162170D1}" type="slidenum">
              <a:rPr lang="en-US" sz="1200" b="0">
                <a:solidFill>
                  <a:prstClr val="black"/>
                </a:solidFill>
                <a:latin typeface="Times New Roman" pitchFamily="18" charset="0"/>
              </a:rPr>
              <a:pPr/>
              <a:t>49</a:t>
            </a:fld>
            <a:endParaRPr lang="en-US" sz="1200" b="0">
              <a:solidFill>
                <a:prstClr val="black"/>
              </a:solidFill>
              <a:latin typeface="Times New Roman" pitchFamily="18" charset="0"/>
            </a:endParaRPr>
          </a:p>
        </p:txBody>
      </p:sp>
      <p:sp>
        <p:nvSpPr>
          <p:cNvPr id="109571" name="Rectangle 2"/>
          <p:cNvSpPr>
            <a:spLocks noRot="1" noChangeArrowheads="1" noTextEdit="1"/>
          </p:cNvSpPr>
          <p:nvPr>
            <p:ph type="sldImg"/>
          </p:nvPr>
        </p:nvSpPr>
        <p:spPr>
          <a:ln/>
        </p:spPr>
      </p:sp>
      <p:sp>
        <p:nvSpPr>
          <p:cNvPr id="1095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Figure 3.16A A nucleotide, consisting of a phosphate group, sugar, and a nitrogenous base.</a:t>
            </a:r>
          </a:p>
          <a:p>
            <a:pPr eaLnBrk="1" hangingPunct="1"/>
            <a:endParaRPr lang="en-US" smtClean="0"/>
          </a:p>
          <a:p>
            <a:pPr eaLnBrk="1" hangingPunct="1"/>
            <a:r>
              <a:rPr lang="en-US" b="1" smtClean="0"/>
              <a:t>Student Misconceptions and Concerns</a:t>
            </a:r>
            <a:endParaRPr lang="en-US" smtClean="0"/>
          </a:p>
          <a:p>
            <a:pPr eaLnBrk="1" hangingPunct="1"/>
            <a:r>
              <a:rPr lang="en-US" smtClean="0"/>
              <a:t>1. Module 3.16 is the first time the authors present the concept of transcription and translation, discussed extensively in later chapters. The basic conceptual flow of information from DNA to RNA to proteins is essential to these later discussions.</a:t>
            </a:r>
          </a:p>
          <a:p>
            <a:pPr eaLnBrk="1" hangingPunct="1"/>
            <a:endParaRPr lang="en-US" smtClean="0"/>
          </a:p>
          <a:p>
            <a:pPr eaLnBrk="1" hangingPunct="1"/>
            <a:r>
              <a:rPr lang="en-US" b="1" smtClean="0"/>
              <a:t>Teaching Tips</a:t>
            </a:r>
          </a:p>
          <a:p>
            <a:pPr eaLnBrk="1" hangingPunct="1"/>
            <a:r>
              <a:rPr lang="en-US" smtClean="0"/>
              <a:t>1. The “NA” in the acronyms DNA and RNA stands for “nucleic acid.” Students often do not make this association without assistance.</a:t>
            </a:r>
          </a:p>
          <a:p>
            <a:pPr eaLnBrk="1" hangingPunct="1"/>
            <a:endParaRPr lang="en-US" smtClean="0"/>
          </a:p>
          <a:p>
            <a:pPr eaLnBrk="1" hangingPunct="1"/>
            <a:endParaRPr lang="en-US" smtClean="0"/>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06D00EA5-7A04-4004-B35B-EF8C24DC59E0}" type="slidenum">
              <a:rPr lang="en-US" sz="1200" b="0">
                <a:solidFill>
                  <a:prstClr val="black"/>
                </a:solidFill>
                <a:latin typeface="Times New Roman" pitchFamily="18" charset="0"/>
              </a:rPr>
              <a:pPr/>
              <a:t>51</a:t>
            </a:fld>
            <a:endParaRPr lang="en-US" sz="1200" b="0">
              <a:solidFill>
                <a:prstClr val="black"/>
              </a:solidFill>
              <a:latin typeface="Times New Roman" pitchFamily="18" charset="0"/>
            </a:endParaRPr>
          </a:p>
        </p:txBody>
      </p:sp>
      <p:sp>
        <p:nvSpPr>
          <p:cNvPr id="110595" name="Rectangle 2"/>
          <p:cNvSpPr>
            <a:spLocks noRo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Student Misconceptions and Concerns</a:t>
            </a:r>
            <a:endParaRPr lang="en-US" smtClean="0"/>
          </a:p>
          <a:p>
            <a:pPr eaLnBrk="1" hangingPunct="1"/>
            <a:r>
              <a:rPr lang="en-US" smtClean="0"/>
              <a:t>1. Module 3.16 is the first time the authors present the concept of transcription and translation, discussed extensively in later chapters. The basic conceptual flow of information from DNA to RNA to proteins is essential to these later discussions.</a:t>
            </a:r>
          </a:p>
          <a:p>
            <a:pPr eaLnBrk="1" hangingPunct="1"/>
            <a:endParaRPr lang="en-US" smtClean="0"/>
          </a:p>
          <a:p>
            <a:pPr eaLnBrk="1" hangingPunct="1"/>
            <a:r>
              <a:rPr lang="en-US" b="1" smtClean="0"/>
              <a:t>Teaching Tips</a:t>
            </a:r>
          </a:p>
          <a:p>
            <a:pPr eaLnBrk="1" hangingPunct="1"/>
            <a:r>
              <a:rPr lang="en-US" smtClean="0"/>
              <a:t>1. The “NA” in the acronyms DNA and RNA stands for “nucleic acid.” Students often do not make this association without assistance.</a:t>
            </a:r>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8131DF9C-1120-4397-BDC2-CC6AB5EA7B56}" type="slidenum">
              <a:rPr lang="en-US" sz="1200" b="0">
                <a:solidFill>
                  <a:prstClr val="black"/>
                </a:solidFill>
                <a:latin typeface="Times New Roman" pitchFamily="18" charset="0"/>
              </a:rPr>
              <a:pPr/>
              <a:t>52</a:t>
            </a:fld>
            <a:endParaRPr lang="en-US" sz="1200" b="0">
              <a:solidFill>
                <a:prstClr val="black"/>
              </a:solidFill>
              <a:latin typeface="Times New Roman" pitchFamily="18" charset="0"/>
            </a:endParaRPr>
          </a:p>
        </p:txBody>
      </p:sp>
      <p:sp>
        <p:nvSpPr>
          <p:cNvPr id="111619" name="Rectangle 2"/>
          <p:cNvSpPr>
            <a:spLocks noRot="1" noChangeArrowheads="1" noTextEdit="1"/>
          </p:cNvSpPr>
          <p:nvPr>
            <p:ph type="sldImg"/>
          </p:nvPr>
        </p:nvSpPr>
        <p:spPr>
          <a:ln/>
        </p:spPr>
      </p:sp>
      <p:sp>
        <p:nvSpPr>
          <p:cNvPr id="1116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Student Misconceptions and Concerns</a:t>
            </a:r>
            <a:endParaRPr lang="en-US" smtClean="0"/>
          </a:p>
          <a:p>
            <a:pPr eaLnBrk="1" hangingPunct="1"/>
            <a:r>
              <a:rPr lang="en-US" smtClean="0"/>
              <a:t>1. Module 3.16 is the first time the authors present the concept of transcription and translation, discussed extensively in later chapters. The basic conceptual flow of information from DNA to RNA to proteins is essential to these later discussions.</a:t>
            </a:r>
          </a:p>
          <a:p>
            <a:pPr eaLnBrk="1" hangingPunct="1"/>
            <a:endParaRPr lang="en-US" smtClean="0"/>
          </a:p>
          <a:p>
            <a:pPr eaLnBrk="1" hangingPunct="1"/>
            <a:r>
              <a:rPr lang="en-US" b="1" smtClean="0"/>
              <a:t>Teaching Tips</a:t>
            </a:r>
          </a:p>
          <a:p>
            <a:pPr eaLnBrk="1" hangingPunct="1"/>
            <a:r>
              <a:rPr lang="en-US" smtClean="0"/>
              <a:t>1. The “NA” in the acronyms DNA and RNA stands for “nucleic acid.” Students often do not make this association without assistance.</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FF75F655-2555-4162-9294-0A6EE71784B8}" type="slidenum">
              <a:rPr lang="en-US" sz="1200" b="0">
                <a:solidFill>
                  <a:prstClr val="black"/>
                </a:solidFill>
                <a:latin typeface="Times New Roman" pitchFamily="18" charset="0"/>
              </a:rPr>
              <a:pPr/>
              <a:t>53</a:t>
            </a:fld>
            <a:endParaRPr lang="en-US" sz="1200" b="0">
              <a:solidFill>
                <a:prstClr val="black"/>
              </a:solidFill>
              <a:latin typeface="Times New Roman" pitchFamily="18" charset="0"/>
            </a:endParaRPr>
          </a:p>
        </p:txBody>
      </p:sp>
      <p:sp>
        <p:nvSpPr>
          <p:cNvPr id="112643" name="Rectangle 2"/>
          <p:cNvSpPr>
            <a:spLocks noRo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Figure 3.16B Part of a nucleotide.</a:t>
            </a:r>
          </a:p>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972D5F6C-CB73-4FED-9D10-BB227BD1EF24}" type="slidenum">
              <a:rPr lang="en-US" sz="1200" b="0">
                <a:solidFill>
                  <a:prstClr val="black"/>
                </a:solidFill>
                <a:latin typeface="Times New Roman" pitchFamily="18" charset="0"/>
              </a:rPr>
              <a:pPr/>
              <a:t>54</a:t>
            </a:fld>
            <a:endParaRPr lang="en-US" sz="1200" b="0">
              <a:solidFill>
                <a:prstClr val="black"/>
              </a:solidFill>
              <a:latin typeface="Times New Roman" pitchFamily="18" charset="0"/>
            </a:endParaRPr>
          </a:p>
        </p:txBody>
      </p:sp>
      <p:sp>
        <p:nvSpPr>
          <p:cNvPr id="113667" name="Rectangle 2"/>
          <p:cNvSpPr>
            <a:spLocks noRot="1" noChangeArrowheads="1" noTextEdit="1"/>
          </p:cNvSpPr>
          <p:nvPr>
            <p:ph type="sldImg"/>
          </p:nvPr>
        </p:nvSpPr>
        <p:spPr>
          <a:ln/>
        </p:spPr>
      </p:sp>
      <p:sp>
        <p:nvSpPr>
          <p:cNvPr id="1136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Student Misconceptions and Concerns</a:t>
            </a:r>
            <a:endParaRPr lang="en-US" smtClean="0"/>
          </a:p>
          <a:p>
            <a:pPr eaLnBrk="1" hangingPunct="1"/>
            <a:r>
              <a:rPr lang="en-US" smtClean="0"/>
              <a:t>1. Module 3.16 is the first time the authors present the concept of transcription and translation, discussed extensively in later chapters. The basic conceptual flow of information from DNA to RNA to proteins is essential to these later discussions.</a:t>
            </a:r>
          </a:p>
          <a:p>
            <a:pPr eaLnBrk="1" hangingPunct="1"/>
            <a:endParaRPr lang="en-US" smtClean="0"/>
          </a:p>
          <a:p>
            <a:pPr eaLnBrk="1" hangingPunct="1"/>
            <a:r>
              <a:rPr lang="en-US" b="1" smtClean="0"/>
              <a:t>Teaching Tips</a:t>
            </a:r>
          </a:p>
          <a:p>
            <a:pPr eaLnBrk="1" hangingPunct="1"/>
            <a:r>
              <a:rPr lang="en-US" smtClean="0"/>
              <a:t>1. The “NA” in the acronyms DNA and RNA stands for “nucleic acid.” Students often do not make this association without assistance.</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32F64BB3-0434-4AE8-8953-FC0159412FE7}" type="slidenum">
              <a:rPr lang="en-US" sz="1200" b="0">
                <a:solidFill>
                  <a:prstClr val="black"/>
                </a:solidFill>
                <a:latin typeface="Times New Roman" pitchFamily="18" charset="0"/>
              </a:rPr>
              <a:pPr/>
              <a:t>55</a:t>
            </a:fld>
            <a:endParaRPr lang="en-US" sz="1200" b="0">
              <a:solidFill>
                <a:prstClr val="black"/>
              </a:solidFill>
              <a:latin typeface="Times New Roman" pitchFamily="18" charset="0"/>
            </a:endParaRPr>
          </a:p>
        </p:txBody>
      </p:sp>
      <p:sp>
        <p:nvSpPr>
          <p:cNvPr id="114691" name="Rectangle 2"/>
          <p:cNvSpPr>
            <a:spLocks noRot="1" noChangeArrowheads="1" noTextEdit="1"/>
          </p:cNvSpPr>
          <p:nvPr>
            <p:ph type="sldImg"/>
          </p:nvPr>
        </p:nvSpPr>
        <p:spPr>
          <a:ln/>
        </p:spPr>
      </p:sp>
      <p:sp>
        <p:nvSpPr>
          <p:cNvPr id="1146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Figure 3.16C DNA double helix.</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fld id="{3D0BD8B0-7163-45C1-BB30-8E136085BBA1}" type="slidenum">
              <a:rPr lang="en-US" sz="1200" b="0">
                <a:solidFill>
                  <a:prstClr val="black"/>
                </a:solidFill>
                <a:latin typeface="Times New Roman" pitchFamily="18" charset="0"/>
              </a:rPr>
              <a:pPr/>
              <a:t>56</a:t>
            </a:fld>
            <a:endParaRPr lang="en-US" sz="1200" b="0">
              <a:solidFill>
                <a:prstClr val="black"/>
              </a:solidFill>
              <a:latin typeface="Times New Roman" pitchFamily="18" charset="0"/>
            </a:endParaRPr>
          </a:p>
        </p:txBody>
      </p:sp>
      <p:sp>
        <p:nvSpPr>
          <p:cNvPr id="115715" name="Rectangle 2"/>
          <p:cNvSpPr>
            <a:spLocks noRot="1" noChangeArrowheads="1" noTextEdit="1"/>
          </p:cNvSpPr>
          <p:nvPr>
            <p:ph type="sldImg"/>
          </p:nvPr>
        </p:nvSpPr>
        <p:spPr>
          <a:ln/>
        </p:spPr>
      </p:sp>
      <p:sp>
        <p:nvSpPr>
          <p:cNvPr id="1157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Student Misconceptions and Concerns</a:t>
            </a:r>
            <a:endParaRPr lang="en-US" smtClean="0"/>
          </a:p>
          <a:p>
            <a:pPr eaLnBrk="1" hangingPunct="1"/>
            <a:r>
              <a:rPr lang="en-US" smtClean="0"/>
              <a:t>1. Module 3.16 is the first time the authors present the concept of transcription and translation, discussed extensively in later chapters. The basic conceptual flow of information from DNA to RNA to proteins is essential to these later discussions.</a:t>
            </a:r>
          </a:p>
          <a:p>
            <a:pPr eaLnBrk="1" hangingPunct="1"/>
            <a:endParaRPr lang="en-US" smtClean="0"/>
          </a:p>
          <a:p>
            <a:pPr eaLnBrk="1" hangingPunct="1"/>
            <a:r>
              <a:rPr lang="en-US" b="1" smtClean="0"/>
              <a:t>Teaching Tips</a:t>
            </a:r>
          </a:p>
          <a:p>
            <a:pPr eaLnBrk="1" hangingPunct="1"/>
            <a:r>
              <a:rPr lang="en-US" smtClean="0"/>
              <a:t>1. The “NA” in the acronyms DNA and RNA stands for “nucleic acid.” Students often do not make this association without assistance.</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1E2CE1-C357-4826-8B6A-A216A9562147}" type="datetimeFigureOut">
              <a:rPr lang="en-US" smtClean="0"/>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3948240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1E2CE1-C357-4826-8B6A-A216A9562147}" type="datetimeFigureOut">
              <a:rPr lang="en-US" smtClean="0"/>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223479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1E2CE1-C357-4826-8B6A-A216A9562147}" type="datetimeFigureOut">
              <a:rPr lang="en-US" smtClean="0"/>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3635186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1E2CE1-C357-4826-8B6A-A216A9562147}" type="datetimeFigureOut">
              <a:rPr lang="en-US" smtClean="0"/>
              <a:t>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199426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1E2CE1-C357-4826-8B6A-A216A9562147}" type="datetimeFigureOut">
              <a:rPr lang="en-US" smtClean="0"/>
              <a:t>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1316228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1E2CE1-C357-4826-8B6A-A216A9562147}" type="datetimeFigureOut">
              <a:rPr lang="en-US" smtClean="0"/>
              <a:t>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1872254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1E2CE1-C357-4826-8B6A-A216A9562147}" type="datetimeFigureOut">
              <a:rPr lang="en-US" smtClean="0"/>
              <a:t>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2546094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1E2CE1-C357-4826-8B6A-A216A9562147}" type="datetimeFigureOut">
              <a:rPr lang="en-US" smtClean="0"/>
              <a:t>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1934548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1E2CE1-C357-4826-8B6A-A216A9562147}" type="datetimeFigureOut">
              <a:rPr lang="en-US" smtClean="0"/>
              <a:t>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401193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1E2CE1-C357-4826-8B6A-A216A9562147}" type="datetimeFigureOut">
              <a:rPr lang="en-US" smtClean="0"/>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858572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1E2CE1-C357-4826-8B6A-A216A9562147}" type="datetimeFigureOut">
              <a:rPr lang="en-US" smtClean="0"/>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ACDB0-BE2B-4DEC-A816-F1A81FD74C1D}" type="slidenum">
              <a:rPr lang="en-US" smtClean="0"/>
              <a:t>‹#›</a:t>
            </a:fld>
            <a:endParaRPr lang="en-US"/>
          </a:p>
        </p:txBody>
      </p:sp>
    </p:spTree>
    <p:extLst>
      <p:ext uri="{BB962C8B-B14F-4D97-AF65-F5344CB8AC3E}">
        <p14:creationId xmlns:p14="http://schemas.microsoft.com/office/powerpoint/2010/main" val="918041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20" descr="art_hires_leopardfront"/>
          <p:cNvPicPr>
            <a:picLocks noChangeAspect="1" noChangeArrowheads="1"/>
          </p:cNvPicPr>
          <p:nvPr userDrawn="1"/>
        </p:nvPicPr>
        <p:blipFill>
          <a:blip r:embed="rId2">
            <a:extLst>
              <a:ext uri="{28A0092B-C50C-407E-A947-70E740481C1C}">
                <a14:useLocalDpi xmlns:a14="http://schemas.microsoft.com/office/drawing/2010/main" val="0"/>
              </a:ext>
            </a:extLst>
          </a:blip>
          <a:srcRect t="40196" b="4932"/>
          <a:stretch>
            <a:fillRect/>
          </a:stretch>
        </p:blipFill>
        <p:spPr bwMode="auto">
          <a:xfrm>
            <a:off x="3175" y="0"/>
            <a:ext cx="9140825"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1"/>
          <p:cNvSpPr>
            <a:spLocks noChangeArrowheads="1"/>
          </p:cNvSpPr>
          <p:nvPr userDrawn="1"/>
        </p:nvSpPr>
        <p:spPr bwMode="auto">
          <a:xfrm>
            <a:off x="0" y="0"/>
            <a:ext cx="9140825" cy="6856413"/>
          </a:xfrm>
          <a:prstGeom prst="rect">
            <a:avLst/>
          </a:prstGeom>
          <a:solidFill>
            <a:schemeClr val="bg1">
              <a:alpha val="65097"/>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0" fontAlgn="base" hangingPunct="0">
              <a:spcBef>
                <a:spcPct val="0"/>
              </a:spcBef>
              <a:spcAft>
                <a:spcPct val="0"/>
              </a:spcAft>
            </a:pPr>
            <a:endParaRPr lang="ar-EG" sz="2400" b="1" smtClean="0">
              <a:solidFill>
                <a:srgbClr val="000000"/>
              </a:solidFill>
              <a:latin typeface="Arial" charset="0"/>
              <a:ea typeface="Arial Unicode MS" pitchFamily="34" charset="-128"/>
              <a:cs typeface="Arial Unicode MS" pitchFamily="34" charset="-128"/>
            </a:endParaRPr>
          </a:p>
        </p:txBody>
      </p:sp>
      <p:sp>
        <p:nvSpPr>
          <p:cNvPr id="6" name="Rectangle 22"/>
          <p:cNvSpPr>
            <a:spLocks noChangeArrowheads="1"/>
          </p:cNvSpPr>
          <p:nvPr userDrawn="1"/>
        </p:nvSpPr>
        <p:spPr bwMode="auto">
          <a:xfrm>
            <a:off x="0" y="190500"/>
            <a:ext cx="3271838" cy="1096963"/>
          </a:xfrm>
          <a:prstGeom prst="rect">
            <a:avLst/>
          </a:prstGeom>
          <a:solidFill>
            <a:srgbClr val="F99D2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0" fontAlgn="base" hangingPunct="0">
              <a:spcBef>
                <a:spcPct val="0"/>
              </a:spcBef>
              <a:spcAft>
                <a:spcPct val="0"/>
              </a:spcAft>
            </a:pPr>
            <a:endParaRPr lang="ar-EG" sz="2400" b="1" smtClean="0">
              <a:solidFill>
                <a:srgbClr val="000000"/>
              </a:solidFill>
              <a:latin typeface="Arial" charset="0"/>
              <a:ea typeface="Arial Unicode MS" pitchFamily="34" charset="-128"/>
              <a:cs typeface="Arial Unicode MS" pitchFamily="34" charset="-128"/>
            </a:endParaRPr>
          </a:p>
        </p:txBody>
      </p:sp>
      <p:sp>
        <p:nvSpPr>
          <p:cNvPr id="7" name="Rectangle 23"/>
          <p:cNvSpPr>
            <a:spLocks noChangeArrowheads="1"/>
          </p:cNvSpPr>
          <p:nvPr userDrawn="1"/>
        </p:nvSpPr>
        <p:spPr bwMode="auto">
          <a:xfrm>
            <a:off x="3271838" y="190500"/>
            <a:ext cx="5868987" cy="1096963"/>
          </a:xfrm>
          <a:prstGeom prst="rect">
            <a:avLst/>
          </a:prstGeom>
          <a:solidFill>
            <a:srgbClr val="64888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0" fontAlgn="base" hangingPunct="0">
              <a:spcBef>
                <a:spcPct val="0"/>
              </a:spcBef>
              <a:spcAft>
                <a:spcPct val="0"/>
              </a:spcAft>
            </a:pPr>
            <a:endParaRPr lang="ar-EG" sz="2400" b="1" smtClean="0">
              <a:solidFill>
                <a:srgbClr val="000000"/>
              </a:solidFill>
              <a:latin typeface="Arial" charset="0"/>
              <a:ea typeface="Arial Unicode MS" pitchFamily="34" charset="-128"/>
              <a:cs typeface="Arial Unicode MS" pitchFamily="34" charset="-128"/>
            </a:endParaRPr>
          </a:p>
        </p:txBody>
      </p:sp>
      <p:sp>
        <p:nvSpPr>
          <p:cNvPr id="8" name="Rectangle 24"/>
          <p:cNvSpPr>
            <a:spLocks noChangeArrowheads="1"/>
          </p:cNvSpPr>
          <p:nvPr userDrawn="1"/>
        </p:nvSpPr>
        <p:spPr bwMode="auto">
          <a:xfrm>
            <a:off x="0" y="6126163"/>
            <a:ext cx="9144000" cy="731837"/>
          </a:xfrm>
          <a:prstGeom prst="rect">
            <a:avLst/>
          </a:prstGeom>
          <a:solidFill>
            <a:srgbClr val="F4E06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0" fontAlgn="base" hangingPunct="0">
              <a:spcBef>
                <a:spcPct val="0"/>
              </a:spcBef>
              <a:spcAft>
                <a:spcPct val="0"/>
              </a:spcAft>
            </a:pPr>
            <a:endParaRPr lang="ar-EG" sz="2400" b="1" smtClean="0">
              <a:solidFill>
                <a:srgbClr val="000000"/>
              </a:solidFill>
              <a:latin typeface="Arial" charset="0"/>
              <a:ea typeface="Arial Unicode MS" pitchFamily="34" charset="-128"/>
              <a:cs typeface="Arial Unicode MS" pitchFamily="34" charset="-128"/>
            </a:endParaRPr>
          </a:p>
        </p:txBody>
      </p:sp>
      <p:sp>
        <p:nvSpPr>
          <p:cNvPr id="9" name="Text Box 25"/>
          <p:cNvSpPr txBox="1">
            <a:spLocks noChangeArrowheads="1"/>
          </p:cNvSpPr>
          <p:nvPr userDrawn="1"/>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pitchFamily="34" charset="0"/>
                <a:ea typeface="Arial Unicode MS" pitchFamily="34" charset="-128"/>
                <a:cs typeface="Arial Unicode MS" pitchFamily="34" charset="-128"/>
              </a:defRPr>
            </a:lvl1pPr>
            <a:lvl2pPr marL="742950" indent="-285750">
              <a:defRPr sz="2400" b="1">
                <a:solidFill>
                  <a:schemeClr val="tx1"/>
                </a:solidFill>
                <a:latin typeface="Arial" pitchFamily="34" charset="0"/>
                <a:ea typeface="Arial Unicode MS" pitchFamily="34" charset="-128"/>
                <a:cs typeface="Arial Unicode MS" pitchFamily="34" charset="-128"/>
              </a:defRPr>
            </a:lvl2pPr>
            <a:lvl3pPr marL="1143000" indent="-228600">
              <a:defRPr sz="2400" b="1">
                <a:solidFill>
                  <a:schemeClr val="tx1"/>
                </a:solidFill>
                <a:latin typeface="Arial" pitchFamily="34" charset="0"/>
                <a:ea typeface="Arial Unicode MS" pitchFamily="34" charset="-128"/>
                <a:cs typeface="Arial Unicode MS" pitchFamily="34" charset="-128"/>
              </a:defRPr>
            </a:lvl3pPr>
            <a:lvl4pPr marL="1600200" indent="-228600">
              <a:defRPr sz="2400" b="1">
                <a:solidFill>
                  <a:schemeClr val="tx1"/>
                </a:solidFill>
                <a:latin typeface="Arial" pitchFamily="34" charset="0"/>
                <a:ea typeface="Arial Unicode MS" pitchFamily="34" charset="-128"/>
                <a:cs typeface="Arial Unicode MS" pitchFamily="34" charset="-128"/>
              </a:defRPr>
            </a:lvl4pPr>
            <a:lvl5pPr marL="2057400" indent="-228600">
              <a:defRPr sz="2400" b="1">
                <a:solidFill>
                  <a:schemeClr val="tx1"/>
                </a:solidFill>
                <a:latin typeface="Arial" pitchFamily="34" charset="0"/>
                <a:ea typeface="Arial Unicode MS" pitchFamily="34" charset="-128"/>
                <a:cs typeface="Arial Unicode MS" pitchFamily="34" charset="-128"/>
              </a:defRPr>
            </a:lvl5pPr>
            <a:lvl6pPr marL="25146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6pPr>
            <a:lvl7pPr marL="29718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7pPr>
            <a:lvl8pPr marL="34290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8pPr>
            <a:lvl9pPr marL="38862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9pPr>
          </a:lstStyle>
          <a:p>
            <a:pPr eaLnBrk="0" fontAlgn="base" hangingPunct="0">
              <a:spcBef>
                <a:spcPct val="50000"/>
              </a:spcBef>
              <a:spcAft>
                <a:spcPct val="0"/>
              </a:spcAft>
              <a:defRPr/>
            </a:pPr>
            <a:r>
              <a:rPr lang="en-US" sz="900" b="0" smtClean="0">
                <a:solidFill>
                  <a:srgbClr val="000000"/>
                </a:solidFill>
              </a:rPr>
              <a:t>Copyright © 2009 Pearson Education, Inc.</a:t>
            </a:r>
            <a:endParaRPr lang="en-US" b="0" smtClean="0">
              <a:solidFill>
                <a:srgbClr val="000000"/>
              </a:solidFill>
            </a:endParaRPr>
          </a:p>
        </p:txBody>
      </p:sp>
      <p:sp>
        <p:nvSpPr>
          <p:cNvPr id="10" name="Rectangle 26"/>
          <p:cNvSpPr>
            <a:spLocks noChangeArrowheads="1"/>
          </p:cNvSpPr>
          <p:nvPr userDrawn="1"/>
        </p:nvSpPr>
        <p:spPr bwMode="auto">
          <a:xfrm>
            <a:off x="0" y="0"/>
            <a:ext cx="9140825" cy="155575"/>
          </a:xfrm>
          <a:prstGeom prst="rect">
            <a:avLst/>
          </a:prstGeom>
          <a:solidFill>
            <a:srgbClr val="84A05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0" fontAlgn="base" hangingPunct="0">
              <a:spcBef>
                <a:spcPct val="0"/>
              </a:spcBef>
              <a:spcAft>
                <a:spcPct val="0"/>
              </a:spcAft>
            </a:pPr>
            <a:endParaRPr lang="ar-EG" sz="2400" b="1" smtClean="0">
              <a:solidFill>
                <a:srgbClr val="000000"/>
              </a:solidFill>
              <a:latin typeface="Arial" charset="0"/>
              <a:ea typeface="Arial Unicode MS" pitchFamily="34" charset="-128"/>
              <a:cs typeface="Arial Unicode MS" pitchFamily="34" charset="-128"/>
            </a:endParaRPr>
          </a:p>
        </p:txBody>
      </p:sp>
      <p:sp>
        <p:nvSpPr>
          <p:cNvPr id="11" name="Text Box 29"/>
          <p:cNvSpPr txBox="1">
            <a:spLocks noChangeArrowheads="1"/>
          </p:cNvSpPr>
          <p:nvPr userDrawn="1"/>
        </p:nvSpPr>
        <p:spPr bwMode="auto">
          <a:xfrm>
            <a:off x="0" y="5027613"/>
            <a:ext cx="9140825" cy="1004887"/>
          </a:xfrm>
          <a:prstGeom prst="rect">
            <a:avLst/>
          </a:prstGeom>
          <a:solidFill>
            <a:srgbClr val="C2D6B2">
              <a:alpha val="5882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2880" tIns="0" rIns="0" bIns="0" anchor="ctr"/>
          <a:lstStyle>
            <a:lvl1pPr>
              <a:defRPr sz="2400" b="1">
                <a:solidFill>
                  <a:schemeClr val="tx1"/>
                </a:solidFill>
                <a:latin typeface="Arial" pitchFamily="34" charset="0"/>
                <a:ea typeface="Arial Unicode MS" pitchFamily="34" charset="-128"/>
                <a:cs typeface="Arial Unicode MS" pitchFamily="34" charset="-128"/>
              </a:defRPr>
            </a:lvl1pPr>
            <a:lvl2pPr marL="742950" indent="-285750">
              <a:defRPr sz="2400" b="1">
                <a:solidFill>
                  <a:schemeClr val="tx1"/>
                </a:solidFill>
                <a:latin typeface="Arial" pitchFamily="34" charset="0"/>
                <a:ea typeface="Arial Unicode MS" pitchFamily="34" charset="-128"/>
                <a:cs typeface="Arial Unicode MS" pitchFamily="34" charset="-128"/>
              </a:defRPr>
            </a:lvl2pPr>
            <a:lvl3pPr marL="1143000" indent="-228600">
              <a:defRPr sz="2400" b="1">
                <a:solidFill>
                  <a:schemeClr val="tx1"/>
                </a:solidFill>
                <a:latin typeface="Arial" pitchFamily="34" charset="0"/>
                <a:ea typeface="Arial Unicode MS" pitchFamily="34" charset="-128"/>
                <a:cs typeface="Arial Unicode MS" pitchFamily="34" charset="-128"/>
              </a:defRPr>
            </a:lvl3pPr>
            <a:lvl4pPr marL="1600200" indent="-228600">
              <a:defRPr sz="2400" b="1">
                <a:solidFill>
                  <a:schemeClr val="tx1"/>
                </a:solidFill>
                <a:latin typeface="Arial" pitchFamily="34" charset="0"/>
                <a:ea typeface="Arial Unicode MS" pitchFamily="34" charset="-128"/>
                <a:cs typeface="Arial Unicode MS" pitchFamily="34" charset="-128"/>
              </a:defRPr>
            </a:lvl4pPr>
            <a:lvl5pPr marL="2057400" indent="-228600">
              <a:defRPr sz="2400" b="1">
                <a:solidFill>
                  <a:schemeClr val="tx1"/>
                </a:solidFill>
                <a:latin typeface="Arial" pitchFamily="34" charset="0"/>
                <a:ea typeface="Arial Unicode MS" pitchFamily="34" charset="-128"/>
                <a:cs typeface="Arial Unicode MS" pitchFamily="34" charset="-128"/>
              </a:defRPr>
            </a:lvl5pPr>
            <a:lvl6pPr marL="25146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6pPr>
            <a:lvl7pPr marL="29718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7pPr>
            <a:lvl8pPr marL="34290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8pPr>
            <a:lvl9pPr marL="3886200" indent="-228600" rtl="0" eaLnBrk="0" fontAlgn="base" hangingPunct="0">
              <a:spcBef>
                <a:spcPct val="0"/>
              </a:spcBef>
              <a:spcAft>
                <a:spcPct val="0"/>
              </a:spcAft>
              <a:defRPr sz="2400" b="1">
                <a:solidFill>
                  <a:schemeClr val="tx1"/>
                </a:solidFill>
                <a:latin typeface="Arial" pitchFamily="34" charset="0"/>
                <a:ea typeface="Arial Unicode MS" pitchFamily="34" charset="-128"/>
                <a:cs typeface="Arial Unicode MS" pitchFamily="34" charset="-128"/>
              </a:defRPr>
            </a:lvl9pPr>
          </a:lstStyle>
          <a:p>
            <a:pPr eaLnBrk="0" fontAlgn="base" hangingPunct="0">
              <a:spcBef>
                <a:spcPct val="0"/>
              </a:spcBef>
              <a:spcAft>
                <a:spcPct val="0"/>
              </a:spcAft>
              <a:defRPr/>
            </a:pPr>
            <a:r>
              <a:rPr lang="en-US" sz="1800" b="0" smtClean="0">
                <a:solidFill>
                  <a:srgbClr val="000000"/>
                </a:solidFill>
                <a:latin typeface="Arial Narrow" pitchFamily="34" charset="0"/>
              </a:rPr>
              <a:t>PowerPoint Lectures for</a:t>
            </a:r>
          </a:p>
          <a:p>
            <a:pPr eaLnBrk="0" fontAlgn="base" hangingPunct="0">
              <a:spcBef>
                <a:spcPct val="0"/>
              </a:spcBef>
              <a:spcAft>
                <a:spcPct val="0"/>
              </a:spcAft>
              <a:defRPr/>
            </a:pPr>
            <a:r>
              <a:rPr lang="en-US" sz="2200" i="1" smtClean="0">
                <a:solidFill>
                  <a:srgbClr val="000000"/>
                </a:solidFill>
                <a:latin typeface="Arial Narrow" pitchFamily="34" charset="0"/>
              </a:rPr>
              <a:t>Biology: Concepts &amp; Connections, </a:t>
            </a:r>
            <a:r>
              <a:rPr lang="en-US" sz="1800" i="1" smtClean="0">
                <a:solidFill>
                  <a:srgbClr val="000000"/>
                </a:solidFill>
                <a:latin typeface="Arial Narrow" pitchFamily="34" charset="0"/>
              </a:rPr>
              <a:t>Sixth Edition</a:t>
            </a:r>
          </a:p>
          <a:p>
            <a:pPr eaLnBrk="0" fontAlgn="base" hangingPunct="0">
              <a:spcBef>
                <a:spcPct val="0"/>
              </a:spcBef>
              <a:spcAft>
                <a:spcPct val="0"/>
              </a:spcAft>
              <a:defRPr/>
            </a:pPr>
            <a:r>
              <a:rPr lang="en-US" sz="1800" i="1" smtClean="0">
                <a:solidFill>
                  <a:srgbClr val="000000"/>
                </a:solidFill>
                <a:latin typeface="Arial Narrow" pitchFamily="34" charset="0"/>
              </a:rPr>
              <a:t>Campbell, Reece, Taylor, Simon, and Dickey</a:t>
            </a:r>
            <a:endParaRPr lang="en-US" b="0" smtClean="0">
              <a:solidFill>
                <a:srgbClr val="000000"/>
              </a:solidFill>
            </a:endParaRPr>
          </a:p>
        </p:txBody>
      </p:sp>
      <p:sp>
        <p:nvSpPr>
          <p:cNvPr id="12" name="Rectangle 30"/>
          <p:cNvSpPr>
            <a:spLocks noChangeArrowheads="1"/>
          </p:cNvSpPr>
          <p:nvPr userDrawn="1"/>
        </p:nvSpPr>
        <p:spPr bwMode="auto">
          <a:xfrm>
            <a:off x="0" y="6122988"/>
            <a:ext cx="9144000" cy="109537"/>
          </a:xfrm>
          <a:prstGeom prst="rect">
            <a:avLst/>
          </a:prstGeom>
          <a:solidFill>
            <a:srgbClr val="F4CA2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r" eaLnBrk="0" fontAlgn="base" hangingPunct="0">
              <a:spcBef>
                <a:spcPct val="0"/>
              </a:spcBef>
              <a:spcAft>
                <a:spcPct val="0"/>
              </a:spcAft>
            </a:pPr>
            <a:endParaRPr lang="ar-EG" sz="2400" b="1" smtClean="0">
              <a:solidFill>
                <a:srgbClr val="000000"/>
              </a:solidFill>
              <a:latin typeface="Arial" charset="0"/>
              <a:ea typeface="Arial Unicode MS" pitchFamily="34" charset="-128"/>
              <a:cs typeface="Arial Unicode MS" pitchFamily="34" charset="-128"/>
            </a:endParaRPr>
          </a:p>
        </p:txBody>
      </p:sp>
      <p:sp>
        <p:nvSpPr>
          <p:cNvPr id="513051" name="Rectangle 27"/>
          <p:cNvSpPr>
            <a:spLocks noGrp="1" noChangeArrowheads="1"/>
          </p:cNvSpPr>
          <p:nvPr>
            <p:ph type="subTitle" idx="1"/>
          </p:nvPr>
        </p:nvSpPr>
        <p:spPr>
          <a:xfrm>
            <a:off x="3400425" y="190500"/>
            <a:ext cx="5667375" cy="1096963"/>
          </a:xfrm>
        </p:spPr>
        <p:txBody>
          <a:bodyPr rIns="0" anchor="ctr"/>
          <a:lstStyle>
            <a:lvl1pPr marL="0" indent="0">
              <a:buFont typeface="Wingdings" pitchFamily="2" charset="2"/>
              <a:buNone/>
              <a:defRPr sz="5100">
                <a:solidFill>
                  <a:srgbClr val="0060AF"/>
                </a:solidFill>
                <a:latin typeface="Times New Roman" pitchFamily="18" charset="0"/>
              </a:defRPr>
            </a:lvl1pPr>
          </a:lstStyle>
          <a:p>
            <a:r>
              <a:rPr lang="en-US"/>
              <a:t>Click to edit Master subtitle style</a:t>
            </a:r>
          </a:p>
        </p:txBody>
      </p:sp>
      <p:sp>
        <p:nvSpPr>
          <p:cNvPr id="513052" name="Rectangle 28"/>
          <p:cNvSpPr>
            <a:spLocks noGrp="1" noChangeArrowheads="1"/>
          </p:cNvSpPr>
          <p:nvPr>
            <p:ph type="ctrTitle" sz="quarter"/>
          </p:nvPr>
        </p:nvSpPr>
        <p:spPr>
          <a:xfrm>
            <a:off x="182563" y="190500"/>
            <a:ext cx="3089275" cy="1096963"/>
          </a:xfrm>
        </p:spPr>
        <p:txBody>
          <a:bodyPr anchor="ctr"/>
          <a:lstStyle>
            <a:lvl1pPr marL="0" indent="0">
              <a:defRPr sz="5000">
                <a:solidFill>
                  <a:schemeClr val="bg1"/>
                </a:solidFill>
                <a:latin typeface="Arial" pitchFamily="34" charset="0"/>
              </a:defRPr>
            </a:lvl1pPr>
          </a:lstStyle>
          <a:p>
            <a:r>
              <a:rPr lang="en-US"/>
              <a:t>Click to edit Master title style</a:t>
            </a:r>
          </a:p>
        </p:txBody>
      </p:sp>
    </p:spTree>
    <p:extLst>
      <p:ext uri="{BB962C8B-B14F-4D97-AF65-F5344CB8AC3E}">
        <p14:creationId xmlns:p14="http://schemas.microsoft.com/office/powerpoint/2010/main" val="37545348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Tree>
    <p:extLst>
      <p:ext uri="{BB962C8B-B14F-4D97-AF65-F5344CB8AC3E}">
        <p14:creationId xmlns:p14="http://schemas.microsoft.com/office/powerpoint/2010/main" val="2262433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r">
              <a:defRPr sz="4000" b="1" cap="all"/>
            </a:lvl1pPr>
          </a:lstStyle>
          <a:p>
            <a:r>
              <a:rPr lang="en-US" smtClean="0"/>
              <a:t>Click to edit Master title style</a:t>
            </a:r>
            <a:endParaRPr lang="ar-E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77354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Content Placeholder 2"/>
          <p:cNvSpPr>
            <a:spLocks noGrp="1"/>
          </p:cNvSpPr>
          <p:nvPr>
            <p:ph sz="half" idx="1"/>
          </p:nvPr>
        </p:nvSpPr>
        <p:spPr>
          <a:xfrm>
            <a:off x="182563" y="1279525"/>
            <a:ext cx="4311650" cy="5073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Content Placeholder 3"/>
          <p:cNvSpPr>
            <a:spLocks noGrp="1"/>
          </p:cNvSpPr>
          <p:nvPr>
            <p:ph sz="half" idx="2"/>
          </p:nvPr>
        </p:nvSpPr>
        <p:spPr>
          <a:xfrm>
            <a:off x="4646613" y="1279525"/>
            <a:ext cx="4311650" cy="50736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Tree>
    <p:extLst>
      <p:ext uri="{BB962C8B-B14F-4D97-AF65-F5344CB8AC3E}">
        <p14:creationId xmlns:p14="http://schemas.microsoft.com/office/powerpoint/2010/main" val="2017953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ar-E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Tree>
    <p:extLst>
      <p:ext uri="{BB962C8B-B14F-4D97-AF65-F5344CB8AC3E}">
        <p14:creationId xmlns:p14="http://schemas.microsoft.com/office/powerpoint/2010/main" val="2971993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Tree>
    <p:extLst>
      <p:ext uri="{BB962C8B-B14F-4D97-AF65-F5344CB8AC3E}">
        <p14:creationId xmlns:p14="http://schemas.microsoft.com/office/powerpoint/2010/main" val="25923183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459946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ar-E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127944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ar-E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ar-EG"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60818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E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Tree>
    <p:extLst>
      <p:ext uri="{BB962C8B-B14F-4D97-AF65-F5344CB8AC3E}">
        <p14:creationId xmlns:p14="http://schemas.microsoft.com/office/powerpoint/2010/main" val="18646850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4338" y="182563"/>
            <a:ext cx="2193925" cy="6170612"/>
          </a:xfrm>
        </p:spPr>
        <p:txBody>
          <a:bodyPr vert="eaVert"/>
          <a:lstStyle/>
          <a:p>
            <a:r>
              <a:rPr lang="en-US" smtClean="0"/>
              <a:t>Click to edit Master title style</a:t>
            </a:r>
            <a:endParaRPr lang="ar-EG"/>
          </a:p>
        </p:txBody>
      </p:sp>
      <p:sp>
        <p:nvSpPr>
          <p:cNvPr id="3" name="Vertical Text Placeholder 2"/>
          <p:cNvSpPr>
            <a:spLocks noGrp="1"/>
          </p:cNvSpPr>
          <p:nvPr>
            <p:ph type="body" orient="vert" idx="1"/>
          </p:nvPr>
        </p:nvSpPr>
        <p:spPr>
          <a:xfrm>
            <a:off x="182563" y="182563"/>
            <a:ext cx="6429375" cy="61706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EG"/>
          </a:p>
        </p:txBody>
      </p:sp>
    </p:spTree>
    <p:extLst>
      <p:ext uri="{BB962C8B-B14F-4D97-AF65-F5344CB8AC3E}">
        <p14:creationId xmlns:p14="http://schemas.microsoft.com/office/powerpoint/2010/main" val="1807852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1E2CE1-C357-4826-8B6A-A216A9562147}" type="datetimeFigureOut">
              <a:rPr lang="en-US" smtClean="0"/>
              <a:t>1/12/2024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8ACDB0-BE2B-4DEC-A816-F1A81FD74C1D}" type="slidenum">
              <a:rPr lang="en-US" smtClean="0"/>
              <a:t>‹#›</a:t>
            </a:fld>
            <a:endParaRPr lang="en-US"/>
          </a:p>
        </p:txBody>
      </p:sp>
    </p:spTree>
    <p:extLst>
      <p:ext uri="{BB962C8B-B14F-4D97-AF65-F5344CB8AC3E}">
        <p14:creationId xmlns:p14="http://schemas.microsoft.com/office/powerpoint/2010/main" val="12694075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2"/>
          <p:cNvSpPr>
            <a:spLocks noGrp="1" noChangeArrowheads="1"/>
          </p:cNvSpPr>
          <p:nvPr>
            <p:ph type="title"/>
          </p:nvPr>
        </p:nvSpPr>
        <p:spPr bwMode="auto">
          <a:xfrm>
            <a:off x="182563" y="182563"/>
            <a:ext cx="87757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1027" name="Rectangle 13"/>
          <p:cNvSpPr>
            <a:spLocks noGrp="1" noChangeArrowheads="1"/>
          </p:cNvSpPr>
          <p:nvPr>
            <p:ph type="body" idx="1"/>
          </p:nvPr>
        </p:nvSpPr>
        <p:spPr bwMode="auto">
          <a:xfrm>
            <a:off x="182563" y="1279525"/>
            <a:ext cx="87757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13716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4878986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450850" indent="-450850" algn="l" rtl="0" eaLnBrk="0" fontAlgn="base" hangingPunct="0">
        <a:lnSpc>
          <a:spcPct val="90000"/>
        </a:lnSpc>
        <a:spcBef>
          <a:spcPct val="0"/>
        </a:spcBef>
        <a:spcAft>
          <a:spcPct val="0"/>
        </a:spcAft>
        <a:defRPr sz="3000" b="1">
          <a:solidFill>
            <a:schemeClr val="tx2"/>
          </a:solidFill>
          <a:latin typeface="+mj-lt"/>
          <a:ea typeface="+mj-ea"/>
          <a:cs typeface="+mj-cs"/>
        </a:defRPr>
      </a:lvl1pPr>
      <a:lvl2pPr marL="450850" indent="-450850" algn="l" rtl="0" eaLnBrk="0" fontAlgn="base" hangingPunct="0">
        <a:lnSpc>
          <a:spcPct val="90000"/>
        </a:lnSpc>
        <a:spcBef>
          <a:spcPct val="0"/>
        </a:spcBef>
        <a:spcAft>
          <a:spcPct val="0"/>
        </a:spcAft>
        <a:defRPr sz="3000" b="1">
          <a:solidFill>
            <a:schemeClr val="tx2"/>
          </a:solidFill>
          <a:latin typeface="Times New Roman" pitchFamily="18" charset="0"/>
          <a:cs typeface="Arial" pitchFamily="34" charset="0"/>
        </a:defRPr>
      </a:lvl2pPr>
      <a:lvl3pPr marL="450850" indent="-450850" algn="l" rtl="0" eaLnBrk="0" fontAlgn="base" hangingPunct="0">
        <a:lnSpc>
          <a:spcPct val="90000"/>
        </a:lnSpc>
        <a:spcBef>
          <a:spcPct val="0"/>
        </a:spcBef>
        <a:spcAft>
          <a:spcPct val="0"/>
        </a:spcAft>
        <a:defRPr sz="3000" b="1">
          <a:solidFill>
            <a:schemeClr val="tx2"/>
          </a:solidFill>
          <a:latin typeface="Times New Roman" pitchFamily="18" charset="0"/>
          <a:cs typeface="Arial" pitchFamily="34" charset="0"/>
        </a:defRPr>
      </a:lvl3pPr>
      <a:lvl4pPr marL="450850" indent="-450850" algn="l" rtl="0" eaLnBrk="0" fontAlgn="base" hangingPunct="0">
        <a:lnSpc>
          <a:spcPct val="90000"/>
        </a:lnSpc>
        <a:spcBef>
          <a:spcPct val="0"/>
        </a:spcBef>
        <a:spcAft>
          <a:spcPct val="0"/>
        </a:spcAft>
        <a:defRPr sz="3000" b="1">
          <a:solidFill>
            <a:schemeClr val="tx2"/>
          </a:solidFill>
          <a:latin typeface="Times New Roman" pitchFamily="18" charset="0"/>
          <a:cs typeface="Arial" pitchFamily="34" charset="0"/>
        </a:defRPr>
      </a:lvl4pPr>
      <a:lvl5pPr marL="450850" indent="-450850" algn="l" rtl="0" eaLnBrk="0" fontAlgn="base" hangingPunct="0">
        <a:lnSpc>
          <a:spcPct val="90000"/>
        </a:lnSpc>
        <a:spcBef>
          <a:spcPct val="0"/>
        </a:spcBef>
        <a:spcAft>
          <a:spcPct val="0"/>
        </a:spcAft>
        <a:defRPr sz="3000" b="1">
          <a:solidFill>
            <a:schemeClr val="tx2"/>
          </a:solidFill>
          <a:latin typeface="Times New Roman" pitchFamily="18" charset="0"/>
          <a:cs typeface="Arial" pitchFamily="34" charset="0"/>
        </a:defRPr>
      </a:lvl5pPr>
      <a:lvl6pPr marL="908050" indent="-450850" algn="l" rtl="0" fontAlgn="base">
        <a:lnSpc>
          <a:spcPct val="90000"/>
        </a:lnSpc>
        <a:spcBef>
          <a:spcPct val="0"/>
        </a:spcBef>
        <a:spcAft>
          <a:spcPct val="0"/>
        </a:spcAft>
        <a:defRPr sz="3000" b="1">
          <a:solidFill>
            <a:schemeClr val="tx2"/>
          </a:solidFill>
          <a:latin typeface="Times New Roman" pitchFamily="18" charset="0"/>
          <a:cs typeface="Arial" pitchFamily="34" charset="0"/>
        </a:defRPr>
      </a:lvl6pPr>
      <a:lvl7pPr marL="1365250" indent="-450850" algn="l" rtl="0" fontAlgn="base">
        <a:lnSpc>
          <a:spcPct val="90000"/>
        </a:lnSpc>
        <a:spcBef>
          <a:spcPct val="0"/>
        </a:spcBef>
        <a:spcAft>
          <a:spcPct val="0"/>
        </a:spcAft>
        <a:defRPr sz="3000" b="1">
          <a:solidFill>
            <a:schemeClr val="tx2"/>
          </a:solidFill>
          <a:latin typeface="Times New Roman" pitchFamily="18" charset="0"/>
          <a:cs typeface="Arial" pitchFamily="34" charset="0"/>
        </a:defRPr>
      </a:lvl7pPr>
      <a:lvl8pPr marL="1822450" indent="-450850" algn="l" rtl="0" fontAlgn="base">
        <a:lnSpc>
          <a:spcPct val="90000"/>
        </a:lnSpc>
        <a:spcBef>
          <a:spcPct val="0"/>
        </a:spcBef>
        <a:spcAft>
          <a:spcPct val="0"/>
        </a:spcAft>
        <a:defRPr sz="3000" b="1">
          <a:solidFill>
            <a:schemeClr val="tx2"/>
          </a:solidFill>
          <a:latin typeface="Times New Roman" pitchFamily="18" charset="0"/>
          <a:cs typeface="Arial" pitchFamily="34" charset="0"/>
        </a:defRPr>
      </a:lvl8pPr>
      <a:lvl9pPr marL="2279650" indent="-450850" algn="l" rtl="0" fontAlgn="base">
        <a:lnSpc>
          <a:spcPct val="90000"/>
        </a:lnSpc>
        <a:spcBef>
          <a:spcPct val="0"/>
        </a:spcBef>
        <a:spcAft>
          <a:spcPct val="0"/>
        </a:spcAft>
        <a:defRPr sz="3000" b="1">
          <a:solidFill>
            <a:schemeClr val="tx2"/>
          </a:solidFill>
          <a:latin typeface="Times New Roman" pitchFamily="18" charset="0"/>
          <a:cs typeface="Arial" pitchFamily="34" charset="0"/>
        </a:defRPr>
      </a:lvl9pPr>
    </p:titleStyle>
    <p:bodyStyle>
      <a:lvl1pPr marL="339725" indent="-339725" algn="l" rtl="0" eaLnBrk="0" fontAlgn="base" hangingPunct="0">
        <a:spcBef>
          <a:spcPct val="45000"/>
        </a:spcBef>
        <a:spcAft>
          <a:spcPct val="20000"/>
        </a:spcAft>
        <a:buClr>
          <a:schemeClr val="tx2"/>
        </a:buClr>
        <a:buFont typeface="Wingdings" pitchFamily="2" charset="2"/>
        <a:buChar char="§"/>
        <a:defRPr sz="2800">
          <a:solidFill>
            <a:schemeClr val="tx1"/>
          </a:solidFill>
          <a:latin typeface="+mn-lt"/>
          <a:ea typeface="+mn-ea"/>
          <a:cs typeface="+mn-cs"/>
        </a:defRPr>
      </a:lvl1pPr>
      <a:lvl2pPr marL="798513" indent="-341313" algn="l" rtl="0" eaLnBrk="0" fontAlgn="base" hangingPunct="0">
        <a:spcBef>
          <a:spcPct val="45000"/>
        </a:spcBef>
        <a:spcAft>
          <a:spcPct val="20000"/>
        </a:spcAft>
        <a:buClr>
          <a:schemeClr val="tx2"/>
        </a:buClr>
        <a:buFont typeface="Wingdings" pitchFamily="2" charset="2"/>
        <a:buChar char="§"/>
        <a:defRPr sz="2400">
          <a:solidFill>
            <a:schemeClr val="tx1"/>
          </a:solidFill>
          <a:latin typeface="+mn-lt"/>
          <a:cs typeface="+mn-cs"/>
        </a:defRPr>
      </a:lvl2pPr>
      <a:lvl3pPr marL="1485900" indent="-339725" algn="l" rtl="0" eaLnBrk="0" fontAlgn="base" hangingPunct="0">
        <a:spcBef>
          <a:spcPct val="45000"/>
        </a:spcBef>
        <a:spcAft>
          <a:spcPct val="20000"/>
        </a:spcAft>
        <a:buClr>
          <a:schemeClr val="tx2"/>
        </a:buClr>
        <a:buFont typeface="Wingdings" pitchFamily="2" charset="2"/>
        <a:buChar char="§"/>
        <a:defRPr sz="2000">
          <a:solidFill>
            <a:schemeClr val="tx1"/>
          </a:solidFill>
          <a:latin typeface="+mn-lt"/>
          <a:cs typeface="+mn-cs"/>
        </a:defRPr>
      </a:lvl3pPr>
      <a:lvl4pPr marL="2176463" indent="-347663" algn="l" rtl="0" eaLnBrk="0" fontAlgn="base" hangingPunct="0">
        <a:spcBef>
          <a:spcPct val="45000"/>
        </a:spcBef>
        <a:spcAft>
          <a:spcPct val="20000"/>
        </a:spcAft>
        <a:buClr>
          <a:schemeClr val="tx2"/>
        </a:buClr>
        <a:buFont typeface="Wingdings" pitchFamily="2" charset="2"/>
        <a:buChar char="§"/>
        <a:defRPr sz="2000">
          <a:solidFill>
            <a:schemeClr val="tx1"/>
          </a:solidFill>
          <a:latin typeface="+mn-lt"/>
          <a:cs typeface="+mn-cs"/>
        </a:defRPr>
      </a:lvl4pPr>
      <a:lvl5pPr marL="2859088" indent="-347663" algn="l" rtl="0" eaLnBrk="0" fontAlgn="base" hangingPunct="0">
        <a:spcBef>
          <a:spcPct val="45000"/>
        </a:spcBef>
        <a:spcAft>
          <a:spcPct val="20000"/>
        </a:spcAft>
        <a:buClr>
          <a:schemeClr val="tx2"/>
        </a:buClr>
        <a:buFont typeface="Wingdings" pitchFamily="2" charset="2"/>
        <a:buChar char="§"/>
        <a:defRPr sz="2000">
          <a:solidFill>
            <a:schemeClr val="tx1"/>
          </a:solidFill>
          <a:latin typeface="+mn-lt"/>
          <a:cs typeface="+mn-cs"/>
        </a:defRPr>
      </a:lvl5pPr>
      <a:lvl6pPr marL="3316288" indent="-347663" algn="l" rtl="0" fontAlgn="base">
        <a:spcBef>
          <a:spcPct val="45000"/>
        </a:spcBef>
        <a:spcAft>
          <a:spcPct val="20000"/>
        </a:spcAft>
        <a:buClr>
          <a:schemeClr val="tx2"/>
        </a:buClr>
        <a:buFont typeface="Wingdings" pitchFamily="2" charset="2"/>
        <a:buChar char="§"/>
        <a:defRPr sz="2000">
          <a:solidFill>
            <a:schemeClr val="tx1"/>
          </a:solidFill>
          <a:latin typeface="+mn-lt"/>
          <a:cs typeface="+mn-cs"/>
        </a:defRPr>
      </a:lvl6pPr>
      <a:lvl7pPr marL="3773488" indent="-347663" algn="l" rtl="0" fontAlgn="base">
        <a:spcBef>
          <a:spcPct val="45000"/>
        </a:spcBef>
        <a:spcAft>
          <a:spcPct val="20000"/>
        </a:spcAft>
        <a:buClr>
          <a:schemeClr val="tx2"/>
        </a:buClr>
        <a:buFont typeface="Wingdings" pitchFamily="2" charset="2"/>
        <a:buChar char="§"/>
        <a:defRPr sz="2000">
          <a:solidFill>
            <a:schemeClr val="tx1"/>
          </a:solidFill>
          <a:latin typeface="+mn-lt"/>
          <a:cs typeface="+mn-cs"/>
        </a:defRPr>
      </a:lvl7pPr>
      <a:lvl8pPr marL="4230688" indent="-347663" algn="l" rtl="0" fontAlgn="base">
        <a:spcBef>
          <a:spcPct val="45000"/>
        </a:spcBef>
        <a:spcAft>
          <a:spcPct val="20000"/>
        </a:spcAft>
        <a:buClr>
          <a:schemeClr val="tx2"/>
        </a:buClr>
        <a:buFont typeface="Wingdings" pitchFamily="2" charset="2"/>
        <a:buChar char="§"/>
        <a:defRPr sz="2000">
          <a:solidFill>
            <a:schemeClr val="tx1"/>
          </a:solidFill>
          <a:latin typeface="+mn-lt"/>
          <a:cs typeface="+mn-cs"/>
        </a:defRPr>
      </a:lvl8pPr>
      <a:lvl9pPr marL="4687888" indent="-347663" algn="l" rtl="0" fontAlgn="base">
        <a:spcBef>
          <a:spcPct val="45000"/>
        </a:spcBef>
        <a:spcAft>
          <a:spcPct val="20000"/>
        </a:spcAft>
        <a:buClr>
          <a:schemeClr val="tx2"/>
        </a:buClr>
        <a:buFont typeface="Wingdings" pitchFamily="2" charset="2"/>
        <a:buChar char="§"/>
        <a:defRPr sz="2000">
          <a:solidFill>
            <a:schemeClr val="tx1"/>
          </a:solidFill>
          <a:latin typeface="+mn-lt"/>
          <a:cs typeface="+mn-cs"/>
        </a:defRPr>
      </a:lvl9pPr>
    </p:bodyStyle>
    <p:other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4498"/>
            <a:ext cx="6696744" cy="6776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lowchart: Multidocument 2"/>
          <p:cNvSpPr/>
          <p:nvPr/>
        </p:nvSpPr>
        <p:spPr>
          <a:xfrm>
            <a:off x="107504" y="620688"/>
            <a:ext cx="2160240" cy="5616624"/>
          </a:xfrm>
          <a:prstGeom prst="flowChartMultidocument">
            <a:avLst/>
          </a:prstGeom>
          <a:solidFill>
            <a:srgbClr val="FFC000"/>
          </a:solidFill>
        </p:spPr>
        <p:style>
          <a:lnRef idx="1">
            <a:schemeClr val="dk1"/>
          </a:lnRef>
          <a:fillRef idx="2">
            <a:schemeClr val="dk1"/>
          </a:fillRef>
          <a:effectRef idx="1">
            <a:schemeClr val="dk1"/>
          </a:effectRef>
          <a:fontRef idx="minor">
            <a:schemeClr val="dk1"/>
          </a:fontRef>
        </p:style>
        <p:txBody>
          <a:bodyPr rtlCol="0" anchor="ctr"/>
          <a:lstStyle/>
          <a:p>
            <a:pPr lvl="0" algn="just"/>
            <a:r>
              <a:rPr lang="en-US" sz="2700" b="1" dirty="0">
                <a:solidFill>
                  <a:prstClr val="black"/>
                </a:solidFill>
                <a:latin typeface="Arial Rounded MT Bold" pitchFamily="34" charset="0"/>
              </a:rPr>
              <a:t>Chapter </a:t>
            </a:r>
            <a:r>
              <a:rPr lang="en-US" sz="2700" b="1" dirty="0" smtClean="0">
                <a:solidFill>
                  <a:prstClr val="black"/>
                </a:solidFill>
                <a:latin typeface="Arial Rounded MT Bold" pitchFamily="34" charset="0"/>
              </a:rPr>
              <a:t>2</a:t>
            </a:r>
          </a:p>
        </p:txBody>
      </p:sp>
      <p:sp>
        <p:nvSpPr>
          <p:cNvPr id="2" name="TextBox 1"/>
          <p:cNvSpPr txBox="1"/>
          <p:nvPr/>
        </p:nvSpPr>
        <p:spPr>
          <a:xfrm>
            <a:off x="2411760" y="0"/>
            <a:ext cx="6696744" cy="584775"/>
          </a:xfrm>
          <a:prstGeom prst="rect">
            <a:avLst/>
          </a:prstGeom>
          <a:noFill/>
        </p:spPr>
        <p:txBody>
          <a:bodyPr wrap="square" rtlCol="0">
            <a:spAutoFit/>
          </a:bodyPr>
          <a:lstStyle/>
          <a:p>
            <a:pPr algn="ctr"/>
            <a:r>
              <a:rPr lang="en-US" sz="3200" b="1" dirty="0" smtClean="0">
                <a:solidFill>
                  <a:srgbClr val="FFFF00"/>
                </a:solidFill>
                <a:latin typeface="Rockwell Extra Bold" pitchFamily="18" charset="0"/>
              </a:rPr>
              <a:t>The Chemistry of Life</a:t>
            </a:r>
            <a:endParaRPr lang="en-US" sz="3200" b="1" dirty="0">
              <a:solidFill>
                <a:srgbClr val="FFFF00"/>
              </a:solidFill>
              <a:latin typeface="Rockwell Extra Bold" pitchFamily="18" charset="0"/>
            </a:endParaRPr>
          </a:p>
        </p:txBody>
      </p:sp>
    </p:spTree>
    <p:extLst>
      <p:ext uri="{BB962C8B-B14F-4D97-AF65-F5344CB8AC3E}">
        <p14:creationId xmlns:p14="http://schemas.microsoft.com/office/powerpoint/2010/main" val="36209131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0"/>
            <a:ext cx="8686800" cy="2631490"/>
          </a:xfrm>
          <a:prstGeom prst="rect">
            <a:avLst/>
          </a:prstGeom>
        </p:spPr>
        <p:txBody>
          <a:bodyPr wrap="square">
            <a:spAutoFit/>
          </a:bodyPr>
          <a:lstStyle/>
          <a:p>
            <a:pPr lvl="0">
              <a:lnSpc>
                <a:spcPct val="150000"/>
              </a:lnSpc>
            </a:pPr>
            <a:r>
              <a:rPr lang="en-US" sz="2000" b="1" dirty="0" smtClean="0">
                <a:latin typeface="Times New Roman" pitchFamily="18" charset="0"/>
                <a:cs typeface="Times New Roman" pitchFamily="18" charset="0"/>
              </a:rPr>
              <a:t>The Chemistry of Life: </a:t>
            </a:r>
          </a:p>
          <a:p>
            <a:pPr>
              <a:lnSpc>
                <a:spcPct val="150000"/>
              </a:lnSpc>
            </a:pPr>
            <a:r>
              <a:rPr lang="en-US" b="1" dirty="0" smtClean="0">
                <a:solidFill>
                  <a:srgbClr val="FF0000"/>
                </a:solidFill>
                <a:latin typeface="Times New Roman" pitchFamily="18" charset="0"/>
                <a:cs typeface="Times New Roman" pitchFamily="18" charset="0"/>
              </a:rPr>
              <a:t>1- Elements and Atoms:</a:t>
            </a:r>
          </a:p>
          <a:p>
            <a:pPr algn="just">
              <a:lnSpc>
                <a:spcPct val="150000"/>
              </a:lnSpc>
            </a:pPr>
            <a:r>
              <a:rPr lang="en-US" dirty="0" smtClean="0">
                <a:latin typeface="Times New Roman" pitchFamily="18" charset="0"/>
                <a:cs typeface="Times New Roman" pitchFamily="18" charset="0"/>
              </a:rPr>
              <a:t>An element is a substance that cannot be decomposed into simpler substances by normal chemical reactions. About 96% of an organism’s mass consists of carbon, the backbone of organic molecules; hydrogen and oxygen, the components of water; and nitrogen, a component of proteins and nucleic acids.</a:t>
            </a:r>
            <a:endParaRPr lang="en-US" dirty="0">
              <a:latin typeface="Times New Roman" pitchFamily="18" charset="0"/>
              <a:cs typeface="Times New Roman" pitchFamily="18" charset="0"/>
            </a:endParaRPr>
          </a:p>
        </p:txBody>
      </p:sp>
      <p:sp>
        <p:nvSpPr>
          <p:cNvPr id="4" name="Rectangle 3"/>
          <p:cNvSpPr/>
          <p:nvPr/>
        </p:nvSpPr>
        <p:spPr>
          <a:xfrm>
            <a:off x="228599" y="4612828"/>
            <a:ext cx="8686799" cy="873572"/>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Each atom is composed of a nucleus containing positively charged protons and uncharged neutrons. Negatively charged electrons encircle the nucleus. </a:t>
            </a:r>
            <a:endParaRPr lang="en-US" dirty="0">
              <a:latin typeface="Times New Roman" pitchFamily="18" charset="0"/>
              <a:cs typeface="Times New Roman" pitchFamily="18" charset="0"/>
            </a:endParaRPr>
          </a:p>
        </p:txBody>
      </p:sp>
      <p:sp>
        <p:nvSpPr>
          <p:cNvPr id="6" name="Rectangle 5"/>
          <p:cNvSpPr/>
          <p:nvPr/>
        </p:nvSpPr>
        <p:spPr>
          <a:xfrm>
            <a:off x="228600" y="2274838"/>
            <a:ext cx="8686798" cy="2169825"/>
          </a:xfrm>
          <a:prstGeom prst="rect">
            <a:avLst/>
          </a:prstGeom>
        </p:spPr>
        <p:txBody>
          <a:bodyPr wrap="square">
            <a:spAutoFit/>
          </a:bodyPr>
          <a:lstStyle/>
          <a:p>
            <a:pPr algn="just" rtl="1">
              <a:lnSpc>
                <a:spcPct val="150000"/>
              </a:lnSpc>
            </a:pPr>
            <a:r>
              <a:rPr lang="ar-EG" b="1" dirty="0" smtClean="0">
                <a:cs typeface="+mj-cs"/>
              </a:rPr>
              <a:t>كيمياء الحياة:</a:t>
            </a:r>
          </a:p>
          <a:p>
            <a:pPr algn="just" rtl="1">
              <a:lnSpc>
                <a:spcPct val="150000"/>
              </a:lnSpc>
            </a:pPr>
            <a:r>
              <a:rPr lang="ar-EG" b="1" dirty="0" smtClean="0">
                <a:solidFill>
                  <a:srgbClr val="FF0000"/>
                </a:solidFill>
                <a:cs typeface="+mj-cs"/>
              </a:rPr>
              <a:t>1- العناصر والذرات:</a:t>
            </a:r>
          </a:p>
          <a:p>
            <a:pPr algn="just" rtl="1">
              <a:lnSpc>
                <a:spcPct val="150000"/>
              </a:lnSpc>
            </a:pPr>
            <a:r>
              <a:rPr lang="ar-EG" dirty="0" smtClean="0">
                <a:cs typeface="+mj-cs"/>
              </a:rPr>
              <a:t>العنصر هو مادة لا يمكن أن تتحلل إلى مواد أبسط عن طريق التفاعلات الكيميائية العادية. يتكون حوالي 96% من كتلة الكائن الحي من الكربون، وهو العمود الفقري للجزيئات العضوية؛ الهيدروجين والأكسجين، مكونات الماء؛ والنيتروجين، وهو أحد مكونات البروتينات والأحماض النووية.</a:t>
            </a:r>
            <a:endParaRPr lang="en-US" dirty="0">
              <a:cs typeface="+mj-cs"/>
            </a:endParaRPr>
          </a:p>
        </p:txBody>
      </p:sp>
      <p:sp>
        <p:nvSpPr>
          <p:cNvPr id="7" name="Rectangle 6"/>
          <p:cNvSpPr/>
          <p:nvPr/>
        </p:nvSpPr>
        <p:spPr>
          <a:xfrm>
            <a:off x="228600" y="5782270"/>
            <a:ext cx="8686798" cy="923330"/>
          </a:xfrm>
          <a:prstGeom prst="rect">
            <a:avLst/>
          </a:prstGeom>
        </p:spPr>
        <p:txBody>
          <a:bodyPr wrap="square">
            <a:spAutoFit/>
          </a:bodyPr>
          <a:lstStyle/>
          <a:p>
            <a:pPr algn="just" rtl="1">
              <a:lnSpc>
                <a:spcPct val="150000"/>
              </a:lnSpc>
            </a:pPr>
            <a:r>
              <a:rPr lang="ar-EG" dirty="0" smtClean="0"/>
              <a:t>تتكون كل ذرة من نواة تحتوي على بروتونات موجبة الشحنة ونيوترونات غير مشحونة. تحيط الإلكترونات سالبة الشحنة بالنواة.</a:t>
            </a:r>
            <a:endParaRPr lang="en-US" dirty="0"/>
          </a:p>
        </p:txBody>
      </p:sp>
    </p:spTree>
    <p:extLst>
      <p:ext uri="{BB962C8B-B14F-4D97-AF65-F5344CB8AC3E}">
        <p14:creationId xmlns:p14="http://schemas.microsoft.com/office/powerpoint/2010/main" val="152545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1754326"/>
          </a:xfrm>
          <a:prstGeom prst="rect">
            <a:avLst/>
          </a:prstGeom>
        </p:spPr>
        <p:txBody>
          <a:bodyPr wrap="square">
            <a:spAutoFit/>
          </a:bodyPr>
          <a:lstStyle/>
          <a:p>
            <a:pPr marL="285750" indent="-285750" algn="just">
              <a:lnSpc>
                <a:spcPct val="150000"/>
              </a:lnSpc>
              <a:buFont typeface="Wingdings" pitchFamily="2" charset="2"/>
              <a:buChar char="q"/>
            </a:pPr>
            <a:r>
              <a:rPr lang="en-US" dirty="0" smtClean="0">
                <a:latin typeface="Times New Roman" pitchFamily="18" charset="0"/>
                <a:cs typeface="Times New Roman" pitchFamily="18" charset="0"/>
              </a:rPr>
              <a:t>Atomic number of an atom  is the number of protons. </a:t>
            </a:r>
          </a:p>
          <a:p>
            <a:pPr algn="just" rtl="1">
              <a:lnSpc>
                <a:spcPct val="150000"/>
              </a:lnSpc>
            </a:pPr>
            <a:r>
              <a:rPr lang="ar-EG" dirty="0"/>
              <a:t>العدد الذري للذرة هو عدد البروتونات.</a:t>
            </a:r>
            <a:endParaRPr lang="en-US" dirty="0" smtClean="0">
              <a:latin typeface="Times New Roman" pitchFamily="18" charset="0"/>
              <a:cs typeface="Times New Roman" pitchFamily="18" charset="0"/>
            </a:endParaRPr>
          </a:p>
          <a:p>
            <a:pPr marL="285750" indent="-285750" algn="just">
              <a:lnSpc>
                <a:spcPct val="150000"/>
              </a:lnSpc>
              <a:buFont typeface="Wingdings" pitchFamily="2" charset="2"/>
              <a:buChar char="q"/>
            </a:pPr>
            <a:r>
              <a:rPr lang="en-US" dirty="0" smtClean="0">
                <a:latin typeface="Times New Roman" pitchFamily="18" charset="0"/>
                <a:cs typeface="Times New Roman" pitchFamily="18" charset="0"/>
              </a:rPr>
              <a:t>Atomic mass of an atom is the sum of its protons and neutrons.  </a:t>
            </a:r>
          </a:p>
          <a:p>
            <a:pPr algn="just" rtl="1">
              <a:lnSpc>
                <a:spcPct val="150000"/>
              </a:lnSpc>
            </a:pPr>
            <a:r>
              <a:rPr lang="ar-EG" dirty="0"/>
              <a:t>الكتلة </a:t>
            </a:r>
            <a:r>
              <a:rPr lang="ar-EG" dirty="0" smtClean="0"/>
              <a:t>الذرية</a:t>
            </a:r>
            <a:r>
              <a:rPr lang="ar-EG" dirty="0"/>
              <a:t> </a:t>
            </a:r>
            <a:r>
              <a:rPr lang="ar-EG" dirty="0" smtClean="0"/>
              <a:t>أو الوزن الذري </a:t>
            </a:r>
            <a:r>
              <a:rPr lang="ar-EG" dirty="0"/>
              <a:t>للذرة هي مجموع البروتونات والنيوترونات.</a:t>
            </a:r>
            <a:endParaRPr lang="en-US" dirty="0" smtClean="0">
              <a:latin typeface="Times New Roman" pitchFamily="18" charset="0"/>
              <a:cs typeface="Times New Roman" pitchFamily="18" charset="0"/>
            </a:endParaRPr>
          </a:p>
        </p:txBody>
      </p:sp>
      <p:sp>
        <p:nvSpPr>
          <p:cNvPr id="3" name="Rectangle 2"/>
          <p:cNvSpPr/>
          <p:nvPr/>
        </p:nvSpPr>
        <p:spPr>
          <a:xfrm>
            <a:off x="152400" y="2136339"/>
            <a:ext cx="8839200" cy="3416320"/>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In the space outside the nucleus, electrons move rapidly in electron orbitals. An electron shell consists of electrons in orbitals at the same principal energy level. Electrons in a shell distant from the nucleus have greater energy than those in a shell closer to the nucleus (Figure1).</a:t>
            </a:r>
            <a:endParaRPr lang="ar-EG" dirty="0" smtClean="0">
              <a:latin typeface="Times New Roman" pitchFamily="18" charset="0"/>
              <a:cs typeface="Times New Roman" pitchFamily="18" charset="0"/>
            </a:endParaRPr>
          </a:p>
          <a:p>
            <a:pPr algn="just" rtl="1">
              <a:lnSpc>
                <a:spcPct val="150000"/>
              </a:lnSpc>
            </a:pPr>
            <a:endParaRPr lang="ar-EG" dirty="0" smtClean="0"/>
          </a:p>
          <a:p>
            <a:pPr algn="just" rtl="1">
              <a:lnSpc>
                <a:spcPct val="150000"/>
              </a:lnSpc>
            </a:pPr>
            <a:r>
              <a:rPr lang="ar-EG" dirty="0" smtClean="0"/>
              <a:t>في الفراغ خارج </a:t>
            </a:r>
            <a:r>
              <a:rPr lang="ar-EG" dirty="0"/>
              <a:t>النواة، تتحرك الإلكترونات بسرعة في مدارات الإلكترون. يتكون الغلاف الإلكتروني من إلكترونات في مدارات لها نفس مستوى الطاقة الرئيسي. تتمتع الإلكترونات الموجودة في الغلاف البعيد عن النواة بطاقة أكبر من تلك الموجودة في الغلاف الأقرب إلى النواة.</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83011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eriodictable.me/wp-content/uploads/2018/08/atomic_and_mass_numbe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46567" y="4603894"/>
            <a:ext cx="3025633" cy="156830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47800" y="6336268"/>
            <a:ext cx="6450019" cy="369332"/>
          </a:xfrm>
          <a:prstGeom prst="rect">
            <a:avLst/>
          </a:prstGeom>
          <a:noFill/>
        </p:spPr>
        <p:txBody>
          <a:bodyPr wrap="square" rtlCol="0">
            <a:spAutoFit/>
          </a:bodyPr>
          <a:lstStyle/>
          <a:p>
            <a:pPr algn="ctr"/>
            <a:r>
              <a:rPr lang="en-US" b="1" dirty="0" smtClean="0"/>
              <a:t>Figure 1: Atomic number and mass number of carbon atom</a:t>
            </a:r>
            <a:endParaRPr lang="en-US" b="1" dirty="0"/>
          </a:p>
        </p:txBody>
      </p:sp>
      <p:pic>
        <p:nvPicPr>
          <p:cNvPr id="2" name="Picture 2" descr="Atom Diagram - Universe Tod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8367" y="0"/>
            <a:ext cx="4625833" cy="385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110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2181" y="76200"/>
            <a:ext cx="2834302" cy="545021"/>
          </a:xfrm>
          <a:prstGeom prst="rect">
            <a:avLst/>
          </a:prstGeom>
        </p:spPr>
        <p:txBody>
          <a:bodyPr wrap="none">
            <a:spAutoFit/>
          </a:bodyPr>
          <a:lstStyle/>
          <a:p>
            <a:pPr lvl="0" algn="just">
              <a:lnSpc>
                <a:spcPct val="150000"/>
              </a:lnSpc>
            </a:pPr>
            <a:r>
              <a:rPr lang="en-US" sz="2200" b="1" smtClean="0">
                <a:solidFill>
                  <a:srgbClr val="FF0000"/>
                </a:solidFill>
              </a:rPr>
              <a:t>2- Organic</a:t>
            </a:r>
            <a:r>
              <a:rPr lang="en-US" sz="2200" b="1" dirty="0" smtClean="0">
                <a:solidFill>
                  <a:srgbClr val="FF0000"/>
                </a:solidFill>
              </a:rPr>
              <a:t> Compounds</a:t>
            </a:r>
            <a:endParaRPr lang="en-US" sz="2200" b="1" dirty="0">
              <a:solidFill>
                <a:srgbClr val="FF0000"/>
              </a:solidFill>
              <a:latin typeface="Arial Rounded MT Bold" pitchFamily="34" charset="0"/>
            </a:endParaRPr>
          </a:p>
        </p:txBody>
      </p:sp>
      <p:sp>
        <p:nvSpPr>
          <p:cNvPr id="7" name="Rectangle 6"/>
          <p:cNvSpPr/>
          <p:nvPr/>
        </p:nvSpPr>
        <p:spPr>
          <a:xfrm>
            <a:off x="152291" y="838200"/>
            <a:ext cx="8839308" cy="2169825"/>
          </a:xfrm>
          <a:prstGeom prst="rect">
            <a:avLst/>
          </a:prstGeom>
        </p:spPr>
        <p:txBody>
          <a:bodyPr wrap="square">
            <a:spAutoFit/>
          </a:bodyPr>
          <a:lstStyle/>
          <a:p>
            <a:pPr algn="just">
              <a:lnSpc>
                <a:spcPct val="150000"/>
              </a:lnSpc>
            </a:pPr>
            <a:r>
              <a:rPr lang="en-US" b="1" dirty="0">
                <a:latin typeface="Times New Roman" pitchFamily="18" charset="0"/>
                <a:cs typeface="Times New Roman" pitchFamily="18" charset="0"/>
              </a:rPr>
              <a:t>Organic compounds</a:t>
            </a:r>
            <a:r>
              <a:rPr lang="en-US" dirty="0">
                <a:latin typeface="Times New Roman" pitchFamily="18" charset="0"/>
                <a:cs typeface="Times New Roman" pitchFamily="18" charset="0"/>
              </a:rPr>
              <a:t> are molecules that contain carbon atoms covalently bonded to hydrogen atoms (C-H bonds</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often with oxygen, nitrogen, sulfur, and other elements ...</a:t>
            </a:r>
          </a:p>
          <a:p>
            <a:pPr algn="just">
              <a:lnSpc>
                <a:spcPct val="150000"/>
              </a:lnSpc>
            </a:pPr>
            <a:r>
              <a:rPr lang="en-US" b="1" dirty="0" smtClean="0">
                <a:latin typeface="Times New Roman" pitchFamily="18" charset="0"/>
                <a:cs typeface="Times New Roman" pitchFamily="18" charset="0"/>
              </a:rPr>
              <a:t>Covalent </a:t>
            </a:r>
            <a:r>
              <a:rPr lang="en-US" b="1" dirty="0">
                <a:latin typeface="Times New Roman" pitchFamily="18" charset="0"/>
                <a:cs typeface="Times New Roman" pitchFamily="18" charset="0"/>
              </a:rPr>
              <a:t>bonds </a:t>
            </a:r>
            <a:r>
              <a:rPr lang="en-US" dirty="0">
                <a:latin typeface="Times New Roman" pitchFamily="18" charset="0"/>
                <a:cs typeface="Times New Roman" pitchFamily="18" charset="0"/>
              </a:rPr>
              <a:t>are chemical bonds that form between nonmetals. In a covalent bond, two atoms share a pair of electrons. By forming four covalent bonds, carbon shares four pairs of electrons, thus filling its outer energy level and achieving </a:t>
            </a:r>
            <a:r>
              <a:rPr lang="en-US" dirty="0" smtClean="0">
                <a:latin typeface="Times New Roman" pitchFamily="18" charset="0"/>
                <a:cs typeface="Times New Roman" pitchFamily="18" charset="0"/>
              </a:rPr>
              <a:t>stability (Figure 2).</a:t>
            </a:r>
            <a:endParaRPr lang="en-US" dirty="0">
              <a:latin typeface="Times New Roman" pitchFamily="18" charset="0"/>
              <a:cs typeface="Times New Roman" pitchFamily="18" charset="0"/>
            </a:endParaRPr>
          </a:p>
        </p:txBody>
      </p:sp>
      <p:sp>
        <p:nvSpPr>
          <p:cNvPr id="9" name="Rectangle 7"/>
          <p:cNvSpPr>
            <a:spLocks noChangeArrowheads="1"/>
          </p:cNvSpPr>
          <p:nvPr/>
        </p:nvSpPr>
        <p:spPr bwMode="auto">
          <a:xfrm>
            <a:off x="6980172" y="3826139"/>
            <a:ext cx="1832233" cy="272522"/>
          </a:xfrm>
          <a:prstGeom prst="rect">
            <a:avLst/>
          </a:prstGeom>
          <a:solidFill>
            <a:schemeClr val="bg1"/>
          </a:solidFill>
          <a:ln>
            <a:noFill/>
          </a:ln>
          <a:effectLst/>
        </p:spPr>
        <p:txBody>
          <a:bodyPr vert="horz" wrap="none" lIns="0" tIns="-17457" rIns="0" bIns="-17457"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lang="ar-EG" sz="2000" b="1" dirty="0" smtClean="0">
                <a:solidFill>
                  <a:srgbClr val="202124"/>
                </a:solidFill>
                <a:latin typeface="inherit"/>
                <a:cs typeface="+mj-cs"/>
              </a:rPr>
              <a:t>2- ال</a:t>
            </a:r>
            <a:r>
              <a:rPr kumimoji="0" lang="ar-SA" sz="2000" b="1" i="0" u="none" strike="noStrike" cap="none" normalizeH="0" baseline="0" dirty="0" smtClean="0">
                <a:ln>
                  <a:noFill/>
                </a:ln>
                <a:solidFill>
                  <a:srgbClr val="202124"/>
                </a:solidFill>
                <a:effectLst/>
                <a:latin typeface="inherit"/>
                <a:cs typeface="+mj-cs"/>
              </a:rPr>
              <a:t>مركبات العضوية</a:t>
            </a:r>
            <a:r>
              <a:rPr kumimoji="0" lang="en-US" sz="2000" b="1" i="0" u="none" strike="noStrike" cap="none" normalizeH="0" baseline="0" dirty="0" smtClean="0">
                <a:ln>
                  <a:noFill/>
                </a:ln>
                <a:solidFill>
                  <a:schemeClr val="tx1"/>
                </a:solidFill>
                <a:effectLst/>
                <a:latin typeface="Arial" pitchFamily="34" charset="0"/>
                <a:cs typeface="+mj-cs"/>
              </a:rPr>
              <a:t> </a:t>
            </a:r>
          </a:p>
        </p:txBody>
      </p:sp>
      <p:sp>
        <p:nvSpPr>
          <p:cNvPr id="11" name="Rectangle 10"/>
          <p:cNvSpPr/>
          <p:nvPr/>
        </p:nvSpPr>
        <p:spPr>
          <a:xfrm>
            <a:off x="152291" y="4444663"/>
            <a:ext cx="8839308" cy="1754326"/>
          </a:xfrm>
          <a:prstGeom prst="rect">
            <a:avLst/>
          </a:prstGeom>
        </p:spPr>
        <p:txBody>
          <a:bodyPr wrap="square">
            <a:spAutoFit/>
          </a:bodyPr>
          <a:lstStyle/>
          <a:p>
            <a:pPr algn="just" rtl="1">
              <a:lnSpc>
                <a:spcPct val="150000"/>
              </a:lnSpc>
            </a:pPr>
            <a:r>
              <a:rPr lang="ar-EG" dirty="0" smtClean="0">
                <a:cs typeface="+mj-cs"/>
              </a:rPr>
              <a:t>المركبات العضوية هي جزيئات تحتوي على ذرات كربون مرتبطة تساهميًا بذرات الهيدروجين روابط </a:t>
            </a:r>
            <a:r>
              <a:rPr lang="en-US" dirty="0" smtClean="0">
                <a:cs typeface="+mj-cs"/>
              </a:rPr>
              <a:t>C-H).</a:t>
            </a:r>
            <a:r>
              <a:rPr lang="ar-EG" dirty="0" smtClean="0">
                <a:cs typeface="+mj-cs"/>
              </a:rPr>
              <a:t>)</a:t>
            </a:r>
            <a:endParaRPr lang="en-US" dirty="0" smtClean="0">
              <a:cs typeface="+mj-cs"/>
            </a:endParaRPr>
          </a:p>
          <a:p>
            <a:pPr algn="just" rtl="1">
              <a:lnSpc>
                <a:spcPct val="150000"/>
              </a:lnSpc>
            </a:pPr>
            <a:r>
              <a:rPr lang="ar-EG" dirty="0" smtClean="0">
                <a:cs typeface="+mj-cs"/>
              </a:rPr>
              <a:t>الروابط التساهمية هي روابط كيميائية تتشكل بين اللافلزات. في الرابطة التساهمية، تتشارك ذرتان في زوج من الإلكترونات. من خلال تكوين أربع روابط تساهمية، يتشارك الكربون في أربعة أزواج من الإلكترونات، وبالتالي يملأ مستوى الطاقة الخارجي ويحقق الاستقرار (الشكل 1).</a:t>
            </a:r>
            <a:endParaRPr lang="en-US" dirty="0">
              <a:cs typeface="+mj-cs"/>
            </a:endParaRPr>
          </a:p>
        </p:txBody>
      </p:sp>
    </p:spTree>
    <p:extLst>
      <p:ext uri="{BB962C8B-B14F-4D97-AF65-F5344CB8AC3E}">
        <p14:creationId xmlns:p14="http://schemas.microsoft.com/office/powerpoint/2010/main" val="9664910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arbon - Atomic Number, Properties, Uses and Fac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209" y="762000"/>
            <a:ext cx="2867714"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 atomic structure of hydrogen element Hydrogen element written on a ... | Hydrogen  atom, Atom model, Hydrogen atom model projec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61" y="3314933"/>
            <a:ext cx="2727239" cy="247626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1579640"/>
            <a:ext cx="3041940" cy="3665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 name="Straight Connector 3"/>
          <p:cNvCxnSpPr>
            <a:stCxn id="2050" idx="3"/>
          </p:cNvCxnSpPr>
          <p:nvPr/>
        </p:nvCxnSpPr>
        <p:spPr>
          <a:xfrm>
            <a:off x="3156923" y="1676400"/>
            <a:ext cx="1796077" cy="1295399"/>
          </a:xfrm>
          <a:prstGeom prst="line">
            <a:avLst/>
          </a:prstGeom>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flipV="1">
            <a:off x="2667000" y="3200400"/>
            <a:ext cx="2286000" cy="1041555"/>
          </a:xfrm>
          <a:prstGeom prst="line">
            <a:avLst/>
          </a:prstGeom>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2084381" y="6031468"/>
            <a:ext cx="6450019" cy="369332"/>
          </a:xfrm>
          <a:prstGeom prst="rect">
            <a:avLst/>
          </a:prstGeom>
          <a:noFill/>
        </p:spPr>
        <p:txBody>
          <a:bodyPr wrap="square" rtlCol="0">
            <a:spAutoFit/>
          </a:bodyPr>
          <a:lstStyle/>
          <a:p>
            <a:r>
              <a:rPr lang="en-US" b="1" dirty="0" smtClean="0"/>
              <a:t>Figure 2: Covalent bonds in Methane molecule</a:t>
            </a:r>
            <a:endParaRPr lang="en-US" b="1" dirty="0"/>
          </a:p>
        </p:txBody>
      </p:sp>
      <p:sp>
        <p:nvSpPr>
          <p:cNvPr id="10" name="Flowchart: Connector 9"/>
          <p:cNvSpPr/>
          <p:nvPr/>
        </p:nvSpPr>
        <p:spPr>
          <a:xfrm>
            <a:off x="3200400" y="3505199"/>
            <a:ext cx="762000" cy="736755"/>
          </a:xfrm>
          <a:prstGeom prst="flowChartConnector">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b="1" dirty="0" smtClean="0">
                <a:solidFill>
                  <a:schemeClr val="tx1"/>
                </a:solidFill>
              </a:rPr>
              <a:t>4 H</a:t>
            </a:r>
            <a:endParaRPr lang="en-US" b="1" dirty="0">
              <a:solidFill>
                <a:schemeClr val="tx1"/>
              </a:solidFill>
            </a:endParaRPr>
          </a:p>
        </p:txBody>
      </p:sp>
      <p:sp>
        <p:nvSpPr>
          <p:cNvPr id="11" name="TextBox 10"/>
          <p:cNvSpPr txBox="1"/>
          <p:nvPr/>
        </p:nvSpPr>
        <p:spPr>
          <a:xfrm>
            <a:off x="6553200" y="609600"/>
            <a:ext cx="2438400" cy="523220"/>
          </a:xfrm>
          <a:prstGeom prst="rect">
            <a:avLst/>
          </a:prstGeom>
          <a:noFill/>
        </p:spPr>
        <p:txBody>
          <a:bodyPr wrap="square" rtlCol="0">
            <a:spAutoFit/>
          </a:bodyPr>
          <a:lstStyle/>
          <a:p>
            <a:r>
              <a:rPr lang="en-US" sz="2800" b="1" dirty="0" smtClean="0"/>
              <a:t>C = H </a:t>
            </a:r>
            <a:r>
              <a:rPr lang="en-US" b="1" dirty="0" smtClean="0"/>
              <a:t>covalent bond</a:t>
            </a:r>
            <a:endParaRPr lang="en-US" b="1" dirty="0"/>
          </a:p>
        </p:txBody>
      </p:sp>
      <p:cxnSp>
        <p:nvCxnSpPr>
          <p:cNvPr id="15" name="Straight Arrow Connector 14"/>
          <p:cNvCxnSpPr>
            <a:stCxn id="11" idx="2"/>
          </p:cNvCxnSpPr>
          <p:nvPr/>
        </p:nvCxnSpPr>
        <p:spPr>
          <a:xfrm flipH="1">
            <a:off x="7162800" y="1132820"/>
            <a:ext cx="609600" cy="168658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448064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1" y="228600"/>
            <a:ext cx="8839198" cy="3000821"/>
          </a:xfrm>
          <a:prstGeom prst="rect">
            <a:avLst/>
          </a:prstGeom>
        </p:spPr>
        <p:txBody>
          <a:bodyPr wrap="square">
            <a:spAutoFit/>
          </a:bodyPr>
          <a:lstStyle/>
          <a:p>
            <a:pPr algn="just">
              <a:lnSpc>
                <a:spcPct val="150000"/>
              </a:lnSpc>
            </a:pPr>
            <a:r>
              <a:rPr lang="en-US" b="1" dirty="0" smtClean="0"/>
              <a:t>Properties of carbon that make it the central component of organic compounds:</a:t>
            </a:r>
          </a:p>
          <a:p>
            <a:pPr marL="342900" indent="-342900" algn="just">
              <a:lnSpc>
                <a:spcPct val="150000"/>
              </a:lnSpc>
              <a:buFont typeface="+mj-lt"/>
              <a:buAutoNum type="arabicPeriod"/>
            </a:pPr>
            <a:r>
              <a:rPr lang="en-US" dirty="0" smtClean="0"/>
              <a:t>Carbon contains four electrons in its outer shell. Therefore, it can form four covalent bonds with other atoms or molecules, these bonds are single, double, or triple bonds (Figure 3).  </a:t>
            </a:r>
            <a:endParaRPr lang="ar-EG" dirty="0" smtClean="0"/>
          </a:p>
          <a:p>
            <a:pPr algn="just" rtl="1">
              <a:lnSpc>
                <a:spcPct val="150000"/>
              </a:lnSpc>
            </a:pPr>
            <a:r>
              <a:rPr lang="ar-EG" b="1" dirty="0" smtClean="0"/>
              <a:t>خصائص </a:t>
            </a:r>
            <a:r>
              <a:rPr lang="ar-EG" b="1" dirty="0"/>
              <a:t>الكربون التي تجعله المكون المركزي للمركبات العضوية</a:t>
            </a:r>
            <a:r>
              <a:rPr lang="ar-EG" b="1" dirty="0" smtClean="0"/>
              <a:t>:</a:t>
            </a:r>
          </a:p>
          <a:p>
            <a:pPr algn="just" rtl="1">
              <a:lnSpc>
                <a:spcPct val="150000"/>
              </a:lnSpc>
            </a:pPr>
            <a:r>
              <a:rPr lang="ar-EG" dirty="0" smtClean="0"/>
              <a:t>1- يحتوي </a:t>
            </a:r>
            <a:r>
              <a:rPr lang="ar-EG" dirty="0"/>
              <a:t>الكربون على أربعة إلكترونات في غلافه الخارجي. ولذلك فإنه يمكن أن يشكل أربع روابط تساهمية مع ذرات أو جزيئات أخرى، وتكون هذه الروابط أحادية أو مزدوجة أو </a:t>
            </a:r>
            <a:r>
              <a:rPr lang="ar-EG" dirty="0" smtClean="0"/>
              <a:t>ثلاثية (شكل 2).</a:t>
            </a:r>
            <a:endParaRPr lang="en-US" dirty="0" smtClean="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321848"/>
            <a:ext cx="3352800" cy="3017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113" y="3581400"/>
            <a:ext cx="1919287" cy="246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133600" y="6400800"/>
            <a:ext cx="5562600" cy="369332"/>
          </a:xfrm>
          <a:prstGeom prst="rect">
            <a:avLst/>
          </a:prstGeom>
          <a:noFill/>
        </p:spPr>
        <p:txBody>
          <a:bodyPr wrap="square" rtlCol="0">
            <a:spAutoFit/>
          </a:bodyPr>
          <a:lstStyle/>
          <a:p>
            <a:r>
              <a:rPr lang="en-US" b="1" dirty="0" smtClean="0"/>
              <a:t>Figure 3: Covalent </a:t>
            </a:r>
            <a:r>
              <a:rPr lang="en-US" b="1" dirty="0"/>
              <a:t>bonds </a:t>
            </a:r>
            <a:r>
              <a:rPr lang="en-US" b="1" dirty="0" smtClean="0"/>
              <a:t>with carbon and </a:t>
            </a:r>
            <a:r>
              <a:rPr lang="en-US" b="1" dirty="0"/>
              <a:t>other atoms</a:t>
            </a:r>
          </a:p>
        </p:txBody>
      </p:sp>
    </p:spTree>
    <p:extLst>
      <p:ext uri="{BB962C8B-B14F-4D97-AF65-F5344CB8AC3E}">
        <p14:creationId xmlns:p14="http://schemas.microsoft.com/office/powerpoint/2010/main" val="11901017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6200"/>
            <a:ext cx="8839200" cy="3000821"/>
          </a:xfrm>
          <a:prstGeom prst="rect">
            <a:avLst/>
          </a:prstGeom>
        </p:spPr>
        <p:txBody>
          <a:bodyPr wrap="square">
            <a:spAutoFit/>
          </a:bodyPr>
          <a:lstStyle/>
          <a:p>
            <a:pPr algn="just">
              <a:lnSpc>
                <a:spcPct val="150000"/>
              </a:lnSpc>
            </a:pPr>
            <a:r>
              <a:rPr lang="en-US" dirty="0" smtClean="0"/>
              <a:t>2. Carbon atoms form straight or branched chains, or join into rings. </a:t>
            </a:r>
          </a:p>
          <a:p>
            <a:pPr algn="just" rtl="1">
              <a:lnSpc>
                <a:spcPct val="150000"/>
              </a:lnSpc>
            </a:pPr>
            <a:r>
              <a:rPr lang="ar-EG" dirty="0"/>
              <a:t>تشكل ذرات الكربون سلاسل مستقيمة أو متفرعة، أو تنضم إلى حلقات.</a:t>
            </a:r>
            <a:endParaRPr lang="en-US" dirty="0"/>
          </a:p>
          <a:p>
            <a:pPr algn="just">
              <a:lnSpc>
                <a:spcPct val="150000"/>
              </a:lnSpc>
            </a:pPr>
            <a:endParaRPr lang="en-US" dirty="0" smtClean="0"/>
          </a:p>
          <a:p>
            <a:pPr algn="just">
              <a:lnSpc>
                <a:spcPct val="150000"/>
              </a:lnSpc>
            </a:pPr>
            <a:r>
              <a:rPr lang="en-US" dirty="0" smtClean="0"/>
              <a:t>3. Carbon forms covalent bonds with a greater number of different elements than does any other type of atom.</a:t>
            </a:r>
            <a:endParaRPr lang="ar-EG" dirty="0" smtClean="0"/>
          </a:p>
          <a:p>
            <a:pPr algn="just">
              <a:lnSpc>
                <a:spcPct val="150000"/>
              </a:lnSpc>
            </a:pPr>
            <a:endParaRPr lang="en-US" dirty="0" smtClean="0"/>
          </a:p>
          <a:p>
            <a:pPr algn="just" rtl="1">
              <a:lnSpc>
                <a:spcPct val="150000"/>
              </a:lnSpc>
            </a:pPr>
            <a:r>
              <a:rPr lang="ar-EG" dirty="0"/>
              <a:t>يشكل الكربون روابط تساهمية مع عدد أكبر من العناصر المختلفة مقارنة بأي نوع آخر من الذرات.</a:t>
            </a:r>
            <a:endParaRPr lang="en-US" dirty="0"/>
          </a:p>
        </p:txBody>
      </p:sp>
      <p:sp>
        <p:nvSpPr>
          <p:cNvPr id="3" name="Rectangle 2"/>
          <p:cNvSpPr/>
          <p:nvPr/>
        </p:nvSpPr>
        <p:spPr>
          <a:xfrm>
            <a:off x="152291" y="3221136"/>
            <a:ext cx="8839308" cy="3416320"/>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Many organic compounds are formed from chains of covalently-linked carbon atoms with hydrogen atoms attached to the chain (a hydrocarbon backbone</a:t>
            </a:r>
            <a:r>
              <a:rPr lang="en-US" dirty="0" smtClean="0">
                <a:latin typeface="Times New Roman" pitchFamily="18" charset="0"/>
                <a:cs typeface="Times New Roman" pitchFamily="18" charset="0"/>
              </a:rPr>
              <a:t>).</a:t>
            </a:r>
            <a:r>
              <a:rPr lang="en-US" dirty="0">
                <a:latin typeface="Times New Roman" pitchFamily="18" charset="0"/>
                <a:cs typeface="Times New Roman" pitchFamily="18" charset="0"/>
              </a:rPr>
              <a:t> In addition, different organic compounds may contain oxygen, nitrogen, phosphorous, and other elements</a:t>
            </a:r>
            <a:r>
              <a:rPr lang="en-US" dirty="0" smtClean="0">
                <a:latin typeface="Times New Roman" pitchFamily="18" charset="0"/>
                <a:cs typeface="Times New Roman" pitchFamily="18" charset="0"/>
              </a:rPr>
              <a:t>.</a:t>
            </a:r>
            <a:endParaRPr lang="ar-EG"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rtl="1">
              <a:lnSpc>
                <a:spcPct val="150000"/>
              </a:lnSpc>
            </a:pPr>
            <a:r>
              <a:rPr lang="ar-EG" dirty="0" smtClean="0"/>
              <a:t>يتكون العديد </a:t>
            </a:r>
            <a:r>
              <a:rPr lang="ar-EG" dirty="0"/>
              <a:t>من المركبات العضوية من سلاسل من ذرات الكربون المرتبطة تساهميًا مع ذرات الهيدروجين المرتبطة بالسلسلة (العمود الفقري الهيدروكربوني). بالإضافة إلى ذلك، قد تحتوي المركبات العضوية المختلفة على الأكسجين والنيتروجين والفوسفور وعناصر أخرى.</a:t>
            </a:r>
            <a:endParaRPr lang="en-US" dirty="0" smtClean="0">
              <a:latin typeface="Times New Roman" pitchFamily="18" charset="0"/>
              <a:cs typeface="Times New Roman" pitchFamily="18" charset="0"/>
            </a:endParaRPr>
          </a:p>
          <a:p>
            <a:pPr algn="just" rtl="1">
              <a:lnSpc>
                <a:spcPct val="150000"/>
              </a:lnSpc>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0569463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6200"/>
            <a:ext cx="8839200" cy="6740307"/>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Most organic compounds making up our cells and body belong to one of four classes: </a:t>
            </a:r>
            <a:r>
              <a:rPr lang="en-US" b="1" dirty="0">
                <a:latin typeface="Times New Roman" pitchFamily="18" charset="0"/>
                <a:cs typeface="Times New Roman" pitchFamily="18" charset="0"/>
              </a:rPr>
              <a:t>carbohydrates, lipids, proteins, and nucleic acids</a:t>
            </a:r>
            <a:r>
              <a:rPr lang="en-US" dirty="0">
                <a:latin typeface="Times New Roman" pitchFamily="18" charset="0"/>
                <a:cs typeface="Times New Roman" pitchFamily="18" charset="0"/>
              </a:rPr>
              <a:t>. These molecules are incorporated into our bodies with the food we eat. In general, molecules in these four classes are very large, and we often call large molecules </a:t>
            </a:r>
            <a:r>
              <a:rPr lang="en-US" b="1" dirty="0">
                <a:latin typeface="Times New Roman" pitchFamily="18" charset="0"/>
                <a:cs typeface="Times New Roman" pitchFamily="18" charset="0"/>
              </a:rPr>
              <a:t>macromolecule</a:t>
            </a:r>
            <a:r>
              <a:rPr lang="en-US" dirty="0">
                <a:latin typeface="Times New Roman" pitchFamily="18" charset="0"/>
                <a:cs typeface="Times New Roman" pitchFamily="18" charset="0"/>
              </a:rPr>
              <a:t>s (macro- = “very large”, or “on a large scale</a:t>
            </a:r>
            <a:r>
              <a:rPr lang="en-US" dirty="0" smtClean="0">
                <a:latin typeface="Times New Roman" pitchFamily="18" charset="0"/>
                <a:cs typeface="Times New Roman" pitchFamily="18" charset="0"/>
              </a:rPr>
              <a:t>”).</a:t>
            </a:r>
            <a:endParaRPr lang="ar-EG" dirty="0" smtClean="0">
              <a:latin typeface="Times New Roman" pitchFamily="18" charset="0"/>
              <a:cs typeface="Times New Roman" pitchFamily="18" charset="0"/>
            </a:endParaRPr>
          </a:p>
          <a:p>
            <a:pPr algn="just">
              <a:lnSpc>
                <a:spcPct val="150000"/>
              </a:lnSpc>
            </a:pPr>
            <a:endParaRPr lang="ar-EG" dirty="0">
              <a:latin typeface="Times New Roman" pitchFamily="18" charset="0"/>
              <a:cs typeface="Times New Roman" pitchFamily="18" charset="0"/>
            </a:endParaRPr>
          </a:p>
          <a:p>
            <a:pPr algn="just" rtl="1">
              <a:lnSpc>
                <a:spcPct val="150000"/>
              </a:lnSpc>
            </a:pPr>
            <a:r>
              <a:rPr lang="ar-EG" dirty="0"/>
              <a:t>تنتمي معظم المركبات العضوية التي تشكل خلايانا وأجسامنا إلى واحدة من أربع فئات: الكربوهيدرات والدهون والبروتينات والأحماض النووية. وتندمج هذه الجزيئات في أجسامنا مع الطعام الذي نتناوله. بشكل عام، الجزيئات الموجودة في هذه الفئات الأربع كبيرة جدًا، وغالبًا ما نطلق على الجزيئات الكبيرة اسم الجزيئات الكبيرة (</a:t>
            </a:r>
            <a:r>
              <a:rPr lang="en-US" dirty="0"/>
              <a:t>macro- = "</a:t>
            </a:r>
            <a:r>
              <a:rPr lang="ar-EG" dirty="0"/>
              <a:t>كبيرة جدًا" أو "على نطاق واسع</a:t>
            </a:r>
            <a:r>
              <a:rPr lang="ar-EG" dirty="0" smtClean="0"/>
              <a:t>").</a:t>
            </a:r>
            <a:endParaRPr lang="en-US" dirty="0" smtClean="0"/>
          </a:p>
          <a:p>
            <a:pPr algn="just" rtl="1">
              <a:lnSpc>
                <a:spcPct val="150000"/>
              </a:lnSpc>
            </a:pPr>
            <a:endParaRPr lang="en-US" dirty="0" smtClean="0"/>
          </a:p>
          <a:p>
            <a:pPr algn="just">
              <a:lnSpc>
                <a:spcPct val="150000"/>
              </a:lnSpc>
            </a:pPr>
            <a:r>
              <a:rPr lang="en-US" dirty="0">
                <a:latin typeface="Times New Roman" pitchFamily="18" charset="0"/>
                <a:cs typeface="Times New Roman" pitchFamily="18" charset="0"/>
              </a:rPr>
              <a:t>The properties of the major classes of biologically important organic compounds—carbohydrates, lipids, proteins, and nucleic acids—are largely a consequence of the types and arrangement of functional groups they </a:t>
            </a:r>
            <a:r>
              <a:rPr lang="en-US" dirty="0" smtClean="0">
                <a:latin typeface="Times New Roman" pitchFamily="18" charset="0"/>
                <a:cs typeface="Times New Roman" pitchFamily="18" charset="0"/>
              </a:rPr>
              <a:t>contain (Figure 4). </a:t>
            </a:r>
          </a:p>
          <a:p>
            <a:pPr algn="just" rtl="1">
              <a:lnSpc>
                <a:spcPct val="150000"/>
              </a:lnSpc>
            </a:pPr>
            <a:r>
              <a:rPr lang="ar-EG" dirty="0" smtClean="0"/>
              <a:t>خصائص </a:t>
            </a:r>
            <a:r>
              <a:rPr lang="ar-EG" dirty="0"/>
              <a:t>الفئات الرئيسية من المركبات العضوية ذات الأهمية البيولوجية - الكربوهيدرات، والدهون، والبروتينات، والأحماض النووية - هي إلى حد كبير نتيجة لأنواع و ترتيب المجموعات الوظيفية التي تحتوي عليها.</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994745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81200" y="6488668"/>
            <a:ext cx="6015251" cy="338554"/>
          </a:xfrm>
          <a:prstGeom prst="rect">
            <a:avLst/>
          </a:prstGeom>
          <a:noFill/>
        </p:spPr>
        <p:txBody>
          <a:bodyPr wrap="square" rtlCol="0">
            <a:spAutoFit/>
          </a:bodyPr>
          <a:lstStyle/>
          <a:p>
            <a:r>
              <a:rPr lang="en-US" sz="1600" b="1" dirty="0" smtClean="0"/>
              <a:t>Figure 4: </a:t>
            </a:r>
            <a:r>
              <a:rPr lang="en-US" sz="1600" dirty="0" smtClean="0"/>
              <a:t>Functional groups of </a:t>
            </a:r>
            <a:r>
              <a:rPr lang="en-US" sz="1600" dirty="0" smtClean="0">
                <a:latin typeface="Times New Roman" pitchFamily="18" charset="0"/>
                <a:cs typeface="Times New Roman" pitchFamily="18" charset="0"/>
              </a:rPr>
              <a:t>biologically organic compounds</a:t>
            </a:r>
            <a:endParaRPr lang="en-US" sz="1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76200"/>
            <a:ext cx="4899025" cy="6392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63021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3877985"/>
          </a:xfrm>
          <a:prstGeom prst="rect">
            <a:avLst/>
          </a:prstGeom>
        </p:spPr>
        <p:txBody>
          <a:bodyPr wrap="square">
            <a:spAutoFit/>
          </a:bodyPr>
          <a:lstStyle/>
          <a:p>
            <a:pPr algn="just">
              <a:lnSpc>
                <a:spcPct val="150000"/>
              </a:lnSpc>
            </a:pPr>
            <a:r>
              <a:rPr lang="en-US" sz="2000" b="1" dirty="0">
                <a:latin typeface="Times New Roman" pitchFamily="18" charset="0"/>
                <a:cs typeface="Times New Roman" pitchFamily="18" charset="0"/>
              </a:rPr>
              <a:t>Many biological molecules are </a:t>
            </a:r>
            <a:r>
              <a:rPr lang="en-US" sz="2000" b="1" dirty="0" smtClean="0">
                <a:latin typeface="Times New Roman" pitchFamily="18" charset="0"/>
                <a:cs typeface="Times New Roman" pitchFamily="18" charset="0"/>
              </a:rPr>
              <a:t>polymers: </a:t>
            </a:r>
          </a:p>
          <a:p>
            <a:pPr algn="just">
              <a:lnSpc>
                <a:spcPct val="150000"/>
              </a:lnSpc>
            </a:pPr>
            <a:r>
              <a:rPr lang="en-US" dirty="0" smtClean="0">
                <a:latin typeface="Times New Roman" pitchFamily="18" charset="0"/>
                <a:cs typeface="Times New Roman" pitchFamily="18" charset="0"/>
              </a:rPr>
              <a:t>Most </a:t>
            </a:r>
            <a:r>
              <a:rPr lang="en-US" dirty="0">
                <a:latin typeface="Times New Roman" pitchFamily="18" charset="0"/>
                <a:cs typeface="Times New Roman" pitchFamily="18" charset="0"/>
              </a:rPr>
              <a:t>macromolecules are polymers, produced by linking small organic compounds called monomers (</a:t>
            </a:r>
            <a:r>
              <a:rPr lang="en-US" dirty="0" smtClean="0">
                <a:latin typeface="Times New Roman" pitchFamily="18" charset="0"/>
                <a:cs typeface="Times New Roman" pitchFamily="18" charset="0"/>
              </a:rPr>
              <a:t>Figure 5 ). </a:t>
            </a:r>
          </a:p>
          <a:p>
            <a:pPr algn="ctr">
              <a:lnSpc>
                <a:spcPct val="150000"/>
              </a:lnSpc>
            </a:pPr>
            <a:endParaRPr lang="en-US" dirty="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rtl="1">
              <a:lnSpc>
                <a:spcPct val="150000"/>
              </a:lnSpc>
            </a:pPr>
            <a:endParaRPr lang="en-US"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628775"/>
            <a:ext cx="3429000" cy="2041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28600" y="3700046"/>
            <a:ext cx="3276600" cy="338554"/>
          </a:xfrm>
          <a:prstGeom prst="rect">
            <a:avLst/>
          </a:prstGeom>
          <a:noFill/>
        </p:spPr>
        <p:txBody>
          <a:bodyPr wrap="square" rtlCol="0">
            <a:spAutoFit/>
          </a:bodyPr>
          <a:lstStyle/>
          <a:p>
            <a:r>
              <a:rPr lang="en-US" sz="1600" b="1" dirty="0" smtClean="0">
                <a:solidFill>
                  <a:srgbClr val="FF0000"/>
                </a:solidFill>
              </a:rPr>
              <a:t>Figure 5: Monomer and polymer</a:t>
            </a:r>
            <a:endParaRPr lang="en-US" sz="1600" b="1" dirty="0">
              <a:solidFill>
                <a:srgbClr val="FF0000"/>
              </a:solidFill>
            </a:endParaRPr>
          </a:p>
        </p:txBody>
      </p:sp>
      <p:sp>
        <p:nvSpPr>
          <p:cNvPr id="5" name="Rectangle 4"/>
          <p:cNvSpPr/>
          <p:nvPr/>
        </p:nvSpPr>
        <p:spPr>
          <a:xfrm>
            <a:off x="3505200" y="1476375"/>
            <a:ext cx="5410200" cy="16537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b="1" dirty="0">
                <a:solidFill>
                  <a:schemeClr val="tx1"/>
                </a:solidFill>
              </a:rPr>
              <a:t>العديد من الجزيئات البيولوجية عبارة عن بوليمرات:</a:t>
            </a:r>
          </a:p>
          <a:p>
            <a:pPr algn="just" rtl="1">
              <a:lnSpc>
                <a:spcPct val="150000"/>
              </a:lnSpc>
            </a:pPr>
            <a:r>
              <a:rPr lang="ar-EG" dirty="0">
                <a:solidFill>
                  <a:schemeClr val="tx1"/>
                </a:solidFill>
              </a:rPr>
              <a:t>معظم الجزيئات الكبيرة عبارة عن بوليمرات، يتم إنتاجها عن طريق ربط مركبات عضوية صغيرة تسمى المونومرات (الشكل 5).</a:t>
            </a:r>
            <a:endParaRPr lang="en-US" dirty="0">
              <a:solidFill>
                <a:schemeClr val="tx1"/>
              </a:solidFill>
            </a:endParaRPr>
          </a:p>
        </p:txBody>
      </p:sp>
      <p:sp>
        <p:nvSpPr>
          <p:cNvPr id="7" name="Rectangle 6"/>
          <p:cNvSpPr/>
          <p:nvPr/>
        </p:nvSpPr>
        <p:spPr>
          <a:xfrm>
            <a:off x="152400" y="4012633"/>
            <a:ext cx="8839200" cy="2540567"/>
          </a:xfrm>
          <a:prstGeom prst="rect">
            <a:avLst/>
          </a:prstGeom>
        </p:spPr>
        <p:txBody>
          <a:bodyPr wrap="square">
            <a:spAutoFit/>
          </a:bodyPr>
          <a:lstStyle/>
          <a:p>
            <a:pPr marL="285750" indent="-285750" algn="just">
              <a:lnSpc>
                <a:spcPct val="150000"/>
              </a:lnSpc>
              <a:buFontTx/>
              <a:buChar char="-"/>
            </a:pPr>
            <a:r>
              <a:rPr lang="en-US" dirty="0" smtClean="0"/>
              <a:t>Monomers </a:t>
            </a:r>
            <a:r>
              <a:rPr lang="en-US" dirty="0"/>
              <a:t>become covalently linked by condensation reactions. Because </a:t>
            </a:r>
            <a:r>
              <a:rPr lang="en-US" dirty="0" smtClean="0"/>
              <a:t>a </a:t>
            </a:r>
            <a:r>
              <a:rPr lang="en-US" dirty="0"/>
              <a:t>molecule of water is removed during the reactions that combine monomers, the term dehydration synthesis is sometimes used to describe </a:t>
            </a:r>
            <a:r>
              <a:rPr lang="en-US" dirty="0" smtClean="0"/>
              <a:t>condensation (Fig</a:t>
            </a:r>
            <a:r>
              <a:rPr lang="en-US" dirty="0"/>
              <a:t>. </a:t>
            </a:r>
            <a:r>
              <a:rPr lang="en-US" dirty="0" smtClean="0"/>
              <a:t>6).</a:t>
            </a:r>
          </a:p>
          <a:p>
            <a:pPr marL="285750" indent="-285750" algn="just">
              <a:lnSpc>
                <a:spcPct val="150000"/>
              </a:lnSpc>
              <a:buFontTx/>
              <a:buChar char="-"/>
            </a:pPr>
            <a:endParaRPr lang="en-US" dirty="0" smtClean="0"/>
          </a:p>
          <a:p>
            <a:pPr algn="just" rtl="1">
              <a:lnSpc>
                <a:spcPct val="150000"/>
              </a:lnSpc>
            </a:pPr>
            <a:r>
              <a:rPr lang="ar-EG" dirty="0"/>
              <a:t>- تصبح المونومرات مرتبطة تساهميا عن طريق تفاعلات التكثيف. نظرًا لإزالة ما يعادل جزيء الماء أثناء التفاعلات التي تجمع المونومرات، يُستخدم أحيانًا مصطلح تخليق الجفاف لوصف التكثيف (الشكل 6).</a:t>
            </a:r>
            <a:endParaRPr lang="en-US" dirty="0"/>
          </a:p>
        </p:txBody>
      </p:sp>
    </p:spTree>
    <p:extLst>
      <p:ext uri="{BB962C8B-B14F-4D97-AF65-F5344CB8AC3E}">
        <p14:creationId xmlns:p14="http://schemas.microsoft.com/office/powerpoint/2010/main" val="4035892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88392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971800" y="2176046"/>
            <a:ext cx="4241546" cy="338554"/>
          </a:xfrm>
          <a:prstGeom prst="rect">
            <a:avLst/>
          </a:prstGeom>
        </p:spPr>
        <p:txBody>
          <a:bodyPr wrap="none">
            <a:spAutoFit/>
          </a:bodyPr>
          <a:lstStyle/>
          <a:p>
            <a:r>
              <a:rPr lang="en-US" sz="1600" b="1" dirty="0">
                <a:solidFill>
                  <a:prstClr val="black"/>
                </a:solidFill>
                <a:cs typeface="Times New Roman" pitchFamily="18" charset="0"/>
              </a:rPr>
              <a:t>Figure </a:t>
            </a:r>
            <a:r>
              <a:rPr lang="en-US" sz="1600" b="1" dirty="0" smtClean="0">
                <a:solidFill>
                  <a:prstClr val="black"/>
                </a:solidFill>
                <a:cs typeface="Times New Roman" pitchFamily="18" charset="0"/>
              </a:rPr>
              <a:t>6: </a:t>
            </a:r>
            <a:r>
              <a:rPr lang="en-US" sz="1600" b="1" dirty="0" smtClean="0">
                <a:cs typeface="Times New Roman" pitchFamily="18" charset="0"/>
              </a:rPr>
              <a:t>Condensation and hydrolysis reactions</a:t>
            </a:r>
            <a:endParaRPr lang="en-US" sz="1600" b="1" dirty="0">
              <a:cs typeface="Times New Roman" pitchFamily="18" charset="0"/>
            </a:endParaRPr>
          </a:p>
        </p:txBody>
      </p:sp>
      <p:sp>
        <p:nvSpPr>
          <p:cNvPr id="5" name="Rectangle 4"/>
          <p:cNvSpPr/>
          <p:nvPr/>
        </p:nvSpPr>
        <p:spPr>
          <a:xfrm>
            <a:off x="152400" y="2603480"/>
            <a:ext cx="8839200" cy="3416320"/>
          </a:xfrm>
          <a:prstGeom prst="rect">
            <a:avLst/>
          </a:prstGeom>
        </p:spPr>
        <p:txBody>
          <a:bodyPr wrap="square">
            <a:spAutoFit/>
          </a:bodyPr>
          <a:lstStyle/>
          <a:p>
            <a:pPr marL="285750" indent="-285750" algn="just">
              <a:lnSpc>
                <a:spcPct val="150000"/>
              </a:lnSpc>
              <a:buFontTx/>
              <a:buChar char="-"/>
            </a:pPr>
            <a:r>
              <a:rPr lang="en-US" dirty="0" smtClean="0">
                <a:latin typeface="Times New Roman" pitchFamily="18" charset="0"/>
                <a:cs typeface="Times New Roman" pitchFamily="18" charset="0"/>
              </a:rPr>
              <a:t>Polymers </a:t>
            </a:r>
            <a:r>
              <a:rPr lang="en-US" dirty="0">
                <a:latin typeface="Times New Roman" pitchFamily="18" charset="0"/>
                <a:cs typeface="Times New Roman" pitchFamily="18" charset="0"/>
              </a:rPr>
              <a:t>can be degraded to their component monomers by </a:t>
            </a:r>
            <a:r>
              <a:rPr lang="en-US" b="1" dirty="0">
                <a:latin typeface="Times New Roman" pitchFamily="18" charset="0"/>
                <a:cs typeface="Times New Roman" pitchFamily="18" charset="0"/>
              </a:rPr>
              <a:t>hydrolysis reactions </a:t>
            </a:r>
            <a:r>
              <a:rPr lang="en-US" dirty="0">
                <a:latin typeface="Times New Roman" pitchFamily="18" charset="0"/>
                <a:cs typeface="Times New Roman" pitchFamily="18" charset="0"/>
              </a:rPr>
              <a:t>(“to break with water”). In a reaction regulated by a specific enzyme (biological catalyst), a hydrogen from a water molecule attaches to one monomer, and a hydroxyl from water attaches to the adjacent monomer (Figure 6</a:t>
            </a:r>
            <a:r>
              <a:rPr lang="en-US" dirty="0" smtClean="0">
                <a:latin typeface="Times New Roman" pitchFamily="18" charset="0"/>
                <a:cs typeface="Times New Roman" pitchFamily="18" charset="0"/>
              </a:rPr>
              <a:t>).</a:t>
            </a:r>
            <a:endParaRPr lang="ar-EG" dirty="0" smtClean="0">
              <a:latin typeface="Times New Roman" pitchFamily="18" charset="0"/>
              <a:cs typeface="Times New Roman" pitchFamily="18" charset="0"/>
            </a:endParaRPr>
          </a:p>
          <a:p>
            <a:pPr algn="just">
              <a:lnSpc>
                <a:spcPct val="150000"/>
              </a:lnSpc>
            </a:pPr>
            <a:endParaRPr lang="en-US" dirty="0">
              <a:latin typeface="Times New Roman" pitchFamily="18" charset="0"/>
              <a:cs typeface="Times New Roman" pitchFamily="18" charset="0"/>
            </a:endParaRPr>
          </a:p>
          <a:p>
            <a:pPr algn="just" rtl="1">
              <a:lnSpc>
                <a:spcPct val="150000"/>
              </a:lnSpc>
            </a:pPr>
            <a:r>
              <a:rPr lang="ar-EG" dirty="0" smtClean="0"/>
              <a:t>تتحلل </a:t>
            </a:r>
            <a:r>
              <a:rPr lang="ar-EG" dirty="0"/>
              <a:t>البوليمرات إلى المونومرات المكونة لها عن طريق تفاعلات التحلل المائي (“الإنحلال بالماء"). في تفاعل ينظمه إنزيم محدد (محفز بيولوجي)، يرتبط الهيدروجين من جزيء الماء بمونومر واحد، ويرتبط الهيدروكسيل من الماء بالمونومر المجاور (الشكل 6).</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253474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5402889"/>
          </a:xfrm>
          <a:prstGeom prst="rect">
            <a:avLst/>
          </a:prstGeom>
        </p:spPr>
        <p:txBody>
          <a:bodyPr wrap="square">
            <a:spAutoFit/>
          </a:bodyPr>
          <a:lstStyle/>
          <a:p>
            <a:r>
              <a:rPr lang="en-US" sz="2400" b="1" dirty="0" smtClean="0"/>
              <a:t>1- Carbohydrates:</a:t>
            </a:r>
          </a:p>
          <a:p>
            <a:pPr algn="just">
              <a:lnSpc>
                <a:spcPct val="150000"/>
              </a:lnSpc>
            </a:pPr>
            <a:r>
              <a:rPr lang="en-US" dirty="0" smtClean="0">
                <a:latin typeface="Times New Roman" pitchFamily="18" charset="0"/>
                <a:cs typeface="Times New Roman" pitchFamily="18" charset="0"/>
              </a:rPr>
              <a:t>Carbohydrates </a:t>
            </a:r>
            <a:r>
              <a:rPr lang="en-US" dirty="0">
                <a:latin typeface="Times New Roman" pitchFamily="18" charset="0"/>
                <a:cs typeface="Times New Roman" pitchFamily="18" charset="0"/>
              </a:rPr>
              <a:t>contain carbon, hydrogen, and oxygen atoms in a ratio of approximately </a:t>
            </a:r>
            <a:r>
              <a:rPr lang="en-US" dirty="0" smtClean="0">
                <a:latin typeface="Times New Roman" pitchFamily="18" charset="0"/>
                <a:cs typeface="Times New Roman" pitchFamily="18" charset="0"/>
              </a:rPr>
              <a:t>1 </a:t>
            </a:r>
            <a:r>
              <a:rPr lang="en-US" dirty="0">
                <a:latin typeface="Times New Roman" pitchFamily="18" charset="0"/>
                <a:cs typeface="Times New Roman" pitchFamily="18" charset="0"/>
              </a:rPr>
              <a:t>carbon </a:t>
            </a:r>
            <a:r>
              <a:rPr lang="en-US" dirty="0" smtClean="0">
                <a:latin typeface="Times New Roman" pitchFamily="18" charset="0"/>
                <a:cs typeface="Times New Roman" pitchFamily="18" charset="0"/>
              </a:rPr>
              <a:t>: 2 hydrogen : 1 oxygen (</a:t>
            </a:r>
            <a:r>
              <a:rPr lang="en-US" dirty="0">
                <a:latin typeface="Times New Roman" pitchFamily="18" charset="0"/>
                <a:cs typeface="Times New Roman" pitchFamily="18" charset="0"/>
              </a:rPr>
              <a:t>C:H2:O)n. The term carbohydrate, meaning “hydrate </a:t>
            </a:r>
            <a:r>
              <a:rPr lang="en-US" dirty="0" smtClean="0">
                <a:latin typeface="Times New Roman" pitchFamily="18" charset="0"/>
                <a:cs typeface="Times New Roman" pitchFamily="18" charset="0"/>
              </a:rPr>
              <a:t>of </a:t>
            </a:r>
            <a:r>
              <a:rPr lang="en-US" dirty="0">
                <a:latin typeface="Times New Roman" pitchFamily="18" charset="0"/>
                <a:cs typeface="Times New Roman" pitchFamily="18" charset="0"/>
              </a:rPr>
              <a:t>carbon,” reflects the 2:1 ratio of hydrogen to oxygen, the same ratio found in water (H2O). Carbohydrates contain one sugar unit </a:t>
            </a:r>
            <a:r>
              <a:rPr lang="en-US" dirty="0" smtClean="0">
                <a:latin typeface="Times New Roman" pitchFamily="18" charset="0"/>
                <a:cs typeface="Times New Roman" pitchFamily="18" charset="0"/>
              </a:rPr>
              <a:t>(monosaccharaide), </a:t>
            </a:r>
            <a:r>
              <a:rPr lang="en-US" dirty="0">
                <a:latin typeface="Times New Roman" pitchFamily="18" charset="0"/>
                <a:cs typeface="Times New Roman" pitchFamily="18" charset="0"/>
              </a:rPr>
              <a:t>two sugar units (</a:t>
            </a:r>
            <a:r>
              <a:rPr lang="en-US" dirty="0" smtClean="0">
                <a:latin typeface="Times New Roman" pitchFamily="18" charset="0"/>
                <a:cs typeface="Times New Roman" pitchFamily="18" charset="0"/>
              </a:rPr>
              <a:t>disaccharides</a:t>
            </a:r>
            <a:r>
              <a:rPr lang="en-US" dirty="0">
                <a:latin typeface="Times New Roman" pitchFamily="18" charset="0"/>
                <a:cs typeface="Times New Roman" pitchFamily="18" charset="0"/>
              </a:rPr>
              <a:t>), or many sugar units (polysaccharides</a:t>
            </a:r>
            <a:r>
              <a:rPr lang="en-US" dirty="0" smtClean="0">
                <a:latin typeface="Times New Roman" pitchFamily="18" charset="0"/>
                <a:cs typeface="Times New Roman" pitchFamily="18" charset="0"/>
              </a:rPr>
              <a:t>).</a:t>
            </a:r>
            <a:endParaRPr lang="ar-EG"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rtl="1">
              <a:lnSpc>
                <a:spcPct val="150000"/>
              </a:lnSpc>
            </a:pPr>
            <a:r>
              <a:rPr lang="ar-EG" b="1" dirty="0"/>
              <a:t>1- </a:t>
            </a:r>
            <a:r>
              <a:rPr lang="ar-EG" b="1" dirty="0" smtClean="0"/>
              <a:t>الكربوهيدرات:</a:t>
            </a:r>
          </a:p>
          <a:p>
            <a:pPr algn="just" rtl="1">
              <a:lnSpc>
                <a:spcPct val="150000"/>
              </a:lnSpc>
            </a:pPr>
            <a:r>
              <a:rPr lang="ar-EG" dirty="0" smtClean="0"/>
              <a:t>تحتوي </a:t>
            </a:r>
            <a:r>
              <a:rPr lang="ar-EG" dirty="0"/>
              <a:t>الكربوهيدرات على ذرات الكربون والهيدروجين والأكسجين بنسبة 1 كربون: 2 هيدروجين: 1 أكسجين </a:t>
            </a:r>
            <a:r>
              <a:rPr lang="ar-EG" dirty="0" smtClean="0"/>
              <a:t>        </a:t>
            </a:r>
            <a:r>
              <a:rPr lang="en-US" dirty="0" smtClean="0"/>
              <a:t>(</a:t>
            </a:r>
            <a:r>
              <a:rPr lang="en-US" dirty="0"/>
              <a:t>C:H2:O)n. </a:t>
            </a:r>
            <a:r>
              <a:rPr lang="ar-EG" dirty="0" smtClean="0"/>
              <a:t> يعكس </a:t>
            </a:r>
            <a:r>
              <a:rPr lang="ar-EG" dirty="0"/>
              <a:t>مصطلح الكربوهيدرات، الذي يعني "هيدرات </a:t>
            </a:r>
            <a:r>
              <a:rPr lang="ar-EG" dirty="0" smtClean="0"/>
              <a:t>الكربون</a:t>
            </a:r>
            <a:r>
              <a:rPr lang="ar-EG" dirty="0"/>
              <a:t>"، نسبة الهيدروجين إلى الأكسجين 2:1، وهي نفس النسبة الموجودة في </a:t>
            </a:r>
            <a:r>
              <a:rPr lang="ar-EG" dirty="0" smtClean="0"/>
              <a:t>الماء</a:t>
            </a:r>
            <a:r>
              <a:rPr lang="en-US" dirty="0" smtClean="0"/>
              <a:t>H2O)</a:t>
            </a:r>
            <a:r>
              <a:rPr lang="ar-EG" dirty="0" smtClean="0"/>
              <a:t>).</a:t>
            </a:r>
          </a:p>
          <a:p>
            <a:pPr algn="just" rtl="1">
              <a:lnSpc>
                <a:spcPct val="150000"/>
              </a:lnSpc>
            </a:pPr>
            <a:r>
              <a:rPr lang="ar-EG" dirty="0" smtClean="0"/>
              <a:t>تحتوي </a:t>
            </a:r>
            <a:r>
              <a:rPr lang="ar-EG" dirty="0"/>
              <a:t>الكربوهيدرات على وحدة سكر واحدة (سكريات أحادية)، أو وحدتين سكر </a:t>
            </a:r>
            <a:r>
              <a:rPr lang="ar-EG" dirty="0" smtClean="0"/>
              <a:t>(سكريات ثنائية)، </a:t>
            </a:r>
            <a:r>
              <a:rPr lang="ar-EG" dirty="0"/>
              <a:t>أو وحدات سكر متعددة </a:t>
            </a:r>
            <a:r>
              <a:rPr lang="ar-EG" dirty="0" smtClean="0"/>
              <a:t>(سكريات عديدة).</a:t>
            </a:r>
            <a:endParaRPr lang="en-US" b="1" dirty="0"/>
          </a:p>
        </p:txBody>
      </p:sp>
    </p:spTree>
    <p:extLst>
      <p:ext uri="{BB962C8B-B14F-4D97-AF65-F5344CB8AC3E}">
        <p14:creationId xmlns:p14="http://schemas.microsoft.com/office/powerpoint/2010/main" val="1220219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839200" cy="6741717"/>
          </a:xfrm>
          <a:prstGeom prst="rect">
            <a:avLst/>
          </a:prstGeom>
        </p:spPr>
        <p:txBody>
          <a:bodyPr wrap="square">
            <a:spAutoFit/>
          </a:bodyPr>
          <a:lstStyle/>
          <a:p>
            <a:pPr algn="just">
              <a:lnSpc>
                <a:spcPct val="150000"/>
              </a:lnSpc>
            </a:pPr>
            <a:r>
              <a:rPr lang="en-US" sz="2000" b="1" dirty="0" smtClean="0"/>
              <a:t>a) </a:t>
            </a:r>
            <a:r>
              <a:rPr lang="en-US" sz="2000" b="1" dirty="0" err="1" smtClean="0"/>
              <a:t>Monosaccharides</a:t>
            </a:r>
            <a:r>
              <a:rPr lang="en-US" sz="2000" b="1" dirty="0" smtClean="0"/>
              <a:t>:</a:t>
            </a:r>
            <a:endParaRPr lang="ar-EG" sz="2000" b="1" dirty="0" smtClean="0"/>
          </a:p>
          <a:p>
            <a:pPr algn="just">
              <a:lnSpc>
                <a:spcPct val="150000"/>
              </a:lnSpc>
            </a:pPr>
            <a:r>
              <a:rPr lang="en-US" dirty="0" smtClean="0">
                <a:cs typeface="+mj-cs"/>
              </a:rPr>
              <a:t>Monosaccharaides </a:t>
            </a:r>
            <a:r>
              <a:rPr lang="en-US" dirty="0">
                <a:cs typeface="+mj-cs"/>
              </a:rPr>
              <a:t>are simple </a:t>
            </a:r>
            <a:r>
              <a:rPr lang="en-US" dirty="0" smtClean="0">
                <a:cs typeface="+mj-cs"/>
              </a:rPr>
              <a:t>sugars, typically </a:t>
            </a:r>
            <a:r>
              <a:rPr lang="en-US" dirty="0">
                <a:cs typeface="+mj-cs"/>
              </a:rPr>
              <a:t>contain from three to seven </a:t>
            </a:r>
            <a:r>
              <a:rPr lang="en-US" dirty="0" smtClean="0">
                <a:cs typeface="+mj-cs"/>
              </a:rPr>
              <a:t>carbon </a:t>
            </a:r>
            <a:r>
              <a:rPr lang="en-US" dirty="0">
                <a:cs typeface="+mj-cs"/>
              </a:rPr>
              <a:t>atoms. In a monosaccharide a hydroxyl group is bonded to each carbon except one; that carbon is double-bonded to an oxygen atom, forming a carbonyl group. If the carbonyl group is at the end of the chain, the monosaccharide is an aldehyde; if the carbonyl group is at any other position, the monosaccharide is a ketone. (</a:t>
            </a:r>
            <a:r>
              <a:rPr lang="en-US" dirty="0">
                <a:solidFill>
                  <a:srgbClr val="FF0000"/>
                </a:solidFill>
                <a:cs typeface="+mj-cs"/>
              </a:rPr>
              <a:t>By convention, the numbering of the carbon skeleton of a sugar begins with the carbon at or nearest the carbonyl end of the open chain</a:t>
            </a:r>
            <a:r>
              <a:rPr lang="en-US" dirty="0">
                <a:cs typeface="+mj-cs"/>
              </a:rPr>
              <a:t>.) The large </a:t>
            </a:r>
            <a:r>
              <a:rPr lang="en-US" dirty="0" smtClean="0">
                <a:cs typeface="+mj-cs"/>
              </a:rPr>
              <a:t>number </a:t>
            </a:r>
            <a:r>
              <a:rPr lang="en-US" dirty="0">
                <a:cs typeface="+mj-cs"/>
              </a:rPr>
              <a:t>of polar hydroxyl groups, plus the carbonyl group, gives a monosaccharide hydrophilic </a:t>
            </a:r>
            <a:r>
              <a:rPr lang="en-US" dirty="0" smtClean="0">
                <a:cs typeface="+mj-cs"/>
              </a:rPr>
              <a:t>properties (Fig. 7a, 7b and 7c). </a:t>
            </a:r>
            <a:endParaRPr lang="ar-EG" dirty="0" smtClean="0">
              <a:cs typeface="+mj-cs"/>
            </a:endParaRPr>
          </a:p>
          <a:p>
            <a:pPr algn="just" rtl="1">
              <a:lnSpc>
                <a:spcPct val="150000"/>
              </a:lnSpc>
            </a:pPr>
            <a:r>
              <a:rPr lang="ar-EG" b="1" dirty="0"/>
              <a:t>السكريات </a:t>
            </a:r>
            <a:r>
              <a:rPr lang="ar-EG" b="1" dirty="0" smtClean="0"/>
              <a:t>الأحادية:</a:t>
            </a:r>
            <a:endParaRPr lang="en-US" b="1" dirty="0" smtClean="0"/>
          </a:p>
          <a:p>
            <a:pPr algn="just" rtl="1">
              <a:lnSpc>
                <a:spcPct val="150000"/>
              </a:lnSpc>
            </a:pPr>
            <a:r>
              <a:rPr lang="ar-EG" dirty="0"/>
              <a:t>السكريات الأحادية هي سكريات </a:t>
            </a:r>
            <a:r>
              <a:rPr lang="ar-EG" dirty="0" smtClean="0"/>
              <a:t>بسيطة، تحتوي </a:t>
            </a:r>
            <a:r>
              <a:rPr lang="ar-EG" dirty="0"/>
              <a:t>عادةً على ثلاث إلى سبع ذرات كربون. في السكريات الأحادية ترتبط مجموعة الهيدروكسيل بكل ذرة كربون باستثناء ذرة واحدة؛ </a:t>
            </a:r>
            <a:r>
              <a:rPr lang="ar-EG" dirty="0" smtClean="0"/>
              <a:t>ترتبط هذه الذرة مع ذرة أكسجين برابطة مزدوجة مكونة </a:t>
            </a:r>
            <a:r>
              <a:rPr lang="ar-EG" dirty="0"/>
              <a:t>مجموعة الكربونيل. إذا كانت مجموعة الكربونيل في نهاية السلسلة، فإن </a:t>
            </a:r>
            <a:r>
              <a:rPr lang="ar-EG" dirty="0" smtClean="0"/>
              <a:t>السكر الأحادي </a:t>
            </a:r>
            <a:r>
              <a:rPr lang="ar-EG" dirty="0"/>
              <a:t>هو ألدهيد؛ </a:t>
            </a:r>
            <a:r>
              <a:rPr lang="ar-EG" dirty="0" smtClean="0"/>
              <a:t>وإذا </a:t>
            </a:r>
            <a:r>
              <a:rPr lang="ar-EG" dirty="0"/>
              <a:t>كانت مجموعة الكربونيل في أي موضع آخر، فإن </a:t>
            </a:r>
            <a:r>
              <a:rPr lang="ar-EG" dirty="0" smtClean="0"/>
              <a:t>السكر الأحادي </a:t>
            </a:r>
            <a:r>
              <a:rPr lang="ar-EG" dirty="0"/>
              <a:t>يكون كيتون. (حسب التقليد، يبدأ ترقيم الهيكل الكربوني للسكر بالكربون عند أو بالقرب من نهاية الكربونيل في السلسلة المفتوحة.) العدد الكبير من مجموعات الهيدروكسيل القطبية، بالإضافة إلى مجموعة الكربونيل، يعطي </a:t>
            </a:r>
            <a:r>
              <a:rPr lang="ar-EG" dirty="0" smtClean="0"/>
              <a:t>الخصائص المحبة للماء للسكريات الأحادية.</a:t>
            </a:r>
            <a:endParaRPr lang="en-US" dirty="0"/>
          </a:p>
        </p:txBody>
      </p:sp>
    </p:spTree>
    <p:extLst>
      <p:ext uri="{BB962C8B-B14F-4D97-AF65-F5344CB8AC3E}">
        <p14:creationId xmlns:p14="http://schemas.microsoft.com/office/powerpoint/2010/main" val="32861422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91600" cy="1754326"/>
          </a:xfrm>
          <a:prstGeom prst="rect">
            <a:avLst/>
          </a:prstGeom>
        </p:spPr>
        <p:txBody>
          <a:bodyPr wrap="square">
            <a:spAutoFit/>
          </a:bodyPr>
          <a:lstStyle/>
          <a:p>
            <a:pPr algn="just">
              <a:lnSpc>
                <a:spcPct val="150000"/>
              </a:lnSpc>
            </a:pPr>
            <a:r>
              <a:rPr lang="en-US" dirty="0"/>
              <a:t>The simplest carbohydrates are the 3-carbon </a:t>
            </a:r>
            <a:r>
              <a:rPr lang="en-US" dirty="0" smtClean="0"/>
              <a:t>sugars </a:t>
            </a:r>
            <a:r>
              <a:rPr lang="en-US" dirty="0"/>
              <a:t>(trioses): glyceraldehyde and </a:t>
            </a:r>
            <a:r>
              <a:rPr lang="en-US" dirty="0" err="1"/>
              <a:t>dihydroxyacetone</a:t>
            </a:r>
            <a:r>
              <a:rPr lang="en-US" dirty="0"/>
              <a:t>. Ribose and </a:t>
            </a:r>
            <a:r>
              <a:rPr lang="en-US" dirty="0" err="1"/>
              <a:t>deoxyribose</a:t>
            </a:r>
            <a:r>
              <a:rPr lang="en-US" dirty="0"/>
              <a:t> are common </a:t>
            </a:r>
            <a:r>
              <a:rPr lang="en-US" dirty="0" err="1"/>
              <a:t>pentoses</a:t>
            </a:r>
            <a:r>
              <a:rPr lang="en-US" dirty="0"/>
              <a:t>, sugars that contain five </a:t>
            </a:r>
            <a:r>
              <a:rPr lang="en-US" dirty="0" smtClean="0"/>
              <a:t>carbons, Glucose</a:t>
            </a:r>
            <a:r>
              <a:rPr lang="en-US" dirty="0"/>
              <a:t>, fructose, </a:t>
            </a:r>
            <a:r>
              <a:rPr lang="en-US" dirty="0" err="1"/>
              <a:t>galactose</a:t>
            </a:r>
            <a:r>
              <a:rPr lang="en-US" dirty="0"/>
              <a:t>, and other 6-carbon sugars are called hexoses. (</a:t>
            </a:r>
            <a:r>
              <a:rPr lang="en-US" dirty="0">
                <a:solidFill>
                  <a:srgbClr val="FF0000"/>
                </a:solidFill>
              </a:rPr>
              <a:t>Note that the names of carbohydrates typically end in -</a:t>
            </a:r>
            <a:r>
              <a:rPr lang="en-US" dirty="0" err="1">
                <a:solidFill>
                  <a:srgbClr val="FF0000"/>
                </a:solidFill>
              </a:rPr>
              <a:t>ose</a:t>
            </a:r>
            <a:r>
              <a:rPr lang="en-US" dirty="0"/>
              <a:t>.)</a:t>
            </a:r>
          </a:p>
        </p:txBody>
      </p:sp>
      <p:pic>
        <p:nvPicPr>
          <p:cNvPr id="307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1" y="1828800"/>
            <a:ext cx="3657600" cy="207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675" y="1828800"/>
            <a:ext cx="3209925" cy="2159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5283" y="6550223"/>
            <a:ext cx="2203617" cy="307777"/>
          </a:xfrm>
          <a:prstGeom prst="rect">
            <a:avLst/>
          </a:prstGeom>
        </p:spPr>
        <p:txBody>
          <a:bodyPr wrap="none">
            <a:spAutoFit/>
          </a:bodyPr>
          <a:lstStyle/>
          <a:p>
            <a:r>
              <a:rPr lang="en-US" sz="1400" b="1" dirty="0" smtClean="0">
                <a:solidFill>
                  <a:srgbClr val="FF0000"/>
                </a:solidFill>
              </a:rPr>
              <a:t>Figure 7: </a:t>
            </a:r>
            <a:r>
              <a:rPr lang="en-US" sz="1400" dirty="0" smtClean="0">
                <a:solidFill>
                  <a:srgbClr val="FF0000"/>
                </a:solidFill>
              </a:rPr>
              <a:t>Monosaccharaide </a:t>
            </a:r>
            <a:endParaRPr lang="en-US" sz="1400" dirty="0">
              <a:solidFill>
                <a:srgbClr val="FF0000"/>
              </a:solidFill>
            </a:endParaRPr>
          </a:p>
        </p:txBody>
      </p:sp>
      <p:cxnSp>
        <p:nvCxnSpPr>
          <p:cNvPr id="5" name="Straight Connector 4"/>
          <p:cNvCxnSpPr/>
          <p:nvPr/>
        </p:nvCxnSpPr>
        <p:spPr>
          <a:xfrm>
            <a:off x="0" y="4114800"/>
            <a:ext cx="9067800" cy="0"/>
          </a:xfrm>
          <a:prstGeom prst="line">
            <a:avLst/>
          </a:prstGeom>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4800600" y="2042478"/>
            <a:ext cx="0" cy="2072322"/>
          </a:xfrm>
          <a:prstGeom prst="line">
            <a:avLst/>
          </a:prstGeom>
        </p:spPr>
        <p:style>
          <a:lnRef idx="2">
            <a:schemeClr val="dk1"/>
          </a:lnRef>
          <a:fillRef idx="0">
            <a:schemeClr val="dk1"/>
          </a:fillRef>
          <a:effectRef idx="1">
            <a:schemeClr val="dk1"/>
          </a:effectRef>
          <a:fontRef idx="minor">
            <a:schemeClr val="tx1"/>
          </a:fontRef>
        </p:style>
      </p:cxnSp>
      <p:pic>
        <p:nvPicPr>
          <p:cNvPr id="3083"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4191000"/>
            <a:ext cx="4572000" cy="2555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171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6200"/>
            <a:ext cx="8839200" cy="3924151"/>
          </a:xfrm>
          <a:prstGeom prst="rect">
            <a:avLst/>
          </a:prstGeom>
        </p:spPr>
        <p:txBody>
          <a:bodyPr wrap="square">
            <a:spAutoFit/>
          </a:bodyPr>
          <a:lstStyle/>
          <a:p>
            <a:pPr marL="285750" indent="-285750" algn="just">
              <a:lnSpc>
                <a:spcPct val="150000"/>
              </a:lnSpc>
              <a:buFont typeface="Wingdings" pitchFamily="2" charset="2"/>
              <a:buChar char="q"/>
            </a:pPr>
            <a:r>
              <a:rPr lang="en-US" sz="2200" b="1" dirty="0" smtClean="0">
                <a:latin typeface="Times New Roman" pitchFamily="18" charset="0"/>
                <a:cs typeface="Times New Roman" pitchFamily="18" charset="0"/>
              </a:rPr>
              <a:t>Glucose:</a:t>
            </a:r>
          </a:p>
          <a:p>
            <a:pPr algn="just">
              <a:lnSpc>
                <a:spcPct val="150000"/>
              </a:lnSpc>
            </a:pPr>
            <a:r>
              <a:rPr lang="en-US" dirty="0" smtClean="0">
                <a:latin typeface="Times New Roman" pitchFamily="18" charset="0"/>
                <a:cs typeface="Times New Roman" pitchFamily="18" charset="0"/>
              </a:rPr>
              <a:t>Glucose </a:t>
            </a:r>
            <a:r>
              <a:rPr lang="en-US" dirty="0">
                <a:latin typeface="Times New Roman" pitchFamily="18" charset="0"/>
                <a:cs typeface="Times New Roman" pitchFamily="18" charset="0"/>
              </a:rPr>
              <a:t>(</a:t>
            </a:r>
            <a:r>
              <a:rPr lang="en-US" dirty="0" smtClean="0">
                <a:latin typeface="Times New Roman" pitchFamily="18" charset="0"/>
                <a:cs typeface="Times New Roman" pitchFamily="18" charset="0"/>
              </a:rPr>
              <a:t>C6H12O6 ) is </a:t>
            </a:r>
            <a:r>
              <a:rPr lang="en-US" dirty="0">
                <a:latin typeface="Times New Roman" pitchFamily="18" charset="0"/>
                <a:cs typeface="Times New Roman" pitchFamily="18" charset="0"/>
              </a:rPr>
              <a:t>the most abundant monosaccharide, is used as an energy source in most organisms. During cellular </a:t>
            </a:r>
            <a:r>
              <a:rPr lang="en-US" dirty="0" smtClean="0">
                <a:latin typeface="Times New Roman" pitchFamily="18" charset="0"/>
                <a:cs typeface="Times New Roman" pitchFamily="18" charset="0"/>
              </a:rPr>
              <a:t>respiration, </a:t>
            </a:r>
            <a:r>
              <a:rPr lang="en-US" dirty="0">
                <a:latin typeface="Times New Roman" pitchFamily="18" charset="0"/>
                <a:cs typeface="Times New Roman" pitchFamily="18" charset="0"/>
              </a:rPr>
              <a:t>cells oxidize glucose molecules, converting the stored energy to a form that can be </a:t>
            </a:r>
            <a:r>
              <a:rPr lang="en-US" dirty="0" smtClean="0">
                <a:latin typeface="Times New Roman" pitchFamily="18" charset="0"/>
                <a:cs typeface="Times New Roman" pitchFamily="18" charset="0"/>
              </a:rPr>
              <a:t>readily</a:t>
            </a:r>
            <a:r>
              <a:rPr lang="en-US" dirty="0"/>
              <a:t> used for cell work. Glucose is also used in the synthesis of other types of compounds such as amino acids and fatty </a:t>
            </a:r>
            <a:r>
              <a:rPr lang="en-US" dirty="0" smtClean="0"/>
              <a:t>acids (Fig. 8). </a:t>
            </a:r>
            <a:endParaRPr lang="en-US" dirty="0">
              <a:latin typeface="Times New Roman" pitchFamily="18" charset="0"/>
              <a:cs typeface="Times New Roman" pitchFamily="18" charset="0"/>
            </a:endParaRPr>
          </a:p>
          <a:p>
            <a:pPr algn="just" rtl="1">
              <a:lnSpc>
                <a:spcPct val="150000"/>
              </a:lnSpc>
            </a:pPr>
            <a:r>
              <a:rPr lang="ar-EG" b="1" dirty="0">
                <a:cs typeface="+mj-cs"/>
              </a:rPr>
              <a:t>الجلوكوز: </a:t>
            </a:r>
            <a:endParaRPr lang="ar-EG" b="1" dirty="0" smtClean="0">
              <a:cs typeface="+mj-cs"/>
            </a:endParaRPr>
          </a:p>
          <a:p>
            <a:pPr algn="just" rtl="1">
              <a:lnSpc>
                <a:spcPct val="150000"/>
              </a:lnSpc>
            </a:pPr>
            <a:r>
              <a:rPr lang="ar-EG" dirty="0" smtClean="0">
                <a:cs typeface="+mj-cs"/>
              </a:rPr>
              <a:t>الجلوكوز </a:t>
            </a:r>
            <a:r>
              <a:rPr lang="en-US" dirty="0" smtClean="0">
                <a:cs typeface="+mj-cs"/>
              </a:rPr>
              <a:t>C6H12O6)</a:t>
            </a:r>
            <a:r>
              <a:rPr lang="ar-EG" dirty="0" smtClean="0">
                <a:cs typeface="+mj-cs"/>
              </a:rPr>
              <a:t>)</a:t>
            </a:r>
            <a:r>
              <a:rPr lang="en-US" dirty="0" smtClean="0">
                <a:cs typeface="+mj-cs"/>
              </a:rPr>
              <a:t>، </a:t>
            </a:r>
            <a:r>
              <a:rPr lang="ar-EG" dirty="0" smtClean="0">
                <a:cs typeface="+mj-cs"/>
              </a:rPr>
              <a:t>هو السكر الأحادي </a:t>
            </a:r>
            <a:r>
              <a:rPr lang="ar-EG" dirty="0">
                <a:cs typeface="+mj-cs"/>
              </a:rPr>
              <a:t>الأكثر وفرة، </a:t>
            </a:r>
            <a:r>
              <a:rPr lang="ar-EG" dirty="0" smtClean="0">
                <a:cs typeface="+mj-cs"/>
              </a:rPr>
              <a:t>يستخدم كمصدر </a:t>
            </a:r>
            <a:r>
              <a:rPr lang="ar-EG" dirty="0">
                <a:cs typeface="+mj-cs"/>
              </a:rPr>
              <a:t>للطاقة في معظم الكائنات الحية. أثناء التنفس الخلوي، تقوم الخلايا بأكسدة جزيئات الجلوكوز، وتحول الطاقة المخزنة إلى شكل يمكن استخدامه بسهولة لعمل الخلية. يستخدم الجلوكوز أيضًا في تركيب أنواع أخرى من المركبات مثل الأحماض الأمينية والأحماض الدهنية. </a:t>
            </a:r>
            <a:endParaRPr lang="ar-EG" dirty="0" smtClean="0">
              <a:cs typeface="+mj-cs"/>
            </a:endParaRPr>
          </a:p>
        </p:txBody>
      </p:sp>
      <p:sp>
        <p:nvSpPr>
          <p:cNvPr id="4" name="Rectangle 3"/>
          <p:cNvSpPr/>
          <p:nvPr/>
        </p:nvSpPr>
        <p:spPr>
          <a:xfrm>
            <a:off x="3739983" y="6477000"/>
            <a:ext cx="2436051" cy="338554"/>
          </a:xfrm>
          <a:prstGeom prst="rect">
            <a:avLst/>
          </a:prstGeom>
        </p:spPr>
        <p:txBody>
          <a:bodyPr wrap="none">
            <a:spAutoFit/>
          </a:bodyPr>
          <a:lstStyle/>
          <a:p>
            <a:r>
              <a:rPr lang="en-US" sz="1600" b="1" dirty="0" smtClean="0"/>
              <a:t>Figure 8: </a:t>
            </a:r>
            <a:r>
              <a:rPr lang="en-US" sz="1600" dirty="0" smtClean="0"/>
              <a:t>Glucose molecule</a:t>
            </a:r>
            <a:endParaRPr lang="en-US" sz="1600" dirty="0"/>
          </a:p>
        </p:txBody>
      </p:sp>
      <p:pic>
        <p:nvPicPr>
          <p:cNvPr id="3074" name="Picture 2" descr="Alpha Glucose Form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4191000"/>
            <a:ext cx="493395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790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8839200" cy="3877985"/>
          </a:xfrm>
          <a:prstGeom prst="rect">
            <a:avLst/>
          </a:prstGeom>
        </p:spPr>
        <p:txBody>
          <a:bodyPr wrap="square">
            <a:spAutoFit/>
          </a:bodyPr>
          <a:lstStyle/>
          <a:p>
            <a:pPr algn="just">
              <a:lnSpc>
                <a:spcPct val="150000"/>
              </a:lnSpc>
            </a:pPr>
            <a:r>
              <a:rPr lang="en-US" sz="2400" b="1" dirty="0" smtClean="0">
                <a:latin typeface="Times New Roman" pitchFamily="18" charset="0"/>
                <a:cs typeface="Times New Roman" pitchFamily="18" charset="0"/>
              </a:rPr>
              <a:t>b) Disaccharides: </a:t>
            </a:r>
          </a:p>
          <a:p>
            <a:pPr algn="just">
              <a:lnSpc>
                <a:spcPct val="150000"/>
              </a:lnSpc>
            </a:pPr>
            <a:r>
              <a:rPr lang="en-US" dirty="0" smtClean="0">
                <a:latin typeface="Times New Roman" pitchFamily="18" charset="0"/>
                <a:cs typeface="Times New Roman" pitchFamily="18" charset="0"/>
              </a:rPr>
              <a:t>A </a:t>
            </a:r>
            <a:r>
              <a:rPr lang="en-US" dirty="0">
                <a:latin typeface="Times New Roman" pitchFamily="18" charset="0"/>
                <a:cs typeface="Times New Roman" pitchFamily="18" charset="0"/>
              </a:rPr>
              <a:t>disaccharide (two sugars) contains two </a:t>
            </a:r>
            <a:r>
              <a:rPr lang="en-US" dirty="0" smtClean="0">
                <a:latin typeface="Times New Roman" pitchFamily="18" charset="0"/>
                <a:cs typeface="Times New Roman" pitchFamily="18" charset="0"/>
              </a:rPr>
              <a:t>monosaccharide </a:t>
            </a:r>
            <a:r>
              <a:rPr lang="en-US" dirty="0">
                <a:latin typeface="Times New Roman" pitchFamily="18" charset="0"/>
                <a:cs typeface="Times New Roman" pitchFamily="18" charset="0"/>
              </a:rPr>
              <a:t>rings joined by a glycosidic linkage, consisting of a central oxygen covalently bonded to two carbons, one in each </a:t>
            </a:r>
            <a:r>
              <a:rPr lang="en-US" dirty="0" smtClean="0">
                <a:latin typeface="Times New Roman" pitchFamily="18" charset="0"/>
                <a:cs typeface="Times New Roman" pitchFamily="18" charset="0"/>
              </a:rPr>
              <a:t>ring. </a:t>
            </a:r>
            <a:r>
              <a:rPr lang="en-US" dirty="0">
                <a:latin typeface="Times New Roman" pitchFamily="18" charset="0"/>
                <a:cs typeface="Times New Roman" pitchFamily="18" charset="0"/>
              </a:rPr>
              <a:t>The glycosidic </a:t>
            </a:r>
            <a:r>
              <a:rPr lang="en-US" dirty="0" smtClean="0">
                <a:latin typeface="Times New Roman" pitchFamily="18" charset="0"/>
                <a:cs typeface="Times New Roman" pitchFamily="18" charset="0"/>
              </a:rPr>
              <a:t>bond of </a:t>
            </a:r>
            <a:r>
              <a:rPr lang="en-US" dirty="0">
                <a:latin typeface="Times New Roman" pitchFamily="18" charset="0"/>
                <a:cs typeface="Times New Roman" pitchFamily="18" charset="0"/>
              </a:rPr>
              <a:t>a disaccharide generally forms between carbon 1 of one </a:t>
            </a:r>
            <a:r>
              <a:rPr lang="en-US" dirty="0" smtClean="0">
                <a:latin typeface="Times New Roman" pitchFamily="18" charset="0"/>
                <a:cs typeface="Times New Roman" pitchFamily="18" charset="0"/>
              </a:rPr>
              <a:t>molecule</a:t>
            </a:r>
            <a:r>
              <a:rPr lang="ar-EG"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(Glucose) </a:t>
            </a:r>
            <a:r>
              <a:rPr lang="en-US" dirty="0">
                <a:latin typeface="Times New Roman" pitchFamily="18" charset="0"/>
                <a:cs typeface="Times New Roman" pitchFamily="18" charset="0"/>
              </a:rPr>
              <a:t>and carbon 4 of the other </a:t>
            </a:r>
            <a:r>
              <a:rPr lang="en-US" dirty="0" smtClean="0">
                <a:latin typeface="Times New Roman" pitchFamily="18" charset="0"/>
                <a:cs typeface="Times New Roman" pitchFamily="18" charset="0"/>
              </a:rPr>
              <a:t>molecule (Glucose) as in maltose formation, </a:t>
            </a:r>
            <a:r>
              <a:rPr lang="en-US" dirty="0">
                <a:latin typeface="Times New Roman" pitchFamily="18" charset="0"/>
                <a:cs typeface="Times New Roman" pitchFamily="18" charset="0"/>
              </a:rPr>
              <a:t>or </a:t>
            </a:r>
            <a:r>
              <a:rPr lang="en-US" dirty="0" smtClean="0">
                <a:latin typeface="Times New Roman" pitchFamily="18" charset="0"/>
                <a:cs typeface="Times New Roman" pitchFamily="18" charset="0"/>
              </a:rPr>
              <a:t>with carbon 2 </a:t>
            </a:r>
            <a:r>
              <a:rPr lang="en-US" dirty="0">
                <a:latin typeface="Times New Roman" pitchFamily="18" charset="0"/>
                <a:cs typeface="Times New Roman" pitchFamily="18" charset="0"/>
              </a:rPr>
              <a:t>of the other molecule </a:t>
            </a:r>
            <a:r>
              <a:rPr lang="en-US" dirty="0" smtClean="0">
                <a:latin typeface="Times New Roman" pitchFamily="18" charset="0"/>
                <a:cs typeface="Times New Roman" pitchFamily="18" charset="0"/>
              </a:rPr>
              <a:t>(Fructose) as sucrose formation (Fig. 8)</a:t>
            </a:r>
          </a:p>
          <a:p>
            <a:pPr algn="just" rtl="1">
              <a:lnSpc>
                <a:spcPct val="150000"/>
              </a:lnSpc>
            </a:pPr>
            <a:r>
              <a:rPr lang="ar-EG" b="1" dirty="0"/>
              <a:t>ب) السكريات الثنائية: </a:t>
            </a:r>
            <a:r>
              <a:rPr lang="ar-EG" sz="1600" dirty="0"/>
              <a:t>يحتوي السكاريد الثنائي (سكرين) على حلقتين من السكريات الأحادية متصلة بواسطة رابط جليكوسيدي، يتكون من أكسجين مركزي مرتبط تساهميًا بذرتي كربون، واحدة في كل حلقة. تتشكل الرابطة الجليكوسيدية للثنائي السكاريد عمومًا بين الكربون 1 لجزيء واحد والكربون 4 للجزيء الآخر. على سبيل المثال تكوين المالتوز (الشكل 8)</a:t>
            </a:r>
            <a:endParaRPr lang="en-US" sz="1600" dirty="0">
              <a:latin typeface="Times New Roman" pitchFamily="18" charset="0"/>
              <a:cs typeface="Times New Roman" pitchFamily="18" charset="0"/>
            </a:endParaRPr>
          </a:p>
        </p:txBody>
      </p:sp>
      <p:sp>
        <p:nvSpPr>
          <p:cNvPr id="3" name="Rectangle 2"/>
          <p:cNvSpPr/>
          <p:nvPr/>
        </p:nvSpPr>
        <p:spPr>
          <a:xfrm>
            <a:off x="2819400" y="6477000"/>
            <a:ext cx="3187539" cy="307777"/>
          </a:xfrm>
          <a:prstGeom prst="rect">
            <a:avLst/>
          </a:prstGeom>
        </p:spPr>
        <p:txBody>
          <a:bodyPr wrap="none">
            <a:spAutoFit/>
          </a:bodyPr>
          <a:lstStyle/>
          <a:p>
            <a:r>
              <a:rPr lang="en-US" sz="1400" b="1" dirty="0" smtClean="0"/>
              <a:t>Figure 8: </a:t>
            </a:r>
            <a:r>
              <a:rPr lang="en-US" sz="1400" dirty="0" smtClean="0"/>
              <a:t>Disaccharide maltose formation</a:t>
            </a:r>
            <a:endParaRPr lang="en-US" sz="1400" dirty="0"/>
          </a:p>
        </p:txBody>
      </p:sp>
      <p:pic>
        <p:nvPicPr>
          <p:cNvPr id="308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1" y="3886200"/>
            <a:ext cx="3200400" cy="254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57027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5996" y="3276600"/>
            <a:ext cx="6432604"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8432" y="76200"/>
            <a:ext cx="9039367" cy="3416320"/>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Disaccharide </a:t>
            </a:r>
            <a:r>
              <a:rPr lang="en-US" dirty="0">
                <a:latin typeface="Times New Roman" pitchFamily="18" charset="0"/>
                <a:cs typeface="Times New Roman" pitchFamily="18" charset="0"/>
              </a:rPr>
              <a:t>can be hydrolyzed, that is, split by the addition of water, into two monosaccharide units. During digestion, maltose is hydrolyzed to form two molecules of </a:t>
            </a:r>
            <a:r>
              <a:rPr lang="en-US" dirty="0" smtClean="0">
                <a:latin typeface="Times New Roman" pitchFamily="18" charset="0"/>
                <a:cs typeface="Times New Roman" pitchFamily="18" charset="0"/>
              </a:rPr>
              <a:t>glucose (Fig. 9 a):</a:t>
            </a:r>
          </a:p>
          <a:p>
            <a:pPr marL="285750" indent="-285750" algn="just">
              <a:lnSpc>
                <a:spcPct val="150000"/>
              </a:lnSpc>
              <a:buFontTx/>
              <a:buChar char="-"/>
            </a:pPr>
            <a:r>
              <a:rPr lang="en-US" b="1" dirty="0" smtClean="0">
                <a:latin typeface="Times New Roman" pitchFamily="18" charset="0"/>
                <a:cs typeface="Times New Roman" pitchFamily="18" charset="0"/>
              </a:rPr>
              <a:t>Maltose </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Water                       Glucose + Glucose</a:t>
            </a:r>
          </a:p>
          <a:p>
            <a:pPr marL="285750" indent="-285750" algn="just" rtl="1">
              <a:lnSpc>
                <a:spcPct val="150000"/>
              </a:lnSpc>
              <a:buFontTx/>
              <a:buChar char="-"/>
            </a:pPr>
            <a:r>
              <a:rPr lang="ar-EG" dirty="0"/>
              <a:t>يمكن </a:t>
            </a:r>
            <a:r>
              <a:rPr lang="ar-EG" dirty="0" smtClean="0"/>
              <a:t>أن تنحلل السكريات الثنائية مائيًا</a:t>
            </a:r>
            <a:r>
              <a:rPr lang="ar-EG" dirty="0"/>
              <a:t>، أي </a:t>
            </a:r>
            <a:r>
              <a:rPr lang="ar-EG" dirty="0" smtClean="0"/>
              <a:t>تقسيمها </a:t>
            </a:r>
            <a:r>
              <a:rPr lang="ar-EG" dirty="0"/>
              <a:t>بإضافة الماء إلى وحدتين من السكريات الأحادية. أثناء عملية الهضم، </a:t>
            </a:r>
            <a:r>
              <a:rPr lang="ar-EG" dirty="0" smtClean="0"/>
              <a:t>حيث يتم </a:t>
            </a:r>
            <a:r>
              <a:rPr lang="ar-EG" dirty="0"/>
              <a:t>تحلل المالتوز ليشكل جزيئين من الجلوكوز (الشكل 9 أ):</a:t>
            </a:r>
            <a:endParaRPr lang="en-US" b="1" dirty="0" smtClean="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Similarly, sucrose is hydrolyzed to form glucose and </a:t>
            </a:r>
            <a:r>
              <a:rPr lang="en-US" dirty="0" smtClean="0">
                <a:latin typeface="Times New Roman" pitchFamily="18" charset="0"/>
                <a:cs typeface="Times New Roman" pitchFamily="18" charset="0"/>
              </a:rPr>
              <a:t>fructose</a:t>
            </a:r>
            <a:r>
              <a:rPr lang="en-US" dirty="0">
                <a:latin typeface="Times New Roman" pitchFamily="18" charset="0"/>
                <a:cs typeface="Times New Roman" pitchFamily="18" charset="0"/>
              </a:rPr>
              <a:t> (Fig. 9 </a:t>
            </a:r>
            <a:r>
              <a:rPr lang="en-US" dirty="0" smtClean="0">
                <a:latin typeface="Times New Roman" pitchFamily="18" charset="0"/>
                <a:cs typeface="Times New Roman" pitchFamily="18" charset="0"/>
              </a:rPr>
              <a:t>b): </a:t>
            </a:r>
          </a:p>
          <a:p>
            <a:pPr marL="285750" indent="-285750" algn="just">
              <a:lnSpc>
                <a:spcPct val="150000"/>
              </a:lnSpc>
              <a:buFontTx/>
              <a:buChar char="-"/>
            </a:pPr>
            <a:r>
              <a:rPr lang="en-US" b="1" dirty="0" smtClean="0">
                <a:latin typeface="Times New Roman" pitchFamily="18" charset="0"/>
                <a:cs typeface="Times New Roman" pitchFamily="18" charset="0"/>
              </a:rPr>
              <a:t>Sucrose </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Water                        Glucose + Fructose    </a:t>
            </a:r>
            <a:endParaRPr lang="ar-EG" b="1" dirty="0" smtClean="0">
              <a:latin typeface="Times New Roman" pitchFamily="18" charset="0"/>
              <a:cs typeface="Times New Roman" pitchFamily="18" charset="0"/>
            </a:endParaRPr>
          </a:p>
          <a:p>
            <a:pPr marL="285750" indent="-285750" algn="just" rtl="1">
              <a:lnSpc>
                <a:spcPct val="150000"/>
              </a:lnSpc>
              <a:buFontTx/>
              <a:buChar char="-"/>
            </a:pPr>
            <a:r>
              <a:rPr lang="ar-EG" dirty="0"/>
              <a:t>وبالمثل، يتم تحلل السكروز لتكوين الجلوكوز والفركتوز (الشكل 9 ب):</a:t>
            </a:r>
            <a:r>
              <a:rPr lang="en-US"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p:txBody>
      </p:sp>
      <p:cxnSp>
        <p:nvCxnSpPr>
          <p:cNvPr id="5" name="Straight Arrow Connector 4"/>
          <p:cNvCxnSpPr/>
          <p:nvPr/>
        </p:nvCxnSpPr>
        <p:spPr>
          <a:xfrm>
            <a:off x="2362200" y="1219200"/>
            <a:ext cx="7620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2209800" y="2819400"/>
            <a:ext cx="7620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2268023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1735"/>
            <a:ext cx="2617576" cy="461665"/>
          </a:xfrm>
          <a:prstGeom prst="rect">
            <a:avLst/>
          </a:prstGeom>
        </p:spPr>
        <p:txBody>
          <a:bodyPr wrap="none">
            <a:spAutoFit/>
          </a:bodyPr>
          <a:lstStyle/>
          <a:p>
            <a:r>
              <a:rPr lang="en-US" sz="2400" b="1" dirty="0" smtClean="0"/>
              <a:t>C- Polysaccharides:</a:t>
            </a:r>
            <a:endParaRPr lang="en-US" b="1" dirty="0" smtClean="0"/>
          </a:p>
        </p:txBody>
      </p:sp>
      <p:sp>
        <p:nvSpPr>
          <p:cNvPr id="3" name="Rectangle 2"/>
          <p:cNvSpPr/>
          <p:nvPr/>
        </p:nvSpPr>
        <p:spPr>
          <a:xfrm>
            <a:off x="76200" y="381000"/>
            <a:ext cx="8991600" cy="6186309"/>
          </a:xfrm>
          <a:prstGeom prst="rect">
            <a:avLst/>
          </a:prstGeom>
        </p:spPr>
        <p:txBody>
          <a:bodyPr wrap="square">
            <a:spAutoFit/>
          </a:bodyPr>
          <a:lstStyle/>
          <a:p>
            <a:pPr algn="just">
              <a:lnSpc>
                <a:spcPct val="200000"/>
              </a:lnSpc>
            </a:pPr>
            <a:r>
              <a:rPr lang="ar-EG"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a:t>
            </a:r>
            <a:r>
              <a:rPr lang="en-US" dirty="0">
                <a:latin typeface="Times New Roman" pitchFamily="18" charset="0"/>
                <a:cs typeface="Times New Roman" pitchFamily="18" charset="0"/>
              </a:rPr>
              <a:t>polysaccharide is a macromolecule consisting of repeating units of simple sugars, usually </a:t>
            </a:r>
            <a:r>
              <a:rPr lang="en-US" dirty="0" smtClean="0">
                <a:latin typeface="Times New Roman" pitchFamily="18" charset="0"/>
                <a:cs typeface="Times New Roman" pitchFamily="18" charset="0"/>
              </a:rPr>
              <a:t>glucose</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rtl="1">
              <a:lnSpc>
                <a:spcPct val="200000"/>
              </a:lnSpc>
            </a:pPr>
            <a:r>
              <a:rPr lang="ar-EG" dirty="0" smtClean="0"/>
              <a:t>السكريات العديدة عبارة عن جزيء </a:t>
            </a:r>
            <a:r>
              <a:rPr lang="ar-EG" dirty="0"/>
              <a:t>كبير يتكون من وحدات متكررة من السكريات البسيطة، عادة الجلوكوز.</a:t>
            </a:r>
            <a:endParaRPr lang="en-US" dirty="0" smtClean="0">
              <a:latin typeface="Times New Roman" pitchFamily="18" charset="0"/>
              <a:cs typeface="Times New Roman" pitchFamily="18" charset="0"/>
            </a:endParaRPr>
          </a:p>
          <a:p>
            <a:pPr algn="just">
              <a:lnSpc>
                <a:spcPct val="200000"/>
              </a:lnSpc>
            </a:pPr>
            <a:r>
              <a:rPr lang="ar-EG"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polysaccharides are the most abundant carbohydrates and include starches, glycogen, and cellulose. </a:t>
            </a:r>
            <a:endParaRPr lang="ar-EG" dirty="0" smtClean="0">
              <a:latin typeface="Times New Roman" pitchFamily="18" charset="0"/>
              <a:cs typeface="Times New Roman" pitchFamily="18" charset="0"/>
            </a:endParaRPr>
          </a:p>
          <a:p>
            <a:pPr algn="just" rtl="1">
              <a:lnSpc>
                <a:spcPct val="200000"/>
              </a:lnSpc>
            </a:pPr>
            <a:r>
              <a:rPr lang="ar-EG" dirty="0" smtClean="0"/>
              <a:t>السكريات العديدة </a:t>
            </a:r>
            <a:r>
              <a:rPr lang="ar-EG" dirty="0"/>
              <a:t>هي الكربوهيدرات الأكثر وفرة وتشمل النشويات والجليكوجين والسليلوز.</a:t>
            </a:r>
            <a:endParaRPr lang="ar-EG" dirty="0" smtClean="0">
              <a:latin typeface="Times New Roman" pitchFamily="18" charset="0"/>
              <a:cs typeface="Times New Roman" pitchFamily="18" charset="0"/>
            </a:endParaRPr>
          </a:p>
          <a:p>
            <a:pPr algn="just">
              <a:lnSpc>
                <a:spcPct val="200000"/>
              </a:lnSpc>
            </a:pPr>
            <a:r>
              <a:rPr lang="ar-EG"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polysaccharide </a:t>
            </a:r>
            <a:r>
              <a:rPr lang="en-US" dirty="0">
                <a:latin typeface="Times New Roman" pitchFamily="18" charset="0"/>
                <a:cs typeface="Times New Roman" pitchFamily="18" charset="0"/>
              </a:rPr>
              <a:t>may be a single long chain or a branched </a:t>
            </a:r>
            <a:r>
              <a:rPr lang="en-US" dirty="0" smtClean="0">
                <a:latin typeface="Times New Roman" pitchFamily="18" charset="0"/>
                <a:cs typeface="Times New Roman" pitchFamily="18" charset="0"/>
              </a:rPr>
              <a:t>chain.</a:t>
            </a:r>
          </a:p>
          <a:p>
            <a:pPr algn="just" rtl="1">
              <a:lnSpc>
                <a:spcPct val="200000"/>
              </a:lnSpc>
            </a:pPr>
            <a:r>
              <a:rPr lang="ar-EG" dirty="0"/>
              <a:t>قد </a:t>
            </a:r>
            <a:r>
              <a:rPr lang="ar-EG" dirty="0" smtClean="0"/>
              <a:t>تكون السكريات العديدة </a:t>
            </a:r>
            <a:r>
              <a:rPr lang="ar-EG" dirty="0"/>
              <a:t>عبارة عن سلسلة طويلة واحدة أو سلسلة متفرعة</a:t>
            </a:r>
            <a:r>
              <a:rPr lang="ar-EG" dirty="0" smtClean="0"/>
              <a:t>.</a:t>
            </a:r>
          </a:p>
          <a:p>
            <a:pPr algn="just">
              <a:lnSpc>
                <a:spcPct val="200000"/>
              </a:lnSpc>
            </a:pPr>
            <a:r>
              <a:rPr lang="ar-EG"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a:t>
            </a:r>
            <a:r>
              <a:rPr lang="en-US" dirty="0">
                <a:latin typeface="Times New Roman" pitchFamily="18" charset="0"/>
                <a:cs typeface="Times New Roman" pitchFamily="18" charset="0"/>
              </a:rPr>
              <a:t>polysaccharide </a:t>
            </a:r>
            <a:r>
              <a:rPr lang="en-US" dirty="0" smtClean="0">
                <a:latin typeface="Times New Roman" pitchFamily="18" charset="0"/>
                <a:cs typeface="Times New Roman" pitchFamily="18" charset="0"/>
              </a:rPr>
              <a:t>can </a:t>
            </a:r>
            <a:r>
              <a:rPr lang="en-US" dirty="0">
                <a:latin typeface="Times New Roman" pitchFamily="18" charset="0"/>
                <a:cs typeface="Times New Roman" pitchFamily="18" charset="0"/>
              </a:rPr>
              <a:t>be easily broken down to their </a:t>
            </a:r>
            <a:r>
              <a:rPr lang="en-US" dirty="0" smtClean="0">
                <a:latin typeface="Times New Roman" pitchFamily="18" charset="0"/>
                <a:cs typeface="Times New Roman" pitchFamily="18" charset="0"/>
              </a:rPr>
              <a:t>subunits, those </a:t>
            </a:r>
            <a:r>
              <a:rPr lang="en-US" dirty="0">
                <a:latin typeface="Times New Roman" pitchFamily="18" charset="0"/>
                <a:cs typeface="Times New Roman" pitchFamily="18" charset="0"/>
              </a:rPr>
              <a:t>are well suited for energy </a:t>
            </a:r>
            <a:r>
              <a:rPr lang="en-US" dirty="0" smtClean="0">
                <a:latin typeface="Times New Roman" pitchFamily="18" charset="0"/>
                <a:cs typeface="Times New Roman" pitchFamily="18" charset="0"/>
              </a:rPr>
              <a:t>storage. </a:t>
            </a:r>
          </a:p>
          <a:p>
            <a:pPr algn="just" rtl="1">
              <a:lnSpc>
                <a:spcPct val="200000"/>
              </a:lnSpc>
            </a:pPr>
            <a:r>
              <a:rPr lang="ar-EG" dirty="0"/>
              <a:t>ي</a:t>
            </a:r>
            <a:r>
              <a:rPr lang="ar-EG" dirty="0" smtClean="0"/>
              <a:t>مكن للسكريات العديدة أن تنحل بسهولة </a:t>
            </a:r>
            <a:r>
              <a:rPr lang="ar-EG" dirty="0"/>
              <a:t>إلى وحداتها الفرعية، فهي مناسبة تمامًا لتخزين الطاقة.</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641182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6417141"/>
          </a:xfrm>
          <a:prstGeom prst="rect">
            <a:avLst/>
          </a:prstGeom>
        </p:spPr>
        <p:txBody>
          <a:bodyPr wrap="square">
            <a:spAutoFit/>
          </a:bodyPr>
          <a:lstStyle/>
          <a:p>
            <a:pPr marL="342900" indent="-342900" algn="just">
              <a:lnSpc>
                <a:spcPct val="150000"/>
              </a:lnSpc>
              <a:buFont typeface="Wingdings" pitchFamily="2" charset="2"/>
              <a:buChar char="q"/>
            </a:pPr>
            <a:r>
              <a:rPr lang="en-US" sz="2200" b="1" dirty="0" smtClean="0">
                <a:latin typeface="Times New Roman" pitchFamily="18" charset="0"/>
                <a:cs typeface="Times New Roman" pitchFamily="18" charset="0"/>
              </a:rPr>
              <a:t>Starch:</a:t>
            </a:r>
          </a:p>
          <a:p>
            <a:pPr algn="just">
              <a:lnSpc>
                <a:spcPct val="150000"/>
              </a:lnSpc>
            </a:pPr>
            <a:r>
              <a:rPr lang="en-US" dirty="0" smtClean="0">
                <a:latin typeface="Times New Roman" pitchFamily="18" charset="0"/>
                <a:cs typeface="Times New Roman" pitchFamily="18" charset="0"/>
              </a:rPr>
              <a:t>Starch</a:t>
            </a:r>
            <a:r>
              <a:rPr lang="en-US" dirty="0">
                <a:latin typeface="Times New Roman" pitchFamily="18" charset="0"/>
                <a:cs typeface="Times New Roman" pitchFamily="18" charset="0"/>
              </a:rPr>
              <a:t>, the typical form of carbohydrate used for energy storage in plants, is a polymer consisting of a-glucose </a:t>
            </a:r>
            <a:r>
              <a:rPr lang="en-US" dirty="0" smtClean="0">
                <a:latin typeface="Times New Roman" pitchFamily="18" charset="0"/>
                <a:cs typeface="Times New Roman" pitchFamily="18" charset="0"/>
              </a:rPr>
              <a:t>subunits</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rtl="1">
              <a:lnSpc>
                <a:spcPct val="150000"/>
              </a:lnSpc>
            </a:pPr>
            <a:r>
              <a:rPr lang="ar-EG" b="1" dirty="0" smtClean="0"/>
              <a:t>النشا:</a:t>
            </a:r>
          </a:p>
          <a:p>
            <a:pPr algn="just" rtl="1">
              <a:lnSpc>
                <a:spcPct val="150000"/>
              </a:lnSpc>
            </a:pPr>
            <a:r>
              <a:rPr lang="ar-EG" dirty="0"/>
              <a:t>يتكون النشا من وحدات فرعية من الجلوكوز ألفا مرتبطة بروابط جليكوسيدية ألفا 1-4، مما يعني أن الكربون 1 من جلوكوز واحد يرتبط بالكربون 4 من الجلوكوز التالي في السلسلة (الشكل 10</a:t>
            </a:r>
            <a:r>
              <a:rPr lang="ar-EG" dirty="0" smtClean="0"/>
              <a:t>).</a:t>
            </a:r>
          </a:p>
          <a:p>
            <a:pPr algn="just">
              <a:lnSpc>
                <a:spcPct val="150000"/>
              </a:lnSpc>
            </a:pPr>
            <a:r>
              <a:rPr lang="en-US" dirty="0" smtClean="0">
                <a:latin typeface="Times New Roman" pitchFamily="18" charset="0"/>
                <a:cs typeface="Times New Roman" pitchFamily="18" charset="0"/>
              </a:rPr>
              <a:t>Starch is composed of </a:t>
            </a:r>
            <a:r>
              <a:rPr lang="el-GR" dirty="0" smtClean="0">
                <a:latin typeface="Times New Roman" pitchFamily="18" charset="0"/>
                <a:cs typeface="Times New Roman" pitchFamily="18" charset="0"/>
              </a:rPr>
              <a:t>α</a:t>
            </a:r>
            <a:r>
              <a:rPr lang="en-US" dirty="0" smtClean="0">
                <a:latin typeface="Times New Roman" pitchFamily="18" charset="0"/>
                <a:cs typeface="Times New Roman" pitchFamily="18" charset="0"/>
              </a:rPr>
              <a:t>-glucose subunits joined by </a:t>
            </a:r>
            <a:r>
              <a:rPr lang="el-GR" dirty="0" smtClean="0">
                <a:latin typeface="Times New Roman" pitchFamily="18" charset="0"/>
                <a:cs typeface="Times New Roman" pitchFamily="18" charset="0"/>
              </a:rPr>
              <a:t>α</a:t>
            </a:r>
            <a:r>
              <a:rPr lang="en-US" dirty="0" smtClean="0">
                <a:latin typeface="Times New Roman" pitchFamily="18" charset="0"/>
                <a:cs typeface="Times New Roman" pitchFamily="18" charset="0"/>
              </a:rPr>
              <a:t> 1- 4 glycosidic bonds, which means that carbon 1 of one glucose is linked to carbon 4 of the next glucose in the chain (Fig. 1</a:t>
            </a:r>
            <a:r>
              <a:rPr lang="ar-EG"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a:t>
            </a:r>
          </a:p>
          <a:p>
            <a:pPr algn="just" rtl="1">
              <a:lnSpc>
                <a:spcPct val="150000"/>
              </a:lnSpc>
            </a:pPr>
            <a:r>
              <a:rPr lang="ar-EG" dirty="0" smtClean="0"/>
              <a:t>يتم </a:t>
            </a:r>
            <a:r>
              <a:rPr lang="ar-EG" dirty="0"/>
              <a:t>ربط هذه المونومرات بروابط 1-4، مما يعني أن الكربون 1 من جلوكوز واحد يرتبط بالكربون 4 من الجلوكوز التالي في السلسلة (الشكل 10).</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Starch </a:t>
            </a:r>
            <a:r>
              <a:rPr lang="en-US" dirty="0">
                <a:latin typeface="Times New Roman" pitchFamily="18" charset="0"/>
                <a:cs typeface="Times New Roman" pitchFamily="18" charset="0"/>
              </a:rPr>
              <a:t>occurs in two forms: amylose and amylopectin. Amylose, the simpler form, is unbranched. Amylopectin, the more common form, usually consists of about 1000 glucose units in a branched </a:t>
            </a:r>
            <a:r>
              <a:rPr lang="en-US" dirty="0" smtClean="0">
                <a:latin typeface="Times New Roman" pitchFamily="18" charset="0"/>
                <a:cs typeface="Times New Roman" pitchFamily="18" charset="0"/>
              </a:rPr>
              <a:t>chain.</a:t>
            </a:r>
          </a:p>
          <a:p>
            <a:pPr algn="just" rtl="1">
              <a:lnSpc>
                <a:spcPct val="150000"/>
              </a:lnSpc>
            </a:pPr>
            <a:r>
              <a:rPr lang="ar-EG" dirty="0"/>
              <a:t>النشا يحدث في اثنين الأشكال: أميلوز وأميلوبكتين. الأميلوز، الشكل الأبسط، غير متفرع. الأميلوبكتين، وهو الشكل الأكثر شيوعًا عادةً يتكون من حوالي 1000 وحدة جلوكوز في سلسلة </a:t>
            </a:r>
            <a:r>
              <a:rPr lang="ar-EG" dirty="0" smtClean="0"/>
              <a:t>متفرعة.</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309678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3416320"/>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Plant cells store starch mainly as granules within </a:t>
            </a:r>
            <a:r>
              <a:rPr lang="en-US" dirty="0" smtClean="0">
                <a:latin typeface="Times New Roman" pitchFamily="18" charset="0"/>
                <a:cs typeface="Times New Roman" pitchFamily="18" charset="0"/>
              </a:rPr>
              <a:t>specialized </a:t>
            </a:r>
            <a:r>
              <a:rPr lang="en-US" dirty="0">
                <a:latin typeface="Times New Roman" pitchFamily="18" charset="0"/>
                <a:cs typeface="Times New Roman" pitchFamily="18" charset="0"/>
              </a:rPr>
              <a:t>organelles called amyloplasts </a:t>
            </a:r>
            <a:r>
              <a:rPr lang="en-US" dirty="0" smtClean="0">
                <a:latin typeface="Times New Roman" pitchFamily="18" charset="0"/>
                <a:cs typeface="Times New Roman" pitchFamily="18" charset="0"/>
              </a:rPr>
              <a:t>(Fig</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11); </a:t>
            </a:r>
            <a:r>
              <a:rPr lang="en-US" dirty="0">
                <a:latin typeface="Times New Roman" pitchFamily="18" charset="0"/>
                <a:cs typeface="Times New Roman" pitchFamily="18" charset="0"/>
              </a:rPr>
              <a:t>some cells, such as those of potatoes, are very rich in amyloplasts. </a:t>
            </a:r>
            <a:endParaRPr lang="en-US" dirty="0" smtClean="0">
              <a:latin typeface="Times New Roman" pitchFamily="18" charset="0"/>
              <a:cs typeface="Times New Roman" pitchFamily="18" charset="0"/>
            </a:endParaRPr>
          </a:p>
          <a:p>
            <a:pPr algn="just">
              <a:lnSpc>
                <a:spcPct val="150000"/>
              </a:lnSpc>
            </a:pPr>
            <a:endParaRPr lang="en-US" dirty="0" smtClean="0">
              <a:latin typeface="Times New Roman" pitchFamily="18" charset="0"/>
              <a:cs typeface="Times New Roman" pitchFamily="18" charset="0"/>
            </a:endParaRPr>
          </a:p>
          <a:p>
            <a:pPr algn="just" rtl="1">
              <a:lnSpc>
                <a:spcPct val="150000"/>
              </a:lnSpc>
            </a:pPr>
            <a:r>
              <a:rPr lang="ar-EG" dirty="0" smtClean="0"/>
              <a:t>تخزن </a:t>
            </a:r>
            <a:r>
              <a:rPr lang="ar-EG" dirty="0"/>
              <a:t>الخلايا النباتية النشا بشكل رئيسي على شكل حبيبات داخل عضيات متخصصة تسمى الأميلوبلاست (انظر الشكل 11</a:t>
            </a:r>
            <a:r>
              <a:rPr lang="ar-EG" dirty="0" smtClean="0"/>
              <a:t>)؛</a:t>
            </a:r>
            <a:endParaRPr lang="en-US" dirty="0" smtClean="0"/>
          </a:p>
          <a:p>
            <a:pPr algn="just" rtl="1">
              <a:lnSpc>
                <a:spcPct val="150000"/>
              </a:lnSpc>
            </a:pPr>
            <a:r>
              <a:rPr lang="ar-EG" dirty="0" smtClean="0"/>
              <a:t>بعض </a:t>
            </a:r>
            <a:r>
              <a:rPr lang="ar-EG" dirty="0"/>
              <a:t>الخلايا، مثل خلايا البطاطس، غنية </a:t>
            </a:r>
            <a:r>
              <a:rPr lang="ar-EG" dirty="0" smtClean="0"/>
              <a:t>جدًا</a:t>
            </a:r>
            <a:endParaRPr lang="en-US" dirty="0" smtClean="0"/>
          </a:p>
          <a:p>
            <a:pPr algn="just" rtl="1">
              <a:lnSpc>
                <a:spcPct val="150000"/>
              </a:lnSpc>
            </a:pPr>
            <a:r>
              <a:rPr lang="ar-EG" dirty="0" smtClean="0"/>
              <a:t> </a:t>
            </a:r>
            <a:r>
              <a:rPr lang="ar-EG" dirty="0"/>
              <a:t>بالأميلوبلاست</a:t>
            </a:r>
            <a:r>
              <a:rPr lang="ar-EG" dirty="0" smtClean="0"/>
              <a:t>.</a:t>
            </a:r>
            <a:endParaRPr lang="en-US" dirty="0" smtClean="0"/>
          </a:p>
          <a:p>
            <a:pPr algn="just">
              <a:lnSpc>
                <a:spcPct val="150000"/>
              </a:lnSpc>
            </a:pPr>
            <a:endParaRPr lang="en-US" dirty="0">
              <a:latin typeface="Times New Roman" pitchFamily="18" charset="0"/>
              <a:cs typeface="Times New Roman" pitchFamily="18" charset="0"/>
            </a:endParaRPr>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5000" y="3494770"/>
            <a:ext cx="3104324" cy="2829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 y="1905000"/>
            <a:ext cx="5191125" cy="448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52400" y="6412468"/>
            <a:ext cx="3311869" cy="338554"/>
          </a:xfrm>
          <a:prstGeom prst="rect">
            <a:avLst/>
          </a:prstGeom>
        </p:spPr>
        <p:txBody>
          <a:bodyPr wrap="none">
            <a:spAutoFit/>
          </a:bodyPr>
          <a:lstStyle/>
          <a:p>
            <a:r>
              <a:rPr lang="en-US" sz="1600" b="1" dirty="0" smtClean="0"/>
              <a:t>Figure 10: </a:t>
            </a:r>
            <a:r>
              <a:rPr lang="en-US" sz="1600" dirty="0" smtClean="0"/>
              <a:t>Amylose and amylopectin</a:t>
            </a:r>
            <a:endParaRPr lang="en-US" sz="1600" dirty="0"/>
          </a:p>
        </p:txBody>
      </p:sp>
      <p:sp>
        <p:nvSpPr>
          <p:cNvPr id="7" name="Rectangle 6"/>
          <p:cNvSpPr/>
          <p:nvPr/>
        </p:nvSpPr>
        <p:spPr>
          <a:xfrm>
            <a:off x="5791200" y="6412468"/>
            <a:ext cx="2875724" cy="338554"/>
          </a:xfrm>
          <a:prstGeom prst="rect">
            <a:avLst/>
          </a:prstGeom>
        </p:spPr>
        <p:txBody>
          <a:bodyPr wrap="none">
            <a:spAutoFit/>
          </a:bodyPr>
          <a:lstStyle/>
          <a:p>
            <a:r>
              <a:rPr lang="en-US" sz="1600" b="1" dirty="0" smtClean="0"/>
              <a:t>Figure 11: </a:t>
            </a:r>
            <a:r>
              <a:rPr lang="en-US" sz="1600" dirty="0" smtClean="0"/>
              <a:t>Amyloplasts in potato</a:t>
            </a:r>
            <a:endParaRPr lang="en-US" sz="1600" dirty="0"/>
          </a:p>
        </p:txBody>
      </p:sp>
    </p:spTree>
    <p:extLst>
      <p:ext uri="{BB962C8B-B14F-4D97-AF65-F5344CB8AC3E}">
        <p14:creationId xmlns:p14="http://schemas.microsoft.com/office/powerpoint/2010/main" val="9049085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2212401"/>
          </a:xfrm>
          <a:prstGeom prst="rect">
            <a:avLst/>
          </a:prstGeom>
        </p:spPr>
        <p:txBody>
          <a:bodyPr wrap="square">
            <a:spAutoFit/>
          </a:bodyPr>
          <a:lstStyle/>
          <a:p>
            <a:pPr marL="342900" indent="-342900" algn="just">
              <a:lnSpc>
                <a:spcPct val="150000"/>
              </a:lnSpc>
              <a:buFont typeface="Wingdings" pitchFamily="2" charset="2"/>
              <a:buChar char="q"/>
            </a:pPr>
            <a:r>
              <a:rPr lang="en-US" sz="2200" b="1" dirty="0" smtClean="0">
                <a:latin typeface="Times New Roman" pitchFamily="18" charset="0"/>
                <a:cs typeface="Times New Roman" pitchFamily="18" charset="0"/>
              </a:rPr>
              <a:t>Glycogen:</a:t>
            </a:r>
          </a:p>
          <a:p>
            <a:pPr algn="just">
              <a:lnSpc>
                <a:spcPct val="150000"/>
              </a:lnSpc>
            </a:pPr>
            <a:r>
              <a:rPr lang="en-US" dirty="0" smtClean="0">
                <a:latin typeface="Times New Roman" pitchFamily="18" charset="0"/>
                <a:cs typeface="Times New Roman" pitchFamily="18" charset="0"/>
              </a:rPr>
              <a:t>Glycogen (animal </a:t>
            </a:r>
            <a:r>
              <a:rPr lang="en-US" dirty="0">
                <a:latin typeface="Times New Roman" pitchFamily="18" charset="0"/>
                <a:cs typeface="Times New Roman" pitchFamily="18" charset="0"/>
              </a:rPr>
              <a:t>starch) is the form in which glucose subunits, joined by a 1—4 </a:t>
            </a:r>
            <a:r>
              <a:rPr lang="en-US" dirty="0" smtClean="0">
                <a:latin typeface="Times New Roman" pitchFamily="18" charset="0"/>
                <a:cs typeface="Times New Roman" pitchFamily="18" charset="0"/>
              </a:rPr>
              <a:t>bonds</a:t>
            </a:r>
            <a:r>
              <a:rPr lang="en-US" dirty="0">
                <a:latin typeface="Times New Roman" pitchFamily="18" charset="0"/>
                <a:cs typeface="Times New Roman" pitchFamily="18" charset="0"/>
              </a:rPr>
              <a:t>, are stored as an energy source in animal tissues. Glycogen is </a:t>
            </a:r>
            <a:r>
              <a:rPr lang="en-US" dirty="0" smtClean="0">
                <a:latin typeface="Times New Roman" pitchFamily="18" charset="0"/>
                <a:cs typeface="Times New Roman" pitchFamily="18" charset="0"/>
              </a:rPr>
              <a:t>similar </a:t>
            </a:r>
            <a:r>
              <a:rPr lang="en-US" dirty="0">
                <a:latin typeface="Times New Roman" pitchFamily="18" charset="0"/>
                <a:cs typeface="Times New Roman" pitchFamily="18" charset="0"/>
              </a:rPr>
              <a:t>in structure to plant starch but more extensively branched and more water soluble. In vertebrates, glycogen is stored mainly in liver and muscle </a:t>
            </a:r>
            <a:r>
              <a:rPr lang="en-US" dirty="0" smtClean="0">
                <a:latin typeface="Times New Roman" pitchFamily="18" charset="0"/>
                <a:cs typeface="Times New Roman" pitchFamily="18" charset="0"/>
              </a:rPr>
              <a:t>cells (Fig. 12).</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 y="3106270"/>
            <a:ext cx="5638801" cy="3065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715000" y="2561779"/>
            <a:ext cx="3352800" cy="3831818"/>
          </a:xfrm>
          <a:prstGeom prst="rect">
            <a:avLst/>
          </a:prstGeom>
        </p:spPr>
        <p:txBody>
          <a:bodyPr wrap="square">
            <a:spAutoFit/>
          </a:bodyPr>
          <a:lstStyle/>
          <a:p>
            <a:pPr algn="just" rtl="1">
              <a:lnSpc>
                <a:spcPct val="150000"/>
              </a:lnSpc>
            </a:pPr>
            <a:r>
              <a:rPr lang="ar-EG" b="1" dirty="0"/>
              <a:t>الجليكوجين:</a:t>
            </a:r>
          </a:p>
          <a:p>
            <a:pPr algn="just" rtl="1">
              <a:lnSpc>
                <a:spcPct val="150000"/>
              </a:lnSpc>
            </a:pPr>
            <a:r>
              <a:rPr lang="ar-EG" dirty="0"/>
              <a:t>الجليكوجين (النشا الحيواني) هو الشكل الذي يتم فيه تخزين وحدات الجلوكوز الفرعية المرتبطة بروابط 1-4 كمصدر للطاقة في الأنسجة الحيوانية. يشبه الجليكوجين في تركيبه نشا النبات ولكنه أكثر تشعبًا وأكثر قابلية للذوبان في الماء. في الفقاريات، يتم تخزين الجليكوجين بشكل رئيسي في خلايا الكبد </a:t>
            </a:r>
            <a:r>
              <a:rPr lang="ar-EG" dirty="0" smtClean="0"/>
              <a:t>والعضلات</a:t>
            </a:r>
            <a:r>
              <a:rPr lang="en-US" dirty="0" smtClean="0"/>
              <a:t> </a:t>
            </a:r>
            <a:r>
              <a:rPr lang="ar-EG" dirty="0" smtClean="0"/>
              <a:t>(شكل 12).</a:t>
            </a:r>
            <a:endParaRPr lang="en-US" dirty="0">
              <a:latin typeface="Times New Roman" pitchFamily="18" charset="0"/>
              <a:cs typeface="Times New Roman" pitchFamily="18" charset="0"/>
            </a:endParaRPr>
          </a:p>
        </p:txBody>
      </p:sp>
      <p:sp>
        <p:nvSpPr>
          <p:cNvPr id="6" name="Rectangle 5"/>
          <p:cNvSpPr/>
          <p:nvPr/>
        </p:nvSpPr>
        <p:spPr>
          <a:xfrm>
            <a:off x="1143000" y="6248400"/>
            <a:ext cx="2641492" cy="338554"/>
          </a:xfrm>
          <a:prstGeom prst="rect">
            <a:avLst/>
          </a:prstGeom>
        </p:spPr>
        <p:txBody>
          <a:bodyPr wrap="none">
            <a:spAutoFit/>
          </a:bodyPr>
          <a:lstStyle/>
          <a:p>
            <a:r>
              <a:rPr lang="en-US" sz="1600" b="1" dirty="0" smtClean="0"/>
              <a:t>Figure 12: </a:t>
            </a:r>
            <a:r>
              <a:rPr lang="en-US" sz="1600" dirty="0" smtClean="0"/>
              <a:t>Glycogen structure</a:t>
            </a:r>
            <a:endParaRPr lang="en-US" sz="1600" dirty="0"/>
          </a:p>
        </p:txBody>
      </p:sp>
    </p:spTree>
    <p:extLst>
      <p:ext uri="{BB962C8B-B14F-4D97-AF65-F5344CB8AC3E}">
        <p14:creationId xmlns:p14="http://schemas.microsoft.com/office/powerpoint/2010/main" val="33596764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91600" cy="6832640"/>
          </a:xfrm>
          <a:prstGeom prst="rect">
            <a:avLst/>
          </a:prstGeom>
        </p:spPr>
        <p:txBody>
          <a:bodyPr wrap="square">
            <a:spAutoFit/>
          </a:bodyPr>
          <a:lstStyle/>
          <a:p>
            <a:pPr marL="342900" indent="-342900" algn="just">
              <a:lnSpc>
                <a:spcPct val="150000"/>
              </a:lnSpc>
              <a:buFont typeface="Wingdings" pitchFamily="2" charset="2"/>
              <a:buChar char="q"/>
            </a:pPr>
            <a:r>
              <a:rPr lang="en-US" sz="2200" b="1" dirty="0" smtClean="0">
                <a:latin typeface="Times New Roman" pitchFamily="18" charset="0"/>
                <a:cs typeface="Times New Roman" pitchFamily="18" charset="0"/>
              </a:rPr>
              <a:t>Cellulose:</a:t>
            </a:r>
          </a:p>
          <a:p>
            <a:pPr algn="just">
              <a:lnSpc>
                <a:spcPct val="150000"/>
              </a:lnSpc>
            </a:pPr>
            <a:r>
              <a:rPr lang="en-US" dirty="0" smtClean="0">
                <a:latin typeface="Times New Roman" pitchFamily="18" charset="0"/>
                <a:cs typeface="Times New Roman" pitchFamily="18" charset="0"/>
              </a:rPr>
              <a:t>Cellulose </a:t>
            </a:r>
            <a:r>
              <a:rPr lang="en-US" dirty="0">
                <a:latin typeface="Times New Roman" pitchFamily="18" charset="0"/>
                <a:cs typeface="Times New Roman" pitchFamily="18" charset="0"/>
              </a:rPr>
              <a:t>is an insoluble polysaccharide composed of many joined glucose molecules. The bonds joining these sugar units are different from those in starch. </a:t>
            </a:r>
            <a:endParaRPr lang="en-US" dirty="0" smtClean="0">
              <a:latin typeface="Times New Roman" pitchFamily="18" charset="0"/>
              <a:cs typeface="Times New Roman" pitchFamily="18" charset="0"/>
            </a:endParaRPr>
          </a:p>
          <a:p>
            <a:pPr algn="just" rtl="1">
              <a:lnSpc>
                <a:spcPct val="150000"/>
              </a:lnSpc>
            </a:pPr>
            <a:r>
              <a:rPr lang="ar-EG" dirty="0"/>
              <a:t>السليلوز</a:t>
            </a:r>
            <a:r>
              <a:rPr lang="ar-EG" dirty="0" smtClean="0"/>
              <a:t>:</a:t>
            </a:r>
          </a:p>
          <a:p>
            <a:pPr algn="just" rtl="1">
              <a:lnSpc>
                <a:spcPct val="150000"/>
              </a:lnSpc>
            </a:pPr>
            <a:r>
              <a:rPr lang="ar-EG" dirty="0" smtClean="0"/>
              <a:t> </a:t>
            </a:r>
            <a:r>
              <a:rPr lang="ar-EG" dirty="0"/>
              <a:t>السليلوز هو عديد السكاريد غير القابل للذوبان ويتكون من العديد من جزيئات الجلوكوز المرتبطة. تختلف الروابط التي تربط وحدات السكر هذه عن تلك الموجودة في النشا.</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Cellulose </a:t>
            </a:r>
            <a:r>
              <a:rPr lang="en-US" dirty="0">
                <a:latin typeface="Times New Roman" pitchFamily="18" charset="0"/>
                <a:cs typeface="Times New Roman" pitchFamily="18" charset="0"/>
              </a:rPr>
              <a:t>contains </a:t>
            </a:r>
            <a:r>
              <a:rPr lang="el-GR" dirty="0" smtClean="0">
                <a:latin typeface="Times New Roman" pitchFamily="18" charset="0"/>
                <a:cs typeface="Times New Roman" pitchFamily="18" charset="0"/>
              </a:rPr>
              <a:t>β</a:t>
            </a:r>
            <a:r>
              <a:rPr lang="en-US" dirty="0" smtClean="0">
                <a:latin typeface="Times New Roman" pitchFamily="18" charset="0"/>
                <a:cs typeface="Times New Roman" pitchFamily="18" charset="0"/>
              </a:rPr>
              <a:t>-glucose </a:t>
            </a:r>
            <a:r>
              <a:rPr lang="en-US" dirty="0">
                <a:latin typeface="Times New Roman" pitchFamily="18" charset="0"/>
                <a:cs typeface="Times New Roman" pitchFamily="18" charset="0"/>
              </a:rPr>
              <a:t>monomers joined by </a:t>
            </a:r>
            <a:r>
              <a:rPr lang="el-GR" dirty="0" smtClean="0">
                <a:latin typeface="Times New Roman" pitchFamily="18" charset="0"/>
                <a:cs typeface="Times New Roman" pitchFamily="18" charset="0"/>
              </a:rPr>
              <a:t>β</a:t>
            </a:r>
            <a:r>
              <a:rPr lang="en-US" dirty="0" smtClean="0">
                <a:latin typeface="Times New Roman" pitchFamily="18" charset="0"/>
                <a:cs typeface="Times New Roman" pitchFamily="18" charset="0"/>
              </a:rPr>
              <a:t> 1-4</a:t>
            </a:r>
            <a:r>
              <a:rPr lang="ar-EG"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linkages (Fig. 13). </a:t>
            </a:r>
            <a:endParaRPr lang="ar-EG" dirty="0" smtClean="0">
              <a:latin typeface="Times New Roman" pitchFamily="18" charset="0"/>
              <a:cs typeface="Times New Roman" pitchFamily="18" charset="0"/>
            </a:endParaRPr>
          </a:p>
          <a:p>
            <a:pPr algn="just" rtl="1">
              <a:lnSpc>
                <a:spcPct val="150000"/>
              </a:lnSpc>
            </a:pPr>
            <a:r>
              <a:rPr lang="ar-EG" dirty="0"/>
              <a:t>يحتوي السليلوز على مونومرات </a:t>
            </a:r>
            <a:r>
              <a:rPr lang="ar-EG" dirty="0" smtClean="0"/>
              <a:t>بيتا الجلوكوز </a:t>
            </a:r>
            <a:r>
              <a:rPr lang="ar-EG" dirty="0"/>
              <a:t>المرتبطة بروابط </a:t>
            </a:r>
            <a:r>
              <a:rPr lang="ar-EG" dirty="0" smtClean="0"/>
              <a:t>بيتا 1-4 </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bonds cannot be split by the enzymes that hydrolyze the a linkages in starch. Because humans, like other animals, lack enzymes that digest cellulose, we cannot use it as a nutrient. </a:t>
            </a:r>
            <a:endParaRPr lang="ar-EG" dirty="0" smtClean="0">
              <a:latin typeface="Times New Roman" pitchFamily="18" charset="0"/>
              <a:cs typeface="Times New Roman" pitchFamily="18" charset="0"/>
            </a:endParaRPr>
          </a:p>
          <a:p>
            <a:pPr algn="just" rtl="1">
              <a:lnSpc>
                <a:spcPct val="150000"/>
              </a:lnSpc>
            </a:pPr>
            <a:r>
              <a:rPr lang="ar-EG" dirty="0"/>
              <a:t>لا يمكن </a:t>
            </a:r>
            <a:r>
              <a:rPr lang="ar-EG" dirty="0" smtClean="0"/>
              <a:t>تتكسر هذه </a:t>
            </a:r>
            <a:r>
              <a:rPr lang="ar-EG" dirty="0"/>
              <a:t>الروابط بواسطة الإنزيمات التي تحلل الروابط الموجودة في النشا. ولأن البشر، مثل الحيوانات الأخرى، يفتقرون إلى الإنزيمات التي تهضم السليلوز، فلا يمكننا استخدامه كمواد مغذية.</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cellulose found in whole grains and vegetables remains fibrous and provides bulk that helps keep our digestive tract functioning </a:t>
            </a:r>
            <a:r>
              <a:rPr lang="en-US" dirty="0" smtClean="0">
                <a:latin typeface="Times New Roman" pitchFamily="18" charset="0"/>
                <a:cs typeface="Times New Roman" pitchFamily="18" charset="0"/>
              </a:rPr>
              <a:t>properly</a:t>
            </a:r>
            <a:r>
              <a:rPr lang="ar-EG" dirty="0" smtClean="0">
                <a:latin typeface="Times New Roman" pitchFamily="18" charset="0"/>
                <a:cs typeface="Times New Roman" pitchFamily="18" charset="0"/>
              </a:rPr>
              <a:t>.</a:t>
            </a:r>
          </a:p>
          <a:p>
            <a:pPr algn="just" rtl="1">
              <a:lnSpc>
                <a:spcPct val="150000"/>
              </a:lnSpc>
            </a:pPr>
            <a:r>
              <a:rPr lang="ar-EG" dirty="0"/>
              <a:t>يظل السليلوز الموجود في الحبوب الكاملة والخضروات ليفيًا ويوفر كتلة تساعد في الحفاظ على عمل الجهاز الهضمي بشكل صحيح.</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6719957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91600" cy="3416320"/>
          </a:xfrm>
          <a:prstGeom prst="rect">
            <a:avLst/>
          </a:prstGeom>
        </p:spPr>
        <p:txBody>
          <a:bodyPr wrap="square">
            <a:spAutoFit/>
          </a:bodyPr>
          <a:lstStyle/>
          <a:p>
            <a:pPr algn="just">
              <a:lnSpc>
                <a:spcPct val="150000"/>
              </a:lnSpc>
            </a:pPr>
            <a:r>
              <a:rPr lang="en-US" dirty="0"/>
              <a:t>Some microorganisms digest cellulose to glucose. </a:t>
            </a:r>
            <a:endParaRPr lang="ar-EG" dirty="0" smtClean="0"/>
          </a:p>
          <a:p>
            <a:pPr algn="just" rtl="1">
              <a:lnSpc>
                <a:spcPct val="150000"/>
              </a:lnSpc>
            </a:pPr>
            <a:r>
              <a:rPr lang="ar-EG" dirty="0"/>
              <a:t>بعض الكائنات الحية الدقيقة تهضم السليلوز إلى جلوكوز.</a:t>
            </a:r>
            <a:endParaRPr lang="ar-EG" dirty="0" smtClean="0"/>
          </a:p>
          <a:p>
            <a:pPr algn="just">
              <a:lnSpc>
                <a:spcPct val="150000"/>
              </a:lnSpc>
            </a:pPr>
            <a:r>
              <a:rPr lang="en-US" dirty="0" smtClean="0"/>
              <a:t>In </a:t>
            </a:r>
            <a:r>
              <a:rPr lang="en-US" dirty="0"/>
              <a:t>fact, cellulose-digesting bacteria live in the digestive systems </a:t>
            </a:r>
            <a:r>
              <a:rPr lang="en-US" dirty="0" smtClean="0"/>
              <a:t>of</a:t>
            </a:r>
            <a:r>
              <a:rPr lang="ar-EG" dirty="0" smtClean="0"/>
              <a:t> </a:t>
            </a:r>
            <a:r>
              <a:rPr lang="en-US" dirty="0" smtClean="0"/>
              <a:t>cows </a:t>
            </a:r>
            <a:r>
              <a:rPr lang="en-US" dirty="0"/>
              <a:t>and sheep, enabling these grass-eating animals to obtain nourishment from cellulose. </a:t>
            </a:r>
            <a:endParaRPr lang="ar-EG" dirty="0" smtClean="0"/>
          </a:p>
          <a:p>
            <a:pPr algn="just" rtl="1">
              <a:lnSpc>
                <a:spcPct val="150000"/>
              </a:lnSpc>
            </a:pPr>
            <a:r>
              <a:rPr lang="ar-EG" dirty="0"/>
              <a:t>في الواقع، تعيش </a:t>
            </a:r>
            <a:r>
              <a:rPr lang="ar-EG" dirty="0" smtClean="0"/>
              <a:t>البكتيريا الهاضمة للسليلوز </a:t>
            </a:r>
            <a:r>
              <a:rPr lang="ar-EG" dirty="0"/>
              <a:t>في الجهاز الهضمي للأبقار والأغنام، مما يمكّن هذه الحيوانات آكلة العشب من الحصول على الغذاء من السليلوز. </a:t>
            </a:r>
            <a:endParaRPr lang="ar-EG" dirty="0" smtClean="0"/>
          </a:p>
          <a:p>
            <a:pPr algn="just">
              <a:lnSpc>
                <a:spcPct val="150000"/>
              </a:lnSpc>
            </a:pPr>
            <a:r>
              <a:rPr lang="en-US" dirty="0" smtClean="0"/>
              <a:t>Similarly</a:t>
            </a:r>
            <a:r>
              <a:rPr lang="en-US" dirty="0"/>
              <a:t>, the digestive systems of </a:t>
            </a:r>
            <a:r>
              <a:rPr lang="en-US" b="1" dirty="0">
                <a:solidFill>
                  <a:srgbClr val="FF0000"/>
                </a:solidFill>
              </a:rPr>
              <a:t>termites</a:t>
            </a:r>
            <a:r>
              <a:rPr lang="en-US" dirty="0">
                <a:solidFill>
                  <a:srgbClr val="FF0000"/>
                </a:solidFill>
              </a:rPr>
              <a:t> </a:t>
            </a:r>
            <a:r>
              <a:rPr lang="en-US" dirty="0"/>
              <a:t>contain microorganisms that digest </a:t>
            </a:r>
            <a:r>
              <a:rPr lang="en-US" dirty="0" smtClean="0"/>
              <a:t>cellulose</a:t>
            </a:r>
            <a:r>
              <a:rPr lang="ar-EG" dirty="0" smtClean="0"/>
              <a:t>.</a:t>
            </a:r>
          </a:p>
          <a:p>
            <a:pPr algn="just" rtl="1">
              <a:lnSpc>
                <a:spcPct val="150000"/>
              </a:lnSpc>
            </a:pPr>
            <a:r>
              <a:rPr lang="ar-EG" dirty="0" smtClean="0"/>
              <a:t>وبالمثل</a:t>
            </a:r>
            <a:r>
              <a:rPr lang="ar-EG" dirty="0"/>
              <a:t>، يحتوي الجهاز الهضمي </a:t>
            </a:r>
            <a:r>
              <a:rPr lang="ar-EG" b="1" dirty="0">
                <a:solidFill>
                  <a:srgbClr val="FF0000"/>
                </a:solidFill>
              </a:rPr>
              <a:t>للنمل الأبيض </a:t>
            </a:r>
            <a:r>
              <a:rPr lang="ar-EG" dirty="0"/>
              <a:t>على كائنات دقيقة تهضم السليلوز.</a:t>
            </a:r>
            <a:endParaRPr lang="en-US" dirty="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3544720"/>
            <a:ext cx="7391400" cy="1255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3390900"/>
            <a:ext cx="1151747"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3759308" y="6519446"/>
            <a:ext cx="2673232" cy="338554"/>
          </a:xfrm>
          <a:prstGeom prst="rect">
            <a:avLst/>
          </a:prstGeom>
        </p:spPr>
        <p:txBody>
          <a:bodyPr wrap="none">
            <a:spAutoFit/>
          </a:bodyPr>
          <a:lstStyle/>
          <a:p>
            <a:r>
              <a:rPr lang="en-US" sz="1600" b="1" dirty="0" smtClean="0">
                <a:solidFill>
                  <a:srgbClr val="FF0000"/>
                </a:solidFill>
              </a:rPr>
              <a:t>Figure 13: </a:t>
            </a:r>
            <a:r>
              <a:rPr lang="en-US" sz="1600" dirty="0" smtClean="0">
                <a:solidFill>
                  <a:srgbClr val="FF0000"/>
                </a:solidFill>
              </a:rPr>
              <a:t>Cellulose structure</a:t>
            </a:r>
            <a:endParaRPr lang="en-US" sz="1600" dirty="0">
              <a:solidFill>
                <a:srgbClr val="FF0000"/>
              </a:solidFill>
            </a:endParaRPr>
          </a:p>
        </p:txBody>
      </p:sp>
      <p:pic>
        <p:nvPicPr>
          <p:cNvPr id="205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2650" y="4867275"/>
            <a:ext cx="6229350" cy="168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1704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6" y="-5978"/>
            <a:ext cx="1394934" cy="539378"/>
          </a:xfrm>
          <a:prstGeom prst="rect">
            <a:avLst/>
          </a:prstGeom>
        </p:spPr>
        <p:txBody>
          <a:bodyPr wrap="none">
            <a:spAutoFit/>
          </a:bodyPr>
          <a:lstStyle/>
          <a:p>
            <a:pPr marL="342900" indent="-342900" algn="just">
              <a:lnSpc>
                <a:spcPct val="150000"/>
              </a:lnSpc>
              <a:buFont typeface="Wingdings" pitchFamily="2" charset="2"/>
              <a:buChar char="q"/>
            </a:pPr>
            <a:r>
              <a:rPr lang="en-US" sz="2200" b="1" dirty="0" smtClean="0">
                <a:latin typeface="Times New Roman" pitchFamily="18" charset="0"/>
                <a:cs typeface="Times New Roman" pitchFamily="18" charset="0"/>
              </a:rPr>
              <a:t>Chitin:</a:t>
            </a:r>
          </a:p>
        </p:txBody>
      </p:sp>
      <p:sp>
        <p:nvSpPr>
          <p:cNvPr id="3" name="Rectangle 2"/>
          <p:cNvSpPr/>
          <p:nvPr/>
        </p:nvSpPr>
        <p:spPr>
          <a:xfrm>
            <a:off x="76200" y="393680"/>
            <a:ext cx="8991600" cy="6278642"/>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Glucosamine is compounds </a:t>
            </a:r>
            <a:r>
              <a:rPr lang="en-US" dirty="0">
                <a:latin typeface="Times New Roman" pitchFamily="18" charset="0"/>
                <a:cs typeface="Times New Roman" pitchFamily="18" charset="0"/>
              </a:rPr>
              <a:t>in which a hydroxyl group </a:t>
            </a:r>
            <a:r>
              <a:rPr lang="en-US" dirty="0" smtClean="0">
                <a:latin typeface="Times New Roman" pitchFamily="18" charset="0"/>
                <a:cs typeface="Times New Roman" pitchFamily="18" charset="0"/>
              </a:rPr>
              <a:t>(-OH</a:t>
            </a:r>
            <a:r>
              <a:rPr lang="en-US" dirty="0">
                <a:latin typeface="Times New Roman" pitchFamily="18" charset="0"/>
                <a:cs typeface="Times New Roman" pitchFamily="18" charset="0"/>
              </a:rPr>
              <a:t>) is replaced by an amino group </a:t>
            </a:r>
            <a:r>
              <a:rPr lang="en-US" dirty="0" smtClean="0">
                <a:latin typeface="Times New Roman" pitchFamily="18" charset="0"/>
                <a:cs typeface="Times New Roman" pitchFamily="18" charset="0"/>
              </a:rPr>
              <a:t>(NH2) in </a:t>
            </a:r>
            <a:r>
              <a:rPr lang="el-GR" dirty="0" smtClean="0">
                <a:latin typeface="Times New Roman" pitchFamily="18" charset="0"/>
                <a:cs typeface="Times New Roman" pitchFamily="18" charset="0"/>
              </a:rPr>
              <a:t>α</a:t>
            </a:r>
            <a:r>
              <a:rPr lang="en-US" dirty="0" smtClean="0">
                <a:latin typeface="Times New Roman" pitchFamily="18" charset="0"/>
                <a:cs typeface="Times New Roman" pitchFamily="18" charset="0"/>
              </a:rPr>
              <a:t>-glucose molecule. </a:t>
            </a:r>
          </a:p>
          <a:p>
            <a:pPr algn="just" rtl="1">
              <a:lnSpc>
                <a:spcPct val="150000"/>
              </a:lnSpc>
            </a:pPr>
            <a:r>
              <a:rPr lang="ar-EG" sz="2200" b="1" dirty="0" smtClean="0"/>
              <a:t>الكيتين:</a:t>
            </a:r>
            <a:endParaRPr lang="en-US" sz="2200" b="1" dirty="0" smtClean="0"/>
          </a:p>
          <a:p>
            <a:pPr algn="just" rtl="1">
              <a:lnSpc>
                <a:spcPct val="150000"/>
              </a:lnSpc>
            </a:pPr>
            <a:r>
              <a:rPr lang="ar-EG" dirty="0" smtClean="0"/>
              <a:t>الجلوكوزامين </a:t>
            </a:r>
            <a:r>
              <a:rPr lang="ar-EG" dirty="0"/>
              <a:t>عبارة عن مركبات يتم فيها استبدال مجموعة الهيدروكسيل </a:t>
            </a:r>
            <a:r>
              <a:rPr lang="en-US" dirty="0" smtClean="0"/>
              <a:t> OH</a:t>
            </a:r>
            <a:r>
              <a:rPr lang="ar-EG" dirty="0" smtClean="0"/>
              <a:t>بمجموعة أمينية </a:t>
            </a:r>
            <a:r>
              <a:rPr lang="en-US" dirty="0" smtClean="0"/>
              <a:t>NH2</a:t>
            </a:r>
          </a:p>
          <a:p>
            <a:pPr algn="just" rtl="1">
              <a:lnSpc>
                <a:spcPct val="150000"/>
              </a:lnSpc>
            </a:pP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N-acetyl-glucosamine </a:t>
            </a:r>
            <a:r>
              <a:rPr lang="en-US" dirty="0">
                <a:latin typeface="Times New Roman" pitchFamily="18" charset="0"/>
                <a:cs typeface="Times New Roman" pitchFamily="18" charset="0"/>
              </a:rPr>
              <a:t>(NAG) subunits, joined by </a:t>
            </a:r>
            <a:r>
              <a:rPr lang="en-US" dirty="0" smtClean="0">
                <a:latin typeface="Times New Roman" pitchFamily="18" charset="0"/>
                <a:cs typeface="Times New Roman" pitchFamily="18" charset="0"/>
              </a:rPr>
              <a:t>glycosidic </a:t>
            </a:r>
            <a:r>
              <a:rPr lang="en-US" dirty="0">
                <a:latin typeface="Times New Roman" pitchFamily="18" charset="0"/>
                <a:cs typeface="Times New Roman" pitchFamily="18" charset="0"/>
              </a:rPr>
              <a:t>bonds, compose chitin, a main component of the cell walls of fungi and of the external skeletons of insects, </a:t>
            </a:r>
            <a:r>
              <a:rPr lang="en-US" dirty="0" smtClean="0">
                <a:latin typeface="Times New Roman" pitchFamily="18" charset="0"/>
                <a:cs typeface="Times New Roman" pitchFamily="18" charset="0"/>
              </a:rPr>
              <a:t>crayfish</a:t>
            </a:r>
            <a:r>
              <a:rPr lang="en-US" dirty="0">
                <a:latin typeface="Times New Roman" pitchFamily="18" charset="0"/>
                <a:cs typeface="Times New Roman" pitchFamily="18" charset="0"/>
              </a:rPr>
              <a:t>, and other arthropods (</a:t>
            </a:r>
            <a:r>
              <a:rPr lang="en-US" dirty="0" smtClean="0">
                <a:latin typeface="Times New Roman" pitchFamily="18" charset="0"/>
                <a:cs typeface="Times New Roman" pitchFamily="18" charset="0"/>
              </a:rPr>
              <a:t>Fig. 14).</a:t>
            </a:r>
          </a:p>
          <a:p>
            <a:pPr algn="just" rtl="1">
              <a:lnSpc>
                <a:spcPct val="150000"/>
              </a:lnSpc>
            </a:pPr>
            <a:r>
              <a:rPr lang="en-US" dirty="0" smtClean="0">
                <a:latin typeface="Times New Roman" pitchFamily="18" charset="0"/>
                <a:cs typeface="Times New Roman" pitchFamily="18" charset="0"/>
              </a:rPr>
              <a:t> </a:t>
            </a:r>
            <a:r>
              <a:rPr lang="ar-EG" dirty="0"/>
              <a:t>الوحدات </a:t>
            </a:r>
            <a:r>
              <a:rPr lang="ar-EG" dirty="0" smtClean="0"/>
              <a:t>الفرعية من </a:t>
            </a:r>
            <a:r>
              <a:rPr lang="en-US" dirty="0"/>
              <a:t>N-acetyl glucosamine (NAG)، </a:t>
            </a:r>
            <a:r>
              <a:rPr lang="ar-EG" dirty="0"/>
              <a:t>المرتبطة بروابط جليكوسيدية، تشكل الكيتين، وهو المكون الرئيسي لجدران خلايا الفطريات والهياكل العظمية الخارجية للحشرات وجراد البحر والمفصليات الأخرى (الشكل 14).</a:t>
            </a:r>
            <a:endParaRPr lang="en-US" dirty="0" smtClean="0">
              <a:latin typeface="Times New Roman" pitchFamily="18" charset="0"/>
              <a:cs typeface="Times New Roman" pitchFamily="18" charset="0"/>
            </a:endParaRPr>
          </a:p>
          <a:p>
            <a:pPr algn="r" rtl="1"/>
            <a:r>
              <a:rPr lang="en-US" dirty="0" smtClean="0">
                <a:latin typeface="Times New Roman" pitchFamily="18" charset="0"/>
                <a:cs typeface="Times New Roman" pitchFamily="18" charset="0"/>
              </a:rPr>
              <a:t> </a:t>
            </a:r>
          </a:p>
          <a:p>
            <a:pPr marL="285750" indent="-285750" algn="just">
              <a:lnSpc>
                <a:spcPct val="150000"/>
              </a:lnSpc>
              <a:buFont typeface="Wingdings" pitchFamily="2" charset="2"/>
              <a:buChar char="§"/>
            </a:pPr>
            <a:r>
              <a:rPr lang="en-US" dirty="0" smtClean="0">
                <a:latin typeface="Times New Roman" pitchFamily="18" charset="0"/>
                <a:cs typeface="Times New Roman" pitchFamily="18" charset="0"/>
              </a:rPr>
              <a:t>Some </a:t>
            </a:r>
            <a:r>
              <a:rPr lang="en-US" dirty="0" err="1" smtClean="0">
                <a:latin typeface="Times New Roman" pitchFamily="18" charset="0"/>
                <a:cs typeface="Times New Roman" pitchFamily="18" charset="0"/>
              </a:rPr>
              <a:t>chitinous</a:t>
            </a:r>
            <a:r>
              <a:rPr lang="en-US" dirty="0" smtClean="0">
                <a:latin typeface="Times New Roman" pitchFamily="18" charset="0"/>
                <a:cs typeface="Times New Roman" pitchFamily="18" charset="0"/>
              </a:rPr>
              <a:t> structures, such as the shell of a lobster, are further hardened by the addition of calcium carbonate (CaCO3</a:t>
            </a:r>
            <a:r>
              <a:rPr lang="en-US" dirty="0">
                <a:latin typeface="Times New Roman" pitchFamily="18" charset="0"/>
                <a:cs typeface="Times New Roman" pitchFamily="18" charset="0"/>
              </a:rPr>
              <a:t>)</a:t>
            </a:r>
            <a:r>
              <a:rPr lang="en-US" dirty="0" smtClean="0">
                <a:latin typeface="Times New Roman" pitchFamily="18" charset="0"/>
                <a:cs typeface="Times New Roman" pitchFamily="18" charset="0"/>
              </a:rPr>
              <a:t> , an inorganic form of carbon.</a:t>
            </a:r>
          </a:p>
          <a:p>
            <a:pPr algn="just" rtl="1">
              <a:lnSpc>
                <a:spcPct val="150000"/>
              </a:lnSpc>
            </a:pPr>
            <a:r>
              <a:rPr lang="ar-EG" dirty="0"/>
              <a:t>يتم زيادة تصلب بعض الهياكل الكيتينية، مثل قشرة جراد البحر، بإضافة كربونات الكالسيوم </a:t>
            </a:r>
            <a:r>
              <a:rPr lang="en-US" dirty="0">
                <a:latin typeface="Times New Roman" pitchFamily="18" charset="0"/>
                <a:cs typeface="Times New Roman" pitchFamily="18" charset="0"/>
              </a:rPr>
              <a:t>(CaCO3)</a:t>
            </a:r>
            <a:r>
              <a:rPr lang="en-US" dirty="0" smtClean="0"/>
              <a:t> </a:t>
            </a:r>
            <a:r>
              <a:rPr lang="en-US" dirty="0"/>
              <a:t>، </a:t>
            </a:r>
            <a:r>
              <a:rPr lang="ar-EG" dirty="0"/>
              <a:t>وهو شكل غير عضوي من الكربون.</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77183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1400" y="6260068"/>
            <a:ext cx="2478051" cy="338554"/>
          </a:xfrm>
          <a:prstGeom prst="rect">
            <a:avLst/>
          </a:prstGeom>
        </p:spPr>
        <p:txBody>
          <a:bodyPr wrap="none">
            <a:spAutoFit/>
          </a:bodyPr>
          <a:lstStyle/>
          <a:p>
            <a:r>
              <a:rPr lang="en-US" sz="1600" b="1" dirty="0" smtClean="0">
                <a:latin typeface="Times New Roman" pitchFamily="18" charset="0"/>
                <a:cs typeface="Times New Roman" pitchFamily="18" charset="0"/>
              </a:rPr>
              <a:t>Figure 14: </a:t>
            </a:r>
            <a:r>
              <a:rPr lang="en-US" sz="1600" dirty="0" smtClean="0">
                <a:latin typeface="Times New Roman" pitchFamily="18" charset="0"/>
                <a:cs typeface="Times New Roman" pitchFamily="18" charset="0"/>
              </a:rPr>
              <a:t>Chitin structure.</a:t>
            </a:r>
            <a:endParaRPr lang="en-US" sz="1600" dirty="0"/>
          </a:p>
        </p:txBody>
      </p:sp>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276600"/>
            <a:ext cx="8067280" cy="2895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81000"/>
            <a:ext cx="7346571"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15321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91600" cy="6924973"/>
          </a:xfrm>
          <a:prstGeom prst="rect">
            <a:avLst/>
          </a:prstGeom>
        </p:spPr>
        <p:txBody>
          <a:bodyPr wrap="square">
            <a:spAutoFit/>
          </a:bodyPr>
          <a:lstStyle/>
          <a:p>
            <a:pPr algn="just">
              <a:lnSpc>
                <a:spcPct val="150000"/>
              </a:lnSpc>
            </a:pPr>
            <a:r>
              <a:rPr lang="en-US" sz="2200" b="1" dirty="0" smtClean="0">
                <a:cs typeface="+mj-cs"/>
              </a:rPr>
              <a:t>2- Lipids:</a:t>
            </a:r>
          </a:p>
          <a:p>
            <a:pPr algn="just">
              <a:lnSpc>
                <a:spcPct val="150000"/>
              </a:lnSpc>
            </a:pPr>
            <a:r>
              <a:rPr lang="en-US" dirty="0" smtClean="0">
                <a:cs typeface="+mj-cs"/>
              </a:rPr>
              <a:t>lipids </a:t>
            </a:r>
            <a:r>
              <a:rPr lang="en-US" dirty="0">
                <a:cs typeface="+mj-cs"/>
              </a:rPr>
              <a:t>are </a:t>
            </a:r>
            <a:r>
              <a:rPr lang="en-US" dirty="0" smtClean="0">
                <a:cs typeface="+mj-cs"/>
              </a:rPr>
              <a:t>nonpolar </a:t>
            </a:r>
            <a:r>
              <a:rPr lang="en-US" dirty="0">
                <a:cs typeface="+mj-cs"/>
              </a:rPr>
              <a:t>solvents (such as ether and chloroform) and relatively insoluble in </a:t>
            </a:r>
            <a:r>
              <a:rPr lang="en-US" dirty="0" smtClean="0">
                <a:cs typeface="+mj-cs"/>
              </a:rPr>
              <a:t>water, that because </a:t>
            </a:r>
            <a:r>
              <a:rPr lang="en-US" dirty="0">
                <a:cs typeface="+mj-cs"/>
              </a:rPr>
              <a:t>they consist mainly of carbon and hydrogen, with few oxygen-containing functional groups</a:t>
            </a:r>
            <a:r>
              <a:rPr lang="en-US" dirty="0" smtClean="0">
                <a:cs typeface="+mj-cs"/>
              </a:rPr>
              <a:t>.</a:t>
            </a:r>
          </a:p>
          <a:p>
            <a:pPr algn="just" rtl="1">
              <a:lnSpc>
                <a:spcPct val="150000"/>
              </a:lnSpc>
            </a:pPr>
            <a:r>
              <a:rPr lang="ar-EG" sz="2200" b="1" dirty="0">
                <a:cs typeface="+mj-cs"/>
              </a:rPr>
              <a:t>الدهون</a:t>
            </a:r>
            <a:r>
              <a:rPr lang="ar-EG" sz="2200" b="1" dirty="0" smtClean="0">
                <a:cs typeface="+mj-cs"/>
              </a:rPr>
              <a:t>:</a:t>
            </a:r>
          </a:p>
          <a:p>
            <a:pPr algn="just" rtl="1">
              <a:lnSpc>
                <a:spcPct val="150000"/>
              </a:lnSpc>
            </a:pPr>
            <a:r>
              <a:rPr lang="ar-EG" dirty="0" smtClean="0">
                <a:cs typeface="+mj-cs"/>
              </a:rPr>
              <a:t> </a:t>
            </a:r>
            <a:r>
              <a:rPr lang="ar-EG" dirty="0">
                <a:cs typeface="+mj-cs"/>
              </a:rPr>
              <a:t>الدهون هي مذيبات غير قطبية (مثل الأثير والكلوروفورم) وغير قابلة للذوبان نسبيًا في الماء، وذلك لأنها تتكون بشكل أساسي من الكربون والهيدروجين، مع عدد قليل من المجموعات الوظيفية التي تحتوي على الأكسجين</a:t>
            </a:r>
            <a:r>
              <a:rPr lang="ar-EG" dirty="0" smtClean="0">
                <a:cs typeface="+mj-cs"/>
              </a:rPr>
              <a:t>.</a:t>
            </a:r>
            <a:endParaRPr lang="en-US" dirty="0" smtClean="0">
              <a:cs typeface="+mj-cs"/>
            </a:endParaRPr>
          </a:p>
          <a:p>
            <a:pPr algn="just" rtl="1">
              <a:lnSpc>
                <a:spcPct val="150000"/>
              </a:lnSpc>
            </a:pPr>
            <a:endParaRPr lang="en-US" dirty="0" smtClean="0">
              <a:cs typeface="+mj-cs"/>
            </a:endParaRPr>
          </a:p>
          <a:p>
            <a:pPr algn="just">
              <a:lnSpc>
                <a:spcPct val="150000"/>
              </a:lnSpc>
            </a:pPr>
            <a:r>
              <a:rPr lang="en-US" dirty="0">
                <a:latin typeface="Times New Roman" pitchFamily="18" charset="0"/>
                <a:cs typeface="Times New Roman" pitchFamily="18" charset="0"/>
              </a:rPr>
              <a:t>Hydrophilic functional groups typically contain oxygen atoms; therefore, lipids, which have little oxygen, tend to be hydrophobic. </a:t>
            </a:r>
            <a:endParaRPr lang="en-US" dirty="0" smtClean="0">
              <a:latin typeface="Times New Roman" pitchFamily="18" charset="0"/>
              <a:cs typeface="Times New Roman" pitchFamily="18" charset="0"/>
            </a:endParaRPr>
          </a:p>
          <a:p>
            <a:pPr algn="just" rtl="1">
              <a:lnSpc>
                <a:spcPct val="150000"/>
              </a:lnSpc>
            </a:pPr>
            <a:r>
              <a:rPr lang="ar-EG" dirty="0"/>
              <a:t>تحتوي المجموعات الوظيفية المحبة للماء عادةً على ذرات الأكسجين؛ ولذلك، فإن الدهون، التي تحتوي على القليل من الأكسجين، تميل إلى أن تكون كارهة للماء.</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Among </a:t>
            </a:r>
            <a:r>
              <a:rPr lang="en-US" dirty="0">
                <a:latin typeface="Times New Roman" pitchFamily="18" charset="0"/>
                <a:cs typeface="Times New Roman" pitchFamily="18" charset="0"/>
              </a:rPr>
              <a:t>the biologically important groups of lipids are fats, phospholipids, </a:t>
            </a:r>
            <a:r>
              <a:rPr lang="en-US" dirty="0" smtClean="0">
                <a:latin typeface="Times New Roman" pitchFamily="18" charset="0"/>
                <a:cs typeface="Times New Roman" pitchFamily="18" charset="0"/>
              </a:rPr>
              <a:t>carotenoids </a:t>
            </a:r>
            <a:r>
              <a:rPr lang="en-US" dirty="0">
                <a:latin typeface="Times New Roman" pitchFamily="18" charset="0"/>
                <a:cs typeface="Times New Roman" pitchFamily="18" charset="0"/>
              </a:rPr>
              <a:t>(orange and yellow plant pigments), steroids, and waxes. </a:t>
            </a:r>
            <a:endParaRPr lang="en-US" dirty="0" smtClean="0">
              <a:latin typeface="Times New Roman" pitchFamily="18" charset="0"/>
              <a:cs typeface="Times New Roman" pitchFamily="18" charset="0"/>
            </a:endParaRPr>
          </a:p>
          <a:p>
            <a:pPr algn="just" rtl="1">
              <a:lnSpc>
                <a:spcPct val="150000"/>
              </a:lnSpc>
            </a:pPr>
            <a:r>
              <a:rPr lang="ar-EG" dirty="0"/>
              <a:t>من بين مجموعات الدهون المهمة بيولوجيًا الدهون، والدهون الفوسفاتية، والكاروتينات (أصباغ نباتية برتقالية وصفراء)، والمنشطات، والشموع.</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54980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91600" cy="6740307"/>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Some lipids are used for energy storage, others serve as structural components of cell membranes, and some are important hormones</a:t>
            </a:r>
            <a:r>
              <a:rPr lang="en-US" dirty="0" smtClean="0">
                <a:latin typeface="Times New Roman" pitchFamily="18" charset="0"/>
                <a:cs typeface="Times New Roman" pitchFamily="18" charset="0"/>
              </a:rPr>
              <a:t>.</a:t>
            </a:r>
          </a:p>
          <a:p>
            <a:pPr algn="just" rtl="1">
              <a:lnSpc>
                <a:spcPct val="150000"/>
              </a:lnSpc>
            </a:pPr>
            <a:r>
              <a:rPr lang="ar-EG" dirty="0"/>
              <a:t>تُستخدم بعض الدهون لتخزين الطاقة، والبعض الآخر يعمل كمكونات هيكلية لأغشية الخلايا، وبعضها هرمونات مهمة</a:t>
            </a:r>
            <a:r>
              <a:rPr lang="ar-EG" dirty="0" smtClean="0"/>
              <a:t>.</a:t>
            </a:r>
            <a:endParaRPr lang="en-US" dirty="0" smtClean="0"/>
          </a:p>
          <a:p>
            <a:pPr algn="just" rtl="1">
              <a:lnSpc>
                <a:spcPct val="150000"/>
              </a:lnSpc>
            </a:pPr>
            <a:endParaRPr lang="en-US" dirty="0" smtClean="0"/>
          </a:p>
          <a:p>
            <a:pPr algn="just">
              <a:lnSpc>
                <a:spcPct val="150000"/>
              </a:lnSpc>
            </a:pPr>
            <a:r>
              <a:rPr lang="en-US" dirty="0"/>
              <a:t>The most abundant lipids in living organisms are </a:t>
            </a:r>
            <a:r>
              <a:rPr lang="en-US" dirty="0" err="1" smtClean="0"/>
              <a:t>triacylglycerols</a:t>
            </a:r>
            <a:r>
              <a:rPr lang="en-US" dirty="0"/>
              <a:t> (also known as a triglyceride) , commonly known as </a:t>
            </a:r>
            <a:r>
              <a:rPr lang="en-US" dirty="0" smtClean="0"/>
              <a:t>fats.</a:t>
            </a:r>
          </a:p>
          <a:p>
            <a:pPr algn="just" rtl="1">
              <a:lnSpc>
                <a:spcPct val="150000"/>
              </a:lnSpc>
            </a:pPr>
            <a:r>
              <a:rPr lang="ar-EG" dirty="0"/>
              <a:t>الدهون الأكثر وفرة في الكائنات الحية هي الدهون </a:t>
            </a:r>
            <a:r>
              <a:rPr lang="ar-EG" dirty="0" smtClean="0"/>
              <a:t>الثلاثية، </a:t>
            </a:r>
            <a:r>
              <a:rPr lang="ar-EG" dirty="0"/>
              <a:t>والمعروفة باسم الدهون</a:t>
            </a:r>
            <a:r>
              <a:rPr lang="ar-EG" dirty="0" smtClean="0"/>
              <a:t>.</a:t>
            </a:r>
            <a:endParaRPr lang="en-US" dirty="0" smtClean="0"/>
          </a:p>
          <a:p>
            <a:pPr algn="just" rtl="1">
              <a:lnSpc>
                <a:spcPct val="150000"/>
              </a:lnSpc>
            </a:pPr>
            <a:endParaRPr lang="en-US" dirty="0"/>
          </a:p>
          <a:p>
            <a:pPr algn="just">
              <a:lnSpc>
                <a:spcPct val="150000"/>
              </a:lnSpc>
            </a:pPr>
            <a:r>
              <a:rPr lang="en-US" dirty="0" smtClean="0"/>
              <a:t> Fats reserve </a:t>
            </a:r>
            <a:r>
              <a:rPr lang="en-US" dirty="0"/>
              <a:t>fuel storage because, when metabolized, they yield more than twice as much energy per gram as do carbohydrates. </a:t>
            </a:r>
            <a:endParaRPr lang="en-US" dirty="0" smtClean="0"/>
          </a:p>
          <a:p>
            <a:pPr algn="just" rtl="1">
              <a:lnSpc>
                <a:spcPct val="150000"/>
              </a:lnSpc>
            </a:pPr>
            <a:r>
              <a:rPr lang="ar-EG" dirty="0"/>
              <a:t>تخزن الدهون الوقود لأنها، عند استقلابها، تنتج أكثر من ضعف الطاقة لكل جرام مما تنتجه الكربوهيدرات</a:t>
            </a:r>
            <a:r>
              <a:rPr lang="ar-EG" dirty="0" smtClean="0"/>
              <a:t>.</a:t>
            </a:r>
            <a:endParaRPr lang="en-US" dirty="0" smtClean="0"/>
          </a:p>
          <a:p>
            <a:pPr algn="just" rtl="1">
              <a:lnSpc>
                <a:spcPct val="150000"/>
              </a:lnSpc>
            </a:pPr>
            <a:endParaRPr lang="en-US" dirty="0" smtClean="0"/>
          </a:p>
          <a:p>
            <a:pPr algn="just">
              <a:lnSpc>
                <a:spcPct val="150000"/>
              </a:lnSpc>
            </a:pPr>
            <a:r>
              <a:rPr lang="en-US" dirty="0" smtClean="0"/>
              <a:t>Carbohydrates </a:t>
            </a:r>
            <a:r>
              <a:rPr lang="en-US" dirty="0"/>
              <a:t>and proteins can be transformed by enzymes into fats and stored within the cells of adipose (fat) tissue of animals and in some seeds and fruits of </a:t>
            </a:r>
            <a:r>
              <a:rPr lang="en-US" dirty="0" smtClean="0"/>
              <a:t>plants.</a:t>
            </a:r>
            <a:endParaRPr lang="en-US" dirty="0"/>
          </a:p>
          <a:p>
            <a:pPr algn="just" rtl="1">
              <a:lnSpc>
                <a:spcPct val="150000"/>
              </a:lnSpc>
            </a:pPr>
            <a:r>
              <a:rPr lang="ar-EG" dirty="0"/>
              <a:t>يمكن تحويل الكربوهيدرات والبروتينات عن طريق الإنزيمات إلى دهون وتخزينها داخل خلايا الأنسجة الدهنية (الدهنية) للحيوانات وفي بعض بذور وثمار النباتات.</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717459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91600" cy="2585323"/>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A triacylglycerol molecule </a:t>
            </a:r>
            <a:r>
              <a:rPr lang="en-US" dirty="0" smtClean="0">
                <a:latin typeface="Times New Roman" pitchFamily="18" charset="0"/>
                <a:cs typeface="Times New Roman" pitchFamily="18" charset="0"/>
              </a:rPr>
              <a:t>consists </a:t>
            </a:r>
            <a:r>
              <a:rPr lang="en-US" dirty="0">
                <a:latin typeface="Times New Roman" pitchFamily="18" charset="0"/>
                <a:cs typeface="Times New Roman" pitchFamily="18" charset="0"/>
              </a:rPr>
              <a:t>of glycerol joined to three fatty </a:t>
            </a:r>
            <a:r>
              <a:rPr lang="en-US" dirty="0" smtClean="0">
                <a:latin typeface="Times New Roman" pitchFamily="18" charset="0"/>
                <a:cs typeface="Times New Roman" pitchFamily="18" charset="0"/>
              </a:rPr>
              <a:t>acids. </a:t>
            </a:r>
            <a:r>
              <a:rPr lang="en-US" dirty="0">
                <a:latin typeface="Times New Roman" pitchFamily="18" charset="0"/>
                <a:cs typeface="Times New Roman" pitchFamily="18" charset="0"/>
              </a:rPr>
              <a:t>Glycerol is a 3-carbon alcohol that contains three hydroxyl </a:t>
            </a:r>
            <a:r>
              <a:rPr lang="en-US" dirty="0" smtClean="0">
                <a:latin typeface="Times New Roman" pitchFamily="18" charset="0"/>
                <a:cs typeface="Times New Roman" pitchFamily="18" charset="0"/>
              </a:rPr>
              <a:t>(-OH</a:t>
            </a:r>
            <a:r>
              <a:rPr lang="en-US" dirty="0">
                <a:latin typeface="Times New Roman" pitchFamily="18" charset="0"/>
                <a:cs typeface="Times New Roman" pitchFamily="18" charset="0"/>
              </a:rPr>
              <a:t>) groups, and a fatty acid is a long, unbranched hydrocarbon chain with a carboxyl group </a:t>
            </a:r>
            <a:r>
              <a:rPr lang="en-US" dirty="0" smtClean="0">
                <a:latin typeface="Times New Roman" pitchFamily="18" charset="0"/>
                <a:cs typeface="Times New Roman" pitchFamily="18" charset="0"/>
              </a:rPr>
              <a:t>(-COOH</a:t>
            </a:r>
            <a:r>
              <a:rPr lang="en-US" dirty="0">
                <a:latin typeface="Times New Roman" pitchFamily="18" charset="0"/>
                <a:cs typeface="Times New Roman" pitchFamily="18" charset="0"/>
              </a:rPr>
              <a:t>) at one </a:t>
            </a:r>
            <a:r>
              <a:rPr lang="en-US" dirty="0" smtClean="0">
                <a:latin typeface="Times New Roman" pitchFamily="18" charset="0"/>
                <a:cs typeface="Times New Roman" pitchFamily="18" charset="0"/>
              </a:rPr>
              <a:t>end </a:t>
            </a:r>
            <a:r>
              <a:rPr lang="en-US" dirty="0">
                <a:latin typeface="Times New Roman" pitchFamily="18" charset="0"/>
                <a:cs typeface="Times New Roman" pitchFamily="18" charset="0"/>
              </a:rPr>
              <a:t>(Fig 15</a:t>
            </a:r>
            <a:r>
              <a:rPr lang="en-US" dirty="0" smtClean="0">
                <a:latin typeface="Times New Roman" pitchFamily="18" charset="0"/>
                <a:cs typeface="Times New Roman" pitchFamily="18" charset="0"/>
              </a:rPr>
              <a:t>).</a:t>
            </a:r>
          </a:p>
          <a:p>
            <a:pPr algn="just" rtl="1">
              <a:lnSpc>
                <a:spcPct val="150000"/>
              </a:lnSpc>
            </a:pPr>
            <a:r>
              <a:rPr lang="en-US" dirty="0" smtClean="0">
                <a:latin typeface="Times New Roman" pitchFamily="18" charset="0"/>
                <a:cs typeface="Times New Roman" pitchFamily="18" charset="0"/>
              </a:rPr>
              <a:t> </a:t>
            </a:r>
            <a:r>
              <a:rPr lang="ar-EG" dirty="0"/>
              <a:t>يتكون جزيء ثلاثي الجلسرين من جلسرين مرتبط بثلاثة أحماض </a:t>
            </a:r>
            <a:r>
              <a:rPr lang="ar-EG" dirty="0" smtClean="0"/>
              <a:t>دهنية</a:t>
            </a:r>
            <a:r>
              <a:rPr lang="en-US" dirty="0" smtClean="0"/>
              <a:t> .</a:t>
            </a:r>
            <a:r>
              <a:rPr lang="ar-EG" dirty="0" smtClean="0"/>
              <a:t>الجلسرين </a:t>
            </a:r>
            <a:r>
              <a:rPr lang="ar-EG" dirty="0"/>
              <a:t>هو كحول ثلاثي الكربون يحتوي على ثلاث مجموعات </a:t>
            </a:r>
            <a:r>
              <a:rPr lang="ar-EG" dirty="0" smtClean="0"/>
              <a:t>هيدروكسيل </a:t>
            </a:r>
            <a:r>
              <a:rPr lang="en-US" dirty="0" smtClean="0"/>
              <a:t>(-OH</a:t>
            </a:r>
            <a:r>
              <a:rPr lang="en-US" dirty="0"/>
              <a:t>)، </a:t>
            </a:r>
            <a:r>
              <a:rPr lang="ar-EG" dirty="0"/>
              <a:t>والحمض الدهني عبارة عن سلسلة هيدروكربونية طويلة غير متفرعة مع مجموعة كربوكسيل </a:t>
            </a:r>
            <a:r>
              <a:rPr lang="ar-EG" dirty="0" smtClean="0"/>
              <a:t>(-</a:t>
            </a:r>
            <a:r>
              <a:rPr lang="en-US" dirty="0" smtClean="0"/>
              <a:t> (COOH</a:t>
            </a:r>
            <a:r>
              <a:rPr lang="en-US" dirty="0"/>
              <a:t>) </a:t>
            </a:r>
            <a:r>
              <a:rPr lang="ar-EG" dirty="0"/>
              <a:t>في أحد طرفيها (الشكل 15</a:t>
            </a:r>
            <a:r>
              <a:rPr lang="ar-EG" dirty="0" smtClean="0"/>
              <a:t>).</a:t>
            </a:r>
            <a:endParaRPr lang="en-US" dirty="0" smtClean="0">
              <a:latin typeface="Times New Roman" pitchFamily="18" charset="0"/>
              <a:cs typeface="Times New Roman" pitchFamily="18" charset="0"/>
            </a:endParaRPr>
          </a:p>
        </p:txBody>
      </p:sp>
      <p:pic>
        <p:nvPicPr>
          <p:cNvPr id="6146" name="Picture 2" descr="Ch19 Lipids: Triacylglycerols Flashcards | Quizl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175" y="2133600"/>
            <a:ext cx="3349625" cy="1487234"/>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3" y="3810000"/>
            <a:ext cx="7913687" cy="269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276600" y="6519446"/>
            <a:ext cx="2185150" cy="307777"/>
          </a:xfrm>
          <a:prstGeom prst="rect">
            <a:avLst/>
          </a:prstGeom>
        </p:spPr>
        <p:txBody>
          <a:bodyPr wrap="none">
            <a:spAutoFit/>
          </a:bodyPr>
          <a:lstStyle/>
          <a:p>
            <a:r>
              <a:rPr lang="en-US" sz="1400" b="1" dirty="0" smtClean="0">
                <a:latin typeface="Times New Roman" pitchFamily="18" charset="0"/>
                <a:cs typeface="Times New Roman" pitchFamily="18" charset="0"/>
              </a:rPr>
              <a:t>Figure 15: </a:t>
            </a:r>
            <a:r>
              <a:rPr lang="en-US" sz="1400" dirty="0" smtClean="0">
                <a:latin typeface="Times New Roman" pitchFamily="18" charset="0"/>
                <a:cs typeface="Times New Roman" pitchFamily="18" charset="0"/>
              </a:rPr>
              <a:t>Chitin structure.</a:t>
            </a:r>
            <a:endParaRPr lang="en-US" sz="1400" dirty="0"/>
          </a:p>
        </p:txBody>
      </p:sp>
    </p:spTree>
    <p:extLst>
      <p:ext uri="{BB962C8B-B14F-4D97-AF65-F5344CB8AC3E}">
        <p14:creationId xmlns:p14="http://schemas.microsoft.com/office/powerpoint/2010/main" val="3221652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4653518" cy="430887"/>
          </a:xfrm>
          <a:prstGeom prst="rect">
            <a:avLst/>
          </a:prstGeom>
        </p:spPr>
        <p:txBody>
          <a:bodyPr wrap="none">
            <a:spAutoFit/>
          </a:bodyPr>
          <a:lstStyle/>
          <a:p>
            <a:r>
              <a:rPr lang="en-US" sz="2200" b="1" dirty="0"/>
              <a:t>Saturated and unsaturated fatty </a:t>
            </a:r>
            <a:r>
              <a:rPr lang="en-US" sz="2200" b="1" dirty="0" smtClean="0"/>
              <a:t>acids:</a:t>
            </a:r>
            <a:endParaRPr lang="en-US" sz="2200" b="1" dirty="0"/>
          </a:p>
        </p:txBody>
      </p:sp>
      <p:sp>
        <p:nvSpPr>
          <p:cNvPr id="3" name="Rectangle 2"/>
          <p:cNvSpPr/>
          <p:nvPr/>
        </p:nvSpPr>
        <p:spPr>
          <a:xfrm>
            <a:off x="157718" y="507087"/>
            <a:ext cx="8833882" cy="3000821"/>
          </a:xfrm>
          <a:prstGeom prst="rect">
            <a:avLst/>
          </a:prstGeom>
        </p:spPr>
        <p:txBody>
          <a:bodyPr wrap="square">
            <a:spAutoFit/>
          </a:bodyPr>
          <a:lstStyle/>
          <a:p>
            <a:pPr marL="285750" indent="-285750" algn="just">
              <a:lnSpc>
                <a:spcPct val="150000"/>
              </a:lnSpc>
              <a:buFont typeface="Wingdings" pitchFamily="2" charset="2"/>
              <a:buChar char="q"/>
            </a:pPr>
            <a:r>
              <a:rPr lang="en-US" b="1" dirty="0">
                <a:solidFill>
                  <a:srgbClr val="FF0000"/>
                </a:solidFill>
                <a:latin typeface="Times New Roman" pitchFamily="18" charset="0"/>
                <a:cs typeface="Times New Roman" pitchFamily="18" charset="0"/>
              </a:rPr>
              <a:t>Saturated fatty acids </a:t>
            </a:r>
            <a:r>
              <a:rPr lang="en-US" dirty="0">
                <a:latin typeface="Times New Roman" pitchFamily="18" charset="0"/>
                <a:cs typeface="Times New Roman" pitchFamily="18" charset="0"/>
              </a:rPr>
              <a:t>contain the maximum possible number of hydrogen atoms. </a:t>
            </a:r>
            <a:r>
              <a:rPr lang="en-US" dirty="0" smtClean="0">
                <a:latin typeface="Times New Roman" pitchFamily="18" charset="0"/>
                <a:cs typeface="Times New Roman" pitchFamily="18" charset="0"/>
              </a:rPr>
              <a:t>Stearic </a:t>
            </a:r>
            <a:r>
              <a:rPr lang="en-US" dirty="0">
                <a:latin typeface="Times New Roman" pitchFamily="18" charset="0"/>
                <a:cs typeface="Times New Roman" pitchFamily="18" charset="0"/>
              </a:rPr>
              <a:t>acid, a </a:t>
            </a:r>
            <a:r>
              <a:rPr lang="en-US" dirty="0" smtClean="0">
                <a:latin typeface="Times New Roman" pitchFamily="18" charset="0"/>
                <a:cs typeface="Times New Roman" pitchFamily="18" charset="0"/>
              </a:rPr>
              <a:t>18-carbon </a:t>
            </a:r>
            <a:r>
              <a:rPr lang="en-US" dirty="0">
                <a:latin typeface="Times New Roman" pitchFamily="18" charset="0"/>
                <a:cs typeface="Times New Roman" pitchFamily="18" charset="0"/>
              </a:rPr>
              <a:t>fatty acid, is </a:t>
            </a:r>
            <a:r>
              <a:rPr lang="en-US" dirty="0" smtClean="0">
                <a:latin typeface="Times New Roman" pitchFamily="18" charset="0"/>
                <a:cs typeface="Times New Roman" pitchFamily="18" charset="0"/>
              </a:rPr>
              <a:t>saturated </a:t>
            </a:r>
            <a:r>
              <a:rPr lang="en-US" dirty="0">
                <a:latin typeface="Times New Roman" pitchFamily="18" charset="0"/>
                <a:cs typeface="Times New Roman" pitchFamily="18" charset="0"/>
              </a:rPr>
              <a:t>fatty acid </a:t>
            </a:r>
            <a:r>
              <a:rPr lang="en-US" dirty="0" smtClean="0">
                <a:latin typeface="Times New Roman" pitchFamily="18" charset="0"/>
                <a:cs typeface="Times New Roman" pitchFamily="18" charset="0"/>
              </a:rPr>
              <a:t>(Fig. 16). </a:t>
            </a:r>
          </a:p>
          <a:p>
            <a:pPr algn="just" rtl="1">
              <a:lnSpc>
                <a:spcPct val="150000"/>
              </a:lnSpc>
            </a:pPr>
            <a:r>
              <a:rPr lang="ar-EG" dirty="0"/>
              <a:t>تحتوي الأحماض الدهنية المشبعة على أكبر عدد ممكن من ذرات الهيدروجين. حمض </a:t>
            </a:r>
            <a:r>
              <a:rPr lang="ar-EG" dirty="0" smtClean="0"/>
              <a:t>الاستياريك، </a:t>
            </a:r>
            <a:r>
              <a:rPr lang="ar-EG" dirty="0"/>
              <a:t>وهو حمض دهني مكون من </a:t>
            </a:r>
            <a:r>
              <a:rPr lang="ar-EG" dirty="0" smtClean="0"/>
              <a:t>18 </a:t>
            </a:r>
            <a:r>
              <a:rPr lang="ar-EG" dirty="0"/>
              <a:t>كربون، هو حمض دهني مشبع شائع (االشكل </a:t>
            </a:r>
            <a:r>
              <a:rPr lang="ar-EG" dirty="0" smtClean="0"/>
              <a:t>16</a:t>
            </a:r>
            <a:r>
              <a:rPr lang="ar-EG" dirty="0"/>
              <a:t>). </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Fats </a:t>
            </a:r>
            <a:r>
              <a:rPr lang="en-US" dirty="0">
                <a:latin typeface="Times New Roman" pitchFamily="18" charset="0"/>
                <a:cs typeface="Times New Roman" pitchFamily="18" charset="0"/>
              </a:rPr>
              <a:t>high in saturated fatty acids, such as animal fat </a:t>
            </a:r>
            <a:r>
              <a:rPr lang="en-US" dirty="0" smtClean="0">
                <a:latin typeface="Times New Roman" pitchFamily="18" charset="0"/>
                <a:cs typeface="Times New Roman" pitchFamily="18" charset="0"/>
              </a:rPr>
              <a:t>tend </a:t>
            </a:r>
            <a:r>
              <a:rPr lang="en-US" dirty="0">
                <a:latin typeface="Times New Roman" pitchFamily="18" charset="0"/>
                <a:cs typeface="Times New Roman" pitchFamily="18" charset="0"/>
              </a:rPr>
              <a:t>to be solid at room </a:t>
            </a:r>
            <a:r>
              <a:rPr lang="en-US" dirty="0" smtClean="0">
                <a:latin typeface="Times New Roman" pitchFamily="18" charset="0"/>
                <a:cs typeface="Times New Roman" pitchFamily="18" charset="0"/>
              </a:rPr>
              <a:t>temperature.</a:t>
            </a:r>
          </a:p>
          <a:p>
            <a:pPr algn="just" rtl="1">
              <a:lnSpc>
                <a:spcPct val="150000"/>
              </a:lnSpc>
            </a:pPr>
            <a:r>
              <a:rPr lang="ar-EG" dirty="0" smtClean="0"/>
              <a:t>تميل </a:t>
            </a:r>
            <a:r>
              <a:rPr lang="ar-EG" dirty="0"/>
              <a:t>الدهون التي تحتوي على نسبة عالية من الأحماض الدهنية المشبعة، مثل الدهون </a:t>
            </a:r>
            <a:r>
              <a:rPr lang="ar-EG" dirty="0" smtClean="0"/>
              <a:t>الحيوانية، </a:t>
            </a:r>
            <a:r>
              <a:rPr lang="ar-EG" dirty="0"/>
              <a:t>إلى أن تكون صلبة في درجة حرارة الغرفة.</a:t>
            </a:r>
            <a:endParaRPr lang="en-US" dirty="0">
              <a:latin typeface="Times New Roman" pitchFamily="18" charset="0"/>
              <a:cs typeface="Times New Roman" pitchFamily="18" charset="0"/>
            </a:endParaRPr>
          </a:p>
        </p:txBody>
      </p:sp>
      <p:sp>
        <p:nvSpPr>
          <p:cNvPr id="4" name="Rectangle 3"/>
          <p:cNvSpPr/>
          <p:nvPr/>
        </p:nvSpPr>
        <p:spPr>
          <a:xfrm>
            <a:off x="155575" y="3429000"/>
            <a:ext cx="8657998" cy="3970318"/>
          </a:xfrm>
          <a:prstGeom prst="rect">
            <a:avLst/>
          </a:prstGeom>
        </p:spPr>
        <p:txBody>
          <a:bodyPr wrap="square">
            <a:spAutoFit/>
          </a:bodyPr>
          <a:lstStyle/>
          <a:p>
            <a:pPr marL="285750" indent="-285750" algn="just">
              <a:lnSpc>
                <a:spcPct val="150000"/>
              </a:lnSpc>
              <a:buFont typeface="Wingdings" pitchFamily="2" charset="2"/>
              <a:buChar char="q"/>
            </a:pPr>
            <a:r>
              <a:rPr lang="en-US" b="1" dirty="0">
                <a:solidFill>
                  <a:srgbClr val="FF0000"/>
                </a:solidFill>
                <a:latin typeface="Times New Roman" pitchFamily="18" charset="0"/>
                <a:cs typeface="Times New Roman" pitchFamily="18" charset="0"/>
              </a:rPr>
              <a:t>Unsaturated fatty acids </a:t>
            </a:r>
            <a:r>
              <a:rPr lang="en-US" dirty="0">
                <a:latin typeface="Times New Roman" pitchFamily="18" charset="0"/>
                <a:cs typeface="Times New Roman" pitchFamily="18" charset="0"/>
              </a:rPr>
              <a:t>include one or more adjacent pairs of carbon atoms joined by a double </a:t>
            </a:r>
            <a:r>
              <a:rPr lang="en-US" dirty="0" smtClean="0">
                <a:latin typeface="Times New Roman" pitchFamily="18" charset="0"/>
                <a:cs typeface="Times New Roman" pitchFamily="18" charset="0"/>
              </a:rPr>
              <a:t>bond and </a:t>
            </a:r>
            <a:r>
              <a:rPr lang="en-US" dirty="0">
                <a:latin typeface="Times New Roman" pitchFamily="18" charset="0"/>
                <a:cs typeface="Times New Roman" pitchFamily="18" charset="0"/>
              </a:rPr>
              <a:t>they are not fully saturated with </a:t>
            </a:r>
            <a:r>
              <a:rPr lang="en-US" dirty="0" smtClean="0">
                <a:latin typeface="Times New Roman" pitchFamily="18" charset="0"/>
                <a:cs typeface="Times New Roman" pitchFamily="18" charset="0"/>
              </a:rPr>
              <a:t>hydrogen.</a:t>
            </a:r>
          </a:p>
          <a:p>
            <a:pPr algn="just" rtl="1">
              <a:lnSpc>
                <a:spcPct val="150000"/>
              </a:lnSpc>
            </a:pPr>
            <a:r>
              <a:rPr lang="ar-EG" dirty="0"/>
              <a:t>تشتمل الأحماض الدهنية غير المشبعة على زوج واحد أو أكثر من ذرات الكربون المتجاورة المرتبطة برابطة مزدوجة وهي غير مشبعة بالكامل بالهيدروجين</a:t>
            </a:r>
            <a:r>
              <a:rPr lang="ar-EG" dirty="0" smtClean="0"/>
              <a:t>.</a:t>
            </a:r>
            <a:endParaRPr lang="en-US" dirty="0" smtClean="0"/>
          </a:p>
          <a:p>
            <a:pPr algn="just">
              <a:lnSpc>
                <a:spcPct val="150000"/>
              </a:lnSpc>
            </a:pPr>
            <a:r>
              <a:rPr lang="en-US" dirty="0" smtClean="0">
                <a:latin typeface="Times New Roman" pitchFamily="18" charset="0"/>
                <a:cs typeface="Times New Roman" pitchFamily="18" charset="0"/>
              </a:rPr>
              <a:t>Fatty </a:t>
            </a:r>
            <a:r>
              <a:rPr lang="en-US" dirty="0">
                <a:latin typeface="Times New Roman" pitchFamily="18" charset="0"/>
                <a:cs typeface="Times New Roman" pitchFamily="18" charset="0"/>
              </a:rPr>
              <a:t>acids with one double bond are monounsaturated fatty acids, whereas those with more than one double bond are polyunsaturated fatty acids. </a:t>
            </a:r>
            <a:endParaRPr lang="en-US" dirty="0" smtClean="0">
              <a:latin typeface="Times New Roman" pitchFamily="18" charset="0"/>
              <a:cs typeface="Times New Roman" pitchFamily="18" charset="0"/>
            </a:endParaRPr>
          </a:p>
          <a:p>
            <a:pPr algn="r" rtl="1">
              <a:lnSpc>
                <a:spcPct val="150000"/>
              </a:lnSpc>
            </a:pPr>
            <a:r>
              <a:rPr lang="ar-EG" dirty="0"/>
              <a:t>الأحماض الدهنية التي تحتوي على رابطة مزدوجة واحدة هي أحماض دهنية أحادية غير مشبعة، في حين أن تلك التي تحتوي على أكثر من رابطة مزدوجة هي أحماض دهنية متعددة غير مشبعة.</a:t>
            </a:r>
          </a:p>
          <a:p>
            <a:r>
              <a:rPr lang="ar-EG" dirty="0"/>
              <a:t/>
            </a:r>
            <a:br>
              <a:rPr lang="ar-EG" dirty="0"/>
            </a:b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6223113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 y="185172"/>
            <a:ext cx="8991600" cy="1338828"/>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Oleic acid is a monounsaturated fatty acid, and linoleic acid is a common polyunsaturated fatty acid (</a:t>
            </a:r>
            <a:r>
              <a:rPr lang="en-US" dirty="0" smtClean="0">
                <a:latin typeface="Times New Roman" pitchFamily="18" charset="0"/>
                <a:cs typeface="Times New Roman" pitchFamily="18" charset="0"/>
              </a:rPr>
              <a:t>Fig.</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16).</a:t>
            </a:r>
            <a:endParaRPr lang="ar-EG" dirty="0" smtClean="0">
              <a:latin typeface="Times New Roman" pitchFamily="18" charset="0"/>
              <a:cs typeface="Times New Roman" pitchFamily="18" charset="0"/>
            </a:endParaRPr>
          </a:p>
          <a:p>
            <a:pPr algn="just" rtl="1">
              <a:lnSpc>
                <a:spcPct val="150000"/>
              </a:lnSpc>
            </a:pPr>
            <a:r>
              <a:rPr lang="ar-EG" dirty="0"/>
              <a:t>حمض الأوليك هو حمض دهني أحادي غير مشبع، وحمض اللينوليك هو حمض دهني متعدد غير مشبع شائع (الشكل </a:t>
            </a:r>
            <a:r>
              <a:rPr lang="ar-EG" dirty="0" smtClean="0"/>
              <a:t>16).</a:t>
            </a:r>
            <a:endParaRPr lang="en-US" dirty="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924050"/>
            <a:ext cx="8075613" cy="401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419938" y="5833646"/>
            <a:ext cx="4666662" cy="338554"/>
          </a:xfrm>
          <a:prstGeom prst="rect">
            <a:avLst/>
          </a:prstGeom>
        </p:spPr>
        <p:txBody>
          <a:bodyPr wrap="none">
            <a:spAutoFit/>
          </a:bodyPr>
          <a:lstStyle/>
          <a:p>
            <a:r>
              <a:rPr lang="en-US" sz="1600" b="1" dirty="0">
                <a:latin typeface="Times New Roman" pitchFamily="18" charset="0"/>
                <a:cs typeface="Times New Roman" pitchFamily="18" charset="0"/>
              </a:rPr>
              <a:t>Fig. </a:t>
            </a:r>
            <a:r>
              <a:rPr lang="en-US" sz="1600" b="1" dirty="0" smtClean="0">
                <a:latin typeface="Times New Roman" pitchFamily="18" charset="0"/>
                <a:cs typeface="Times New Roman" pitchFamily="18" charset="0"/>
              </a:rPr>
              <a:t>16: </a:t>
            </a:r>
            <a:r>
              <a:rPr lang="en-US" sz="1600" dirty="0" smtClean="0">
                <a:latin typeface="Times New Roman" pitchFamily="18" charset="0"/>
                <a:cs typeface="Times New Roman" pitchFamily="18" charset="0"/>
              </a:rPr>
              <a:t>saturated and unsaturated fatty acids structure</a:t>
            </a:r>
            <a:endParaRPr lang="en-US" sz="1600" dirty="0"/>
          </a:p>
        </p:txBody>
      </p:sp>
    </p:spTree>
    <p:extLst>
      <p:ext uri="{BB962C8B-B14F-4D97-AF65-F5344CB8AC3E}">
        <p14:creationId xmlns:p14="http://schemas.microsoft.com/office/powerpoint/2010/main" val="28502221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1973617" cy="430887"/>
          </a:xfrm>
          <a:prstGeom prst="rect">
            <a:avLst/>
          </a:prstGeom>
        </p:spPr>
        <p:txBody>
          <a:bodyPr wrap="none">
            <a:spAutoFit/>
          </a:bodyPr>
          <a:lstStyle/>
          <a:p>
            <a:r>
              <a:rPr lang="en-US" sz="2200" b="1" dirty="0" smtClean="0">
                <a:latin typeface="Times New Roman" pitchFamily="18" charset="0"/>
                <a:cs typeface="Times New Roman" pitchFamily="18" charset="0"/>
              </a:rPr>
              <a:t>Phospholipids:</a:t>
            </a:r>
            <a:endParaRPr lang="en-US" sz="2200" b="1" dirty="0">
              <a:latin typeface="Times New Roman" pitchFamily="18" charset="0"/>
              <a:cs typeface="Times New Roman" pitchFamily="18" charset="0"/>
            </a:endParaRPr>
          </a:p>
        </p:txBody>
      </p:sp>
      <p:sp>
        <p:nvSpPr>
          <p:cNvPr id="3" name="Rectangle 2"/>
          <p:cNvSpPr/>
          <p:nvPr/>
        </p:nvSpPr>
        <p:spPr>
          <a:xfrm>
            <a:off x="76200" y="457200"/>
            <a:ext cx="8991600" cy="6324808"/>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A phospholipid consists of a glycerol molecule attached at one end to two fatty acids and at the other end to a </a:t>
            </a:r>
            <a:r>
              <a:rPr lang="en-US" dirty="0" smtClean="0">
                <a:latin typeface="Times New Roman" pitchFamily="18" charset="0"/>
                <a:cs typeface="Times New Roman" pitchFamily="18" charset="0"/>
              </a:rPr>
              <a:t>phosphate group (instead of fatty acid) linked </a:t>
            </a:r>
            <a:r>
              <a:rPr lang="en-US" dirty="0">
                <a:latin typeface="Times New Roman" pitchFamily="18" charset="0"/>
                <a:cs typeface="Times New Roman" pitchFamily="18" charset="0"/>
              </a:rPr>
              <a:t>to an organic compound such as </a:t>
            </a:r>
            <a:r>
              <a:rPr lang="en-US" dirty="0" smtClean="0">
                <a:latin typeface="Times New Roman" pitchFamily="18" charset="0"/>
                <a:cs typeface="Times New Roman" pitchFamily="18" charset="0"/>
              </a:rPr>
              <a:t>choline (Fig. 17).</a:t>
            </a:r>
          </a:p>
          <a:p>
            <a:pPr algn="just" rtl="1">
              <a:lnSpc>
                <a:spcPct val="150000"/>
              </a:lnSpc>
            </a:pPr>
            <a:r>
              <a:rPr lang="en-US" dirty="0" smtClean="0"/>
              <a:t> </a:t>
            </a:r>
            <a:r>
              <a:rPr lang="ar-EG" dirty="0"/>
              <a:t>يتكون الفسفوليبيد من جزيء جلسرين مرتبط في أحد طرفيه بحمضين دهنيين وفي الطرف الآخر بمجموعة فوسفات (بدلاً من الحمض الدهني) </a:t>
            </a:r>
            <a:r>
              <a:rPr lang="ar-EG" dirty="0" smtClean="0"/>
              <a:t>مرتبط</a:t>
            </a:r>
            <a:r>
              <a:rPr lang="ar-EG" dirty="0"/>
              <a:t>ة</a:t>
            </a:r>
            <a:r>
              <a:rPr lang="ar-EG" dirty="0" smtClean="0"/>
              <a:t> </a:t>
            </a:r>
            <a:r>
              <a:rPr lang="ar-EG" dirty="0"/>
              <a:t>بمركب عضوي مثل الكولين</a:t>
            </a:r>
            <a:r>
              <a:rPr lang="ar-EG" dirty="0" smtClean="0"/>
              <a:t>.</a:t>
            </a:r>
            <a:endParaRPr lang="en-US" dirty="0" smtClean="0"/>
          </a:p>
          <a:p>
            <a:pPr algn="just">
              <a:lnSpc>
                <a:spcPct val="150000"/>
              </a:lnSpc>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fatty acid portion of the </a:t>
            </a:r>
            <a:r>
              <a:rPr lang="en-US" dirty="0" smtClean="0">
                <a:latin typeface="Times New Roman" pitchFamily="18" charset="0"/>
                <a:cs typeface="Times New Roman" pitchFamily="18" charset="0"/>
              </a:rPr>
              <a:t>phospholipid molecule </a:t>
            </a:r>
            <a:r>
              <a:rPr lang="en-US" dirty="0">
                <a:latin typeface="Times New Roman" pitchFamily="18" charset="0"/>
                <a:cs typeface="Times New Roman" pitchFamily="18" charset="0"/>
              </a:rPr>
              <a:t>(containing the two hydrocarbon “tails”) is hydrophobic and not soluble in water. </a:t>
            </a:r>
            <a:endParaRPr lang="en-US" dirty="0" smtClean="0">
              <a:latin typeface="Times New Roman" pitchFamily="18" charset="0"/>
              <a:cs typeface="Times New Roman" pitchFamily="18" charset="0"/>
            </a:endParaRPr>
          </a:p>
          <a:p>
            <a:pPr algn="just" rtl="1">
              <a:lnSpc>
                <a:spcPct val="150000"/>
              </a:lnSpc>
            </a:pPr>
            <a:r>
              <a:rPr lang="ar-EG" dirty="0"/>
              <a:t>جزء الأحماض الدهنية من </a:t>
            </a:r>
            <a:r>
              <a:rPr lang="ar-EG" dirty="0" smtClean="0"/>
              <a:t>جزيء</a:t>
            </a:r>
            <a:r>
              <a:rPr lang="ar-EG" dirty="0"/>
              <a:t> </a:t>
            </a:r>
            <a:r>
              <a:rPr lang="ar-EG" dirty="0" smtClean="0"/>
              <a:t>الفسفوليبيد </a:t>
            </a:r>
            <a:r>
              <a:rPr lang="ar-EG" dirty="0"/>
              <a:t>(الذي يحتوي على "ذيول" الهيدروكربون) كاره للماء وغير قابل للذوبان في الماء.</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However</a:t>
            </a:r>
            <a:r>
              <a:rPr lang="en-US" dirty="0">
                <a:latin typeface="Times New Roman" pitchFamily="18" charset="0"/>
                <a:cs typeface="Times New Roman" pitchFamily="18" charset="0"/>
              </a:rPr>
              <a:t>, the portion composed of glycerol, phosphate, and the organic base (the “head” of the molecule) is ionized and readily water soluble</a:t>
            </a:r>
            <a:r>
              <a:rPr lang="en-US" dirty="0" smtClean="0">
                <a:latin typeface="Times New Roman" pitchFamily="18" charset="0"/>
                <a:cs typeface="Times New Roman" pitchFamily="18" charset="0"/>
              </a:rPr>
              <a:t>.</a:t>
            </a:r>
          </a:p>
          <a:p>
            <a:pPr algn="just" rtl="1">
              <a:lnSpc>
                <a:spcPct val="150000"/>
              </a:lnSpc>
            </a:pPr>
            <a:r>
              <a:rPr lang="ar-EG" dirty="0"/>
              <a:t>ومع ذلك، فإن الجزء المكون من الجلسرين والفوسفات والقاعدة العضوية ("رأس" الجزيء) متأين وقابل للذوبان في الماء بسهولة.</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Thus</a:t>
            </a:r>
            <a:r>
              <a:rPr lang="en-US" dirty="0">
                <a:latin typeface="Times New Roman" pitchFamily="18" charset="0"/>
                <a:cs typeface="Times New Roman" pitchFamily="18" charset="0"/>
              </a:rPr>
              <a:t>, they are uniquely suited as the </a:t>
            </a:r>
            <a:r>
              <a:rPr lang="en-US" dirty="0" smtClean="0">
                <a:latin typeface="Times New Roman" pitchFamily="18" charset="0"/>
                <a:cs typeface="Times New Roman" pitchFamily="18" charset="0"/>
              </a:rPr>
              <a:t>fundamental </a:t>
            </a:r>
            <a:r>
              <a:rPr lang="en-US" dirty="0">
                <a:latin typeface="Times New Roman" pitchFamily="18" charset="0"/>
                <a:cs typeface="Times New Roman" pitchFamily="18" charset="0"/>
              </a:rPr>
              <a:t>components of cell </a:t>
            </a:r>
            <a:r>
              <a:rPr lang="en-US" dirty="0" smtClean="0">
                <a:latin typeface="Times New Roman" pitchFamily="18" charset="0"/>
                <a:cs typeface="Times New Roman" pitchFamily="18" charset="0"/>
              </a:rPr>
              <a:t>membranes (Fig. 17).</a:t>
            </a:r>
          </a:p>
          <a:p>
            <a:pPr algn="just" rtl="1">
              <a:lnSpc>
                <a:spcPct val="150000"/>
              </a:lnSpc>
            </a:pPr>
            <a:r>
              <a:rPr lang="ar-EG" dirty="0"/>
              <a:t>وبالتالي، فهي مناسبة بشكل فريد باعتبارها المكونات الأساسية لأغشية </a:t>
            </a:r>
            <a:r>
              <a:rPr lang="ar-EG" dirty="0" smtClean="0"/>
              <a:t>الخلايا (شكل 17).</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179218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hospholipid Bilay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
            <a:ext cx="8839200" cy="647976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7200" y="6477000"/>
            <a:ext cx="5240217" cy="338554"/>
          </a:xfrm>
          <a:prstGeom prst="rect">
            <a:avLst/>
          </a:prstGeom>
        </p:spPr>
        <p:txBody>
          <a:bodyPr wrap="none">
            <a:spAutoFit/>
          </a:bodyPr>
          <a:lstStyle/>
          <a:p>
            <a:r>
              <a:rPr lang="en-US" sz="1600" b="1" dirty="0" smtClean="0">
                <a:solidFill>
                  <a:srgbClr val="FF0000"/>
                </a:solidFill>
              </a:rPr>
              <a:t>Figure 17</a:t>
            </a:r>
            <a:r>
              <a:rPr lang="en-US" sz="1600" dirty="0" smtClean="0">
                <a:solidFill>
                  <a:srgbClr val="FF0000"/>
                </a:solidFill>
              </a:rPr>
              <a:t>: Phospholipid molecule &amp; cell membrane structure</a:t>
            </a:r>
            <a:endParaRPr lang="en-US" sz="1600" dirty="0">
              <a:solidFill>
                <a:srgbClr val="FF0000"/>
              </a:solidFill>
            </a:endParaRPr>
          </a:p>
        </p:txBody>
      </p:sp>
    </p:spTree>
    <p:extLst>
      <p:ext uri="{BB962C8B-B14F-4D97-AF65-F5344CB8AC3E}">
        <p14:creationId xmlns:p14="http://schemas.microsoft.com/office/powerpoint/2010/main" val="23666650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915400" cy="6001643"/>
          </a:xfrm>
          <a:prstGeom prst="rect">
            <a:avLst/>
          </a:prstGeom>
        </p:spPr>
        <p:txBody>
          <a:bodyPr wrap="square">
            <a:spAutoFit/>
          </a:bodyPr>
          <a:lstStyle/>
          <a:p>
            <a:pPr algn="just">
              <a:lnSpc>
                <a:spcPct val="150000"/>
              </a:lnSpc>
            </a:pPr>
            <a:r>
              <a:rPr lang="en-US" sz="2200" b="1" dirty="0" smtClean="0">
                <a:latin typeface="Times New Roman" pitchFamily="18" charset="0"/>
                <a:cs typeface="Times New Roman" pitchFamily="18" charset="0"/>
              </a:rPr>
              <a:t>Steroids:</a:t>
            </a:r>
          </a:p>
          <a:p>
            <a:pPr algn="just">
              <a:lnSpc>
                <a:spcPct val="150000"/>
              </a:lnSpc>
            </a:pPr>
            <a:r>
              <a:rPr lang="en-US" dirty="0" smtClean="0">
                <a:latin typeface="Times New Roman" pitchFamily="18" charset="0"/>
                <a:cs typeface="Times New Roman" pitchFamily="18" charset="0"/>
              </a:rPr>
              <a:t>A </a:t>
            </a:r>
            <a:r>
              <a:rPr lang="en-US" dirty="0">
                <a:latin typeface="Times New Roman" pitchFamily="18" charset="0"/>
                <a:cs typeface="Times New Roman" pitchFamily="18" charset="0"/>
              </a:rPr>
              <a:t>steroid consists of carbon atoms arranged in four attached rings; three of the rings contain six carbon atoms, and the fourth contains five (</a:t>
            </a:r>
            <a:r>
              <a:rPr lang="en-US" dirty="0" smtClean="0">
                <a:latin typeface="Times New Roman" pitchFamily="18" charset="0"/>
                <a:cs typeface="Times New Roman" pitchFamily="18" charset="0"/>
              </a:rPr>
              <a:t>Fig 18 ). </a:t>
            </a:r>
          </a:p>
          <a:p>
            <a:pPr algn="just" rtl="1">
              <a:lnSpc>
                <a:spcPct val="150000"/>
              </a:lnSpc>
            </a:pPr>
            <a:r>
              <a:rPr lang="ar-EG" dirty="0" smtClean="0"/>
              <a:t>المنشطات:</a:t>
            </a:r>
            <a:endParaRPr lang="en-US" dirty="0" smtClean="0"/>
          </a:p>
          <a:p>
            <a:pPr algn="just" rtl="1">
              <a:lnSpc>
                <a:spcPct val="150000"/>
              </a:lnSpc>
            </a:pPr>
            <a:r>
              <a:rPr lang="ar-EG" dirty="0" smtClean="0"/>
              <a:t> </a:t>
            </a:r>
            <a:r>
              <a:rPr lang="ar-EG" dirty="0"/>
              <a:t>يتكون الستيرويد من ذرات الكربون مرتبة في أربع حلقات متصلة؛ ثلاث من الحلقات تحتوي على ست ذرات كربون، والرابعة تحتوي على خمس (الشكل </a:t>
            </a:r>
            <a:r>
              <a:rPr lang="ar-EG" dirty="0" smtClean="0"/>
              <a:t>18).</a:t>
            </a:r>
            <a:endParaRPr lang="en-US" dirty="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Among the steroids of biological importance are </a:t>
            </a:r>
            <a:r>
              <a:rPr lang="en-US" dirty="0" smtClean="0">
                <a:latin typeface="Times New Roman" pitchFamily="18" charset="0"/>
                <a:cs typeface="Times New Roman" pitchFamily="18" charset="0"/>
              </a:rPr>
              <a:t>cholesterol, bile </a:t>
            </a:r>
            <a:r>
              <a:rPr lang="en-US" dirty="0">
                <a:latin typeface="Times New Roman" pitchFamily="18" charset="0"/>
                <a:cs typeface="Times New Roman" pitchFamily="18" charset="0"/>
              </a:rPr>
              <a:t>salts, reproductive hormones, and cortisol as well as other hormones secreted by the adrenal </a:t>
            </a:r>
            <a:r>
              <a:rPr lang="en-US" dirty="0" smtClean="0">
                <a:latin typeface="Times New Roman" pitchFamily="18" charset="0"/>
                <a:cs typeface="Times New Roman" pitchFamily="18" charset="0"/>
              </a:rPr>
              <a:t>cortex </a:t>
            </a:r>
            <a:r>
              <a:rPr lang="en-US" dirty="0">
                <a:latin typeface="Times New Roman" pitchFamily="18" charset="0"/>
                <a:cs typeface="Times New Roman" pitchFamily="18" charset="0"/>
              </a:rPr>
              <a:t>(Fig. 18</a:t>
            </a:r>
            <a:r>
              <a:rPr lang="en-US" dirty="0" smtClean="0">
                <a:latin typeface="Times New Roman" pitchFamily="18" charset="0"/>
                <a:cs typeface="Times New Roman" pitchFamily="18" charset="0"/>
              </a:rPr>
              <a:t>).  </a:t>
            </a:r>
          </a:p>
          <a:p>
            <a:pPr algn="just" rtl="1">
              <a:lnSpc>
                <a:spcPct val="150000"/>
              </a:lnSpc>
            </a:pPr>
            <a:r>
              <a:rPr lang="ar-EG" dirty="0"/>
              <a:t>ومن المنشطات ذات الأهمية البيولوجية </a:t>
            </a:r>
            <a:r>
              <a:rPr lang="ar-EG" dirty="0" smtClean="0"/>
              <a:t>الكولسترول والأملاح </a:t>
            </a:r>
            <a:r>
              <a:rPr lang="ar-EG" dirty="0"/>
              <a:t>الصفراوية والهرمونات التناسلية والكورتيزول بالإضافة إلى الهرمونات الأخرى التي تفرزها قشرة الغدة </a:t>
            </a:r>
            <a:r>
              <a:rPr lang="ar-EG" dirty="0" smtClean="0"/>
              <a:t>الكظرية (</a:t>
            </a:r>
            <a:r>
              <a:rPr lang="ar-EG" dirty="0"/>
              <a:t>شكل 18) </a:t>
            </a:r>
            <a:r>
              <a:rPr lang="ar-EG" dirty="0" smtClean="0"/>
              <a:t>.</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Cholesterol </a:t>
            </a:r>
            <a:r>
              <a:rPr lang="en-US" dirty="0">
                <a:latin typeface="Times New Roman" pitchFamily="18" charset="0"/>
                <a:cs typeface="Times New Roman" pitchFamily="18" charset="0"/>
              </a:rPr>
              <a:t>is an essential structural component of animal cell membranes, but when excess cholesterol in blood forms plaques on artery walls, the risk of cardiovascular disease </a:t>
            </a:r>
            <a:r>
              <a:rPr lang="en-US" dirty="0" smtClean="0">
                <a:latin typeface="Times New Roman" pitchFamily="18" charset="0"/>
                <a:cs typeface="Times New Roman" pitchFamily="18" charset="0"/>
              </a:rPr>
              <a:t>increases.</a:t>
            </a:r>
            <a:endParaRPr lang="ar-EG" dirty="0" smtClean="0">
              <a:latin typeface="Times New Roman" pitchFamily="18" charset="0"/>
              <a:cs typeface="Times New Roman" pitchFamily="18" charset="0"/>
            </a:endParaRPr>
          </a:p>
          <a:p>
            <a:pPr algn="just" rtl="1">
              <a:lnSpc>
                <a:spcPct val="150000"/>
              </a:lnSpc>
            </a:pPr>
            <a:r>
              <a:rPr lang="ar-EG" dirty="0"/>
              <a:t>يعد الكوليسترول مكونًا هيكليًا أساسيًا لأغشية الخلايا الحيوانية، ولكن عندما يشكل الكوليسترول الزائد في الدم لويحات على جدران الشرايين، يزداد خطر الإصابة بأمراض القلب والأوعية الدموية.</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97216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1" y="304800"/>
            <a:ext cx="4512945" cy="5977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286000" y="6367046"/>
            <a:ext cx="4613251" cy="338554"/>
          </a:xfrm>
          <a:prstGeom prst="rect">
            <a:avLst/>
          </a:prstGeom>
        </p:spPr>
        <p:txBody>
          <a:bodyPr wrap="none">
            <a:spAutoFit/>
          </a:bodyPr>
          <a:lstStyle/>
          <a:p>
            <a:r>
              <a:rPr lang="en-US" sz="1600" b="1" dirty="0" smtClean="0">
                <a:latin typeface="Times New Roman" pitchFamily="18" charset="0"/>
                <a:cs typeface="Times New Roman" pitchFamily="18" charset="0"/>
              </a:rPr>
              <a:t>Figure 18: </a:t>
            </a:r>
            <a:r>
              <a:rPr lang="en-US" sz="1600" dirty="0" smtClean="0">
                <a:latin typeface="Times New Roman" pitchFamily="18" charset="0"/>
                <a:cs typeface="Times New Roman" pitchFamily="18" charset="0"/>
              </a:rPr>
              <a:t>Steroids; cholesterol &amp; cortisol structures </a:t>
            </a:r>
            <a:endParaRPr lang="en-US" sz="1600" dirty="0"/>
          </a:p>
        </p:txBody>
      </p:sp>
    </p:spTree>
    <p:extLst>
      <p:ext uri="{BB962C8B-B14F-4D97-AF65-F5344CB8AC3E}">
        <p14:creationId xmlns:p14="http://schemas.microsoft.com/office/powerpoint/2010/main" val="928281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91600" cy="6832640"/>
          </a:xfrm>
          <a:prstGeom prst="rect">
            <a:avLst/>
          </a:prstGeom>
        </p:spPr>
        <p:txBody>
          <a:bodyPr wrap="square">
            <a:spAutoFit/>
          </a:bodyPr>
          <a:lstStyle/>
          <a:p>
            <a:pPr algn="just">
              <a:lnSpc>
                <a:spcPct val="150000"/>
              </a:lnSpc>
            </a:pPr>
            <a:r>
              <a:rPr lang="en-US" sz="2200" b="1" dirty="0" smtClean="0">
                <a:latin typeface="Times New Roman" pitchFamily="18" charset="0"/>
                <a:cs typeface="Times New Roman" pitchFamily="18" charset="0"/>
              </a:rPr>
              <a:t>Proteins:</a:t>
            </a:r>
          </a:p>
          <a:p>
            <a:pPr algn="just">
              <a:lnSpc>
                <a:spcPct val="150000"/>
              </a:lnSpc>
            </a:pPr>
            <a:r>
              <a:rPr lang="en-US" dirty="0" smtClean="0">
                <a:latin typeface="Times New Roman" pitchFamily="18" charset="0"/>
                <a:cs typeface="Times New Roman" pitchFamily="18" charset="0"/>
              </a:rPr>
              <a:t>Proteins</a:t>
            </a:r>
            <a:r>
              <a:rPr lang="en-US" dirty="0">
                <a:latin typeface="Times New Roman" pitchFamily="18" charset="0"/>
                <a:cs typeface="Times New Roman" pitchFamily="18" charset="0"/>
              </a:rPr>
              <a:t>, macromolecules composed of amino acids, are the most versatile cell components. Each type of protein </a:t>
            </a:r>
            <a:r>
              <a:rPr lang="en-US" dirty="0" smtClean="0">
                <a:latin typeface="Times New Roman" pitchFamily="18" charset="0"/>
                <a:cs typeface="Times New Roman" pitchFamily="18" charset="0"/>
              </a:rPr>
              <a:t>consists </a:t>
            </a:r>
            <a:r>
              <a:rPr lang="en-US" dirty="0">
                <a:latin typeface="Times New Roman" pitchFamily="18" charset="0"/>
                <a:cs typeface="Times New Roman" pitchFamily="18" charset="0"/>
              </a:rPr>
              <a:t>of a unique set of amino acids linked in a chain that can be from several amino acids to hundreds of amino acids in length. </a:t>
            </a:r>
            <a:r>
              <a:rPr lang="en-US" dirty="0" smtClean="0">
                <a:latin typeface="Times New Roman" pitchFamily="18" charset="0"/>
                <a:cs typeface="Times New Roman" pitchFamily="18" charset="0"/>
              </a:rPr>
              <a:t> </a:t>
            </a:r>
          </a:p>
          <a:p>
            <a:pPr algn="just" rtl="1">
              <a:lnSpc>
                <a:spcPct val="150000"/>
              </a:lnSpc>
            </a:pPr>
            <a:r>
              <a:rPr lang="ar-EG" b="1" dirty="0" smtClean="0"/>
              <a:t>البروتينات</a:t>
            </a:r>
            <a:r>
              <a:rPr lang="en-US" b="1" dirty="0" smtClean="0"/>
              <a:t>:</a:t>
            </a:r>
            <a:endParaRPr lang="ar-EG" b="1" dirty="0" smtClean="0"/>
          </a:p>
          <a:p>
            <a:pPr algn="just" rtl="1">
              <a:lnSpc>
                <a:spcPct val="150000"/>
              </a:lnSpc>
            </a:pPr>
            <a:r>
              <a:rPr lang="ar-EG" dirty="0" smtClean="0"/>
              <a:t>البروتينات</a:t>
            </a:r>
            <a:r>
              <a:rPr lang="ar-EG" dirty="0"/>
              <a:t>، الجزيئات الكبيرة المكونة من الأحماض الأمينية، هي أكثر مكونات الخلية تنوعًا. يتكون كل نوع من البروتين من مجموعة فريدة من الأحماض الأمينية المرتبطة بسلسلة يمكن أن تتكون من عدة أحماض أمينية إلى مئات الأحماض الأمينية في الطول.</a:t>
            </a:r>
            <a:endParaRPr lang="en-US" b="1"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Muscle </a:t>
            </a:r>
            <a:r>
              <a:rPr lang="en-US" dirty="0">
                <a:latin typeface="Times New Roman" pitchFamily="18" charset="0"/>
                <a:cs typeface="Times New Roman" pitchFamily="18" charset="0"/>
              </a:rPr>
              <a:t>cells, for </a:t>
            </a:r>
            <a:r>
              <a:rPr lang="en-US" dirty="0" smtClean="0">
                <a:latin typeface="Times New Roman" pitchFamily="18" charset="0"/>
                <a:cs typeface="Times New Roman" pitchFamily="18" charset="0"/>
              </a:rPr>
              <a:t>example</a:t>
            </a:r>
            <a:r>
              <a:rPr lang="en-US" dirty="0">
                <a:latin typeface="Times New Roman" pitchFamily="18" charset="0"/>
                <a:cs typeface="Times New Roman" pitchFamily="18" charset="0"/>
              </a:rPr>
              <a:t>, contain large amounts of the proteins myosin and actin, which are responsible for their ability to contract. </a:t>
            </a:r>
            <a:endParaRPr lang="en-US" dirty="0" smtClean="0">
              <a:latin typeface="Times New Roman" pitchFamily="18" charset="0"/>
              <a:cs typeface="Times New Roman" pitchFamily="18" charset="0"/>
            </a:endParaRPr>
          </a:p>
          <a:p>
            <a:pPr algn="just" rtl="1">
              <a:lnSpc>
                <a:spcPct val="150000"/>
              </a:lnSpc>
            </a:pPr>
            <a:r>
              <a:rPr lang="ar-EG" dirty="0"/>
              <a:t>يحتوي كل نوع من الخلايا على مجموعة مميزة من آلاف الأنواع المختلفة من البروتينات التي تحدد إلى حد كبير شكل الخلية وكيفية عملها. تحتوي الخلايا العضلية، على سبيل المثال، على كميات كبيرة من بروتينات الميوسين والأكتين، المسؤولة عن قدرتها على الانقباض. </a:t>
            </a:r>
            <a:endParaRPr lang="en-US" dirty="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most abundant protein in red blood cells is hemoglobin, which is responsible for the specialized function of oxygen </a:t>
            </a:r>
            <a:r>
              <a:rPr lang="en-US" dirty="0" smtClean="0">
                <a:latin typeface="Times New Roman" pitchFamily="18" charset="0"/>
                <a:cs typeface="Times New Roman" pitchFamily="18" charset="0"/>
              </a:rPr>
              <a:t>transport</a:t>
            </a:r>
          </a:p>
          <a:p>
            <a:pPr algn="just" rtl="1">
              <a:lnSpc>
                <a:spcPct val="150000"/>
              </a:lnSpc>
            </a:pPr>
            <a:r>
              <a:rPr lang="ar-EG" dirty="0" smtClean="0"/>
              <a:t>البروتين </a:t>
            </a:r>
            <a:r>
              <a:rPr lang="ar-EG" dirty="0"/>
              <a:t>الأكثر وفرة في خلايا الدم الحمراء هو الهيموجلوبين، وهو المسؤول عن الوظيفة المتخصصة لنقل </a:t>
            </a:r>
            <a:r>
              <a:rPr lang="ar-EG" dirty="0" smtClean="0"/>
              <a:t>الأكسجين</a:t>
            </a:r>
            <a:r>
              <a:rPr lang="en-US" dirty="0">
                <a:latin typeface="Times New Roman" pitchFamily="18" charset="0"/>
                <a:cs typeface="Times New Roman" pitchFamily="18" charset="0"/>
              </a:rPr>
              <a:t>.</a:t>
            </a:r>
            <a:endParaRPr lang="ar-EG" dirty="0"/>
          </a:p>
        </p:txBody>
      </p:sp>
    </p:spTree>
    <p:extLst>
      <p:ext uri="{BB962C8B-B14F-4D97-AF65-F5344CB8AC3E}">
        <p14:creationId xmlns:p14="http://schemas.microsoft.com/office/powerpoint/2010/main" val="29800867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 y="152400"/>
            <a:ext cx="8915400" cy="5909310"/>
          </a:xfrm>
          <a:prstGeom prst="rect">
            <a:avLst/>
          </a:prstGeom>
        </p:spPr>
        <p:txBody>
          <a:bodyPr wrap="square">
            <a:spAutoFit/>
          </a:bodyPr>
          <a:lstStyle/>
          <a:p>
            <a:pPr algn="just">
              <a:lnSpc>
                <a:spcPct val="150000"/>
              </a:lnSpc>
            </a:pPr>
            <a:r>
              <a:rPr lang="en-US" dirty="0">
                <a:latin typeface="Times New Roman" pitchFamily="18" charset="0"/>
                <a:cs typeface="Times New Roman" pitchFamily="18" charset="0"/>
              </a:rPr>
              <a:t>Proteins are involved in virtually all aspects of metabolism because most enzymes, molecules that accelerate the thousands of different chemical reactions that take place in an organism, are proteins. </a:t>
            </a:r>
            <a:endParaRPr lang="en-US" dirty="0" smtClean="0">
              <a:latin typeface="Times New Roman" pitchFamily="18" charset="0"/>
              <a:cs typeface="Times New Roman" pitchFamily="18" charset="0"/>
            </a:endParaRPr>
          </a:p>
          <a:p>
            <a:pPr algn="just" rtl="1">
              <a:lnSpc>
                <a:spcPct val="150000"/>
              </a:lnSpc>
            </a:pPr>
            <a:r>
              <a:rPr lang="ar-EG" dirty="0"/>
              <a:t>تشارك البروتينات في جميع جوانب عملية التمثيل الغذائي تقريبًا لأن معظم الإنزيمات، وهي الجزيئات التي تسرّع آلاف التفاعلات الكيميائية المختلفة التي تحدث في الكائن الحي، هي بروتينات.</a:t>
            </a:r>
            <a:endParaRPr lang="en-US" dirty="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Proteins are diverse in shape, allowing them to serve as major structural components of cells and tissues. For this reason, the body's growth, repair and maintenance depend on proteins</a:t>
            </a:r>
            <a:r>
              <a:rPr lang="en-US" dirty="0" smtClean="0">
                <a:latin typeface="Times New Roman" pitchFamily="18" charset="0"/>
                <a:cs typeface="Times New Roman" pitchFamily="18" charset="0"/>
              </a:rPr>
              <a:t>.</a:t>
            </a:r>
          </a:p>
          <a:p>
            <a:pPr algn="just" rtl="1">
              <a:lnSpc>
                <a:spcPct val="150000"/>
              </a:lnSpc>
            </a:pPr>
            <a:r>
              <a:rPr lang="ar-EG" dirty="0"/>
              <a:t>تتنوع البروتينات في الشكل، مما يسمح لها بالعمل كمكونات هيكلية رئيسية للخلايا والأنسجة. ولهذا السبب، يعتمد نمو الجسم وإصلاحه وصيانته على البروتينات</a:t>
            </a:r>
            <a:r>
              <a:rPr lang="ar-EG" dirty="0" smtClean="0"/>
              <a:t>.</a:t>
            </a:r>
            <a:endParaRPr lang="en-US" dirty="0" smtClean="0"/>
          </a:p>
          <a:p>
            <a:pPr marL="285750" indent="-285750" algn="just">
              <a:lnSpc>
                <a:spcPct val="150000"/>
              </a:lnSpc>
              <a:buFontTx/>
              <a:buChar char="-"/>
            </a:pPr>
            <a:r>
              <a:rPr lang="en-US" b="1" dirty="0" smtClean="0">
                <a:latin typeface="Times New Roman" pitchFamily="18" charset="0"/>
                <a:cs typeface="Times New Roman" pitchFamily="18" charset="0"/>
              </a:rPr>
              <a:t>Enzymes</a:t>
            </a:r>
            <a:r>
              <a:rPr lang="en-US" dirty="0" smtClean="0">
                <a:latin typeface="Times New Roman" pitchFamily="18" charset="0"/>
                <a:cs typeface="Times New Roman" pitchFamily="18" charset="0"/>
              </a:rPr>
              <a:t>:</a:t>
            </a:r>
          </a:p>
          <a:p>
            <a:pPr algn="just">
              <a:lnSpc>
                <a:spcPct val="150000"/>
              </a:lnSpc>
            </a:pPr>
            <a:r>
              <a:rPr lang="en-US" dirty="0" smtClean="0">
                <a:latin typeface="Times New Roman" pitchFamily="18" charset="0"/>
                <a:cs typeface="Times New Roman" pitchFamily="18" charset="0"/>
              </a:rPr>
              <a:t>Enzymes catalyze and speed </a:t>
            </a:r>
            <a:r>
              <a:rPr lang="en-US" dirty="0">
                <a:latin typeface="Times New Roman" pitchFamily="18" charset="0"/>
                <a:cs typeface="Times New Roman" pitchFamily="18" charset="0"/>
              </a:rPr>
              <a:t>specific chemical </a:t>
            </a:r>
            <a:r>
              <a:rPr lang="en-US" dirty="0" smtClean="0">
                <a:latin typeface="Times New Roman" pitchFamily="18" charset="0"/>
                <a:cs typeface="Times New Roman" pitchFamily="18" charset="0"/>
              </a:rPr>
              <a:t>reactions, such as enzymes </a:t>
            </a:r>
            <a:r>
              <a:rPr lang="en-US" dirty="0">
                <a:latin typeface="Times New Roman" pitchFamily="18" charset="0"/>
                <a:cs typeface="Times New Roman" pitchFamily="18" charset="0"/>
              </a:rPr>
              <a:t>that hydrolyze the bonds in </a:t>
            </a:r>
            <a:r>
              <a:rPr lang="en-US" dirty="0" smtClean="0">
                <a:latin typeface="Times New Roman" pitchFamily="18" charset="0"/>
                <a:cs typeface="Times New Roman" pitchFamily="18" charset="0"/>
              </a:rPr>
              <a:t>starch (</a:t>
            </a:r>
            <a:r>
              <a:rPr lang="en-US" b="1" dirty="0" smtClean="0">
                <a:latin typeface="Times New Roman" pitchFamily="18" charset="0"/>
                <a:cs typeface="Times New Roman" pitchFamily="18" charset="0"/>
              </a:rPr>
              <a:t>amylase</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and other food </a:t>
            </a:r>
            <a:r>
              <a:rPr lang="en-US" dirty="0" smtClean="0">
                <a:latin typeface="Times New Roman" pitchFamily="18" charset="0"/>
                <a:cs typeface="Times New Roman" pitchFamily="18" charset="0"/>
              </a:rPr>
              <a:t>molecules.</a:t>
            </a:r>
          </a:p>
          <a:p>
            <a:pPr algn="just" rtl="1">
              <a:lnSpc>
                <a:spcPct val="150000"/>
              </a:lnSpc>
            </a:pPr>
            <a:r>
              <a:rPr lang="en-US" dirty="0" smtClean="0"/>
              <a:t>-</a:t>
            </a:r>
            <a:r>
              <a:rPr lang="ar-EG" dirty="0" smtClean="0"/>
              <a:t> </a:t>
            </a:r>
            <a:r>
              <a:rPr lang="ar-EG" dirty="0"/>
              <a:t>تعمل الإنزيمات على تحفيز وتسريع تفاعلات كيميائية محددة، مثل الإنزيمات التي تحلل الروابط في النشا (الأميلاز) وجزيئات الطعام الأخرى.</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05963392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1"/>
          </p:nvPr>
        </p:nvSpPr>
        <p:spPr>
          <a:xfrm>
            <a:off x="303213" y="1600200"/>
            <a:ext cx="8534400" cy="895350"/>
          </a:xfrm>
        </p:spPr>
        <p:txBody>
          <a:bodyPr/>
          <a:lstStyle/>
          <a:p>
            <a:pPr algn="ctr" eaLnBrk="1" hangingPunct="1">
              <a:buFont typeface="Wingdings" pitchFamily="2" charset="2"/>
              <a:buNone/>
            </a:pPr>
            <a:r>
              <a:rPr lang="en-US" sz="4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PROTEINS</a:t>
            </a:r>
          </a:p>
          <a:p>
            <a:pPr algn="ctr" eaLnBrk="1" hangingPunct="1">
              <a:buFont typeface="Wingdings" pitchFamily="2" charset="2"/>
              <a:buNone/>
            </a:pPr>
            <a:r>
              <a:rPr lang="ar-SA"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البروتينات</a:t>
            </a:r>
            <a:endParaRPr lang="ar-SA"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eaLnBrk="1" hangingPunct="1">
              <a:buFont typeface="Wingdings" pitchFamily="2" charset="2"/>
              <a:buNone/>
            </a:pPr>
            <a:r>
              <a:rPr lang="ar-SA" sz="4400" dirty="0" smtClean="0"/>
              <a:t>   </a:t>
            </a:r>
            <a:endParaRPr lang="en-US" sz="4400" dirty="0" smtClean="0"/>
          </a:p>
        </p:txBody>
      </p:sp>
      <p:sp>
        <p:nvSpPr>
          <p:cNvPr id="41987" name="Line 4"/>
          <p:cNvSpPr>
            <a:spLocks noChangeShapeType="1"/>
          </p:cNvSpPr>
          <p:nvPr/>
        </p:nvSpPr>
        <p:spPr bwMode="auto">
          <a:xfrm>
            <a:off x="182563" y="1106488"/>
            <a:ext cx="8775700" cy="0"/>
          </a:xfrm>
          <a:prstGeom prst="line">
            <a:avLst/>
          </a:prstGeom>
          <a:noFill/>
          <a:ln w="76200">
            <a:solidFill>
              <a:srgbClr val="A8B99B"/>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41988" name="Line 5"/>
          <p:cNvSpPr>
            <a:spLocks noChangeShapeType="1"/>
          </p:cNvSpPr>
          <p:nvPr/>
        </p:nvSpPr>
        <p:spPr bwMode="auto">
          <a:xfrm>
            <a:off x="182563" y="65357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41989" name="Text Box 6"/>
          <p:cNvSpPr txBox="1">
            <a:spLocks noChangeArrowheads="1"/>
          </p:cNvSpPr>
          <p:nvPr/>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r>
              <a:rPr lang="en-US" sz="900" b="0" smtClean="0">
                <a:solidFill>
                  <a:srgbClr val="000000"/>
                </a:solidFill>
              </a:rPr>
              <a:t>Copyright © 2009 Pearson Education, Inc.</a:t>
            </a:r>
            <a:endParaRPr lang="en-US" b="0" smtClean="0">
              <a:solidFill>
                <a:srgbClr val="000000"/>
              </a:solidFill>
            </a:endParaRPr>
          </a:p>
        </p:txBody>
      </p:sp>
    </p:spTree>
    <p:extLst>
      <p:ext uri="{BB962C8B-B14F-4D97-AF65-F5344CB8AC3E}">
        <p14:creationId xmlns:p14="http://schemas.microsoft.com/office/powerpoint/2010/main" val="14875244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563" y="152400"/>
            <a:ext cx="8775700" cy="6555641"/>
          </a:xfrm>
          <a:prstGeom prst="rect">
            <a:avLst/>
          </a:prstGeom>
        </p:spPr>
        <p:txBody>
          <a:bodyPr wrap="square">
            <a:spAutoFit/>
          </a:bodyPr>
          <a:lstStyle/>
          <a:p>
            <a:pPr algn="just">
              <a:lnSpc>
                <a:spcPct val="150000"/>
              </a:lnSpc>
            </a:pPr>
            <a:r>
              <a:rPr lang="en-US" sz="2000" b="1" dirty="0">
                <a:solidFill>
                  <a:srgbClr val="FF0000"/>
                </a:solidFill>
              </a:rPr>
              <a:t>Proteins</a:t>
            </a:r>
            <a:r>
              <a:rPr lang="en-US" sz="2000" dirty="0"/>
              <a:t>, macromolecules composed of amino </a:t>
            </a:r>
            <a:r>
              <a:rPr lang="en-US" sz="2000" dirty="0" smtClean="0"/>
              <a:t>acids linked </a:t>
            </a:r>
            <a:r>
              <a:rPr lang="en-US" sz="2000" dirty="0"/>
              <a:t>by peptide </a:t>
            </a:r>
            <a:r>
              <a:rPr lang="en-US" sz="2000" dirty="0" smtClean="0"/>
              <a:t>bonds (Fig. 2).</a:t>
            </a:r>
          </a:p>
          <a:p>
            <a:pPr algn="just" rtl="1">
              <a:lnSpc>
                <a:spcPct val="150000"/>
              </a:lnSpc>
            </a:pPr>
            <a:r>
              <a:rPr lang="ar-EG" sz="2000" dirty="0">
                <a:solidFill>
                  <a:srgbClr val="FF0000"/>
                </a:solidFill>
              </a:rPr>
              <a:t>البروتينات هي جزيئات كبيرة تتكون من أحماض أمينية مرتبطة بروابط الببتيد. </a:t>
            </a:r>
            <a:endParaRPr lang="en-US" sz="2000" dirty="0"/>
          </a:p>
          <a:p>
            <a:pPr algn="just">
              <a:lnSpc>
                <a:spcPct val="150000"/>
              </a:lnSpc>
            </a:pPr>
            <a:r>
              <a:rPr lang="en-US" sz="2000" dirty="0" smtClean="0"/>
              <a:t>Each </a:t>
            </a:r>
            <a:r>
              <a:rPr lang="en-US" sz="2000" dirty="0"/>
              <a:t>type of protein </a:t>
            </a:r>
            <a:r>
              <a:rPr lang="en-US" sz="2000" dirty="0" smtClean="0"/>
              <a:t>consists </a:t>
            </a:r>
            <a:r>
              <a:rPr lang="en-US" sz="2000" dirty="0"/>
              <a:t>of a unique set of amino acids linked in a chain that can be from several amino acids to hundreds of amino acids in </a:t>
            </a:r>
            <a:r>
              <a:rPr lang="en-US" sz="2000" dirty="0" smtClean="0"/>
              <a:t>length.</a:t>
            </a:r>
          </a:p>
          <a:p>
            <a:pPr algn="just" rtl="1">
              <a:lnSpc>
                <a:spcPct val="150000"/>
              </a:lnSpc>
            </a:pPr>
            <a:r>
              <a:rPr lang="ar-EG" sz="2000" dirty="0">
                <a:solidFill>
                  <a:srgbClr val="FF0000"/>
                </a:solidFill>
              </a:rPr>
              <a:t>يتكون كل نوع من البروتين من مجموعة فريدة من الأحماض الأمينية المرتبطة بسلسلة يمكن أن تتكون من عدة أحماض أمينية إلى مئات الأحماض الأمينية في </a:t>
            </a:r>
            <a:r>
              <a:rPr lang="ar-EG" sz="2000" dirty="0" smtClean="0">
                <a:solidFill>
                  <a:srgbClr val="FF0000"/>
                </a:solidFill>
              </a:rPr>
              <a:t>الطول</a:t>
            </a:r>
            <a:r>
              <a:rPr lang="en-US" sz="2000" dirty="0" smtClean="0">
                <a:solidFill>
                  <a:srgbClr val="FF0000"/>
                </a:solidFill>
              </a:rPr>
              <a:t>.</a:t>
            </a:r>
          </a:p>
          <a:p>
            <a:pPr algn="just">
              <a:lnSpc>
                <a:spcPct val="150000"/>
              </a:lnSpc>
            </a:pPr>
            <a:r>
              <a:rPr lang="en-US" sz="2000" dirty="0"/>
              <a:t>The amino acid sequence of a protein determines its </a:t>
            </a:r>
            <a:r>
              <a:rPr lang="en-US" sz="2000" dirty="0" smtClean="0"/>
              <a:t>conformation.</a:t>
            </a:r>
          </a:p>
          <a:p>
            <a:pPr algn="just" rtl="1">
              <a:lnSpc>
                <a:spcPct val="150000"/>
              </a:lnSpc>
            </a:pPr>
            <a:r>
              <a:rPr lang="ar-EG" sz="2000" dirty="0">
                <a:solidFill>
                  <a:srgbClr val="FF0000"/>
                </a:solidFill>
              </a:rPr>
              <a:t>تسلسل الأحماض الأمينية للبروتين يحدد </a:t>
            </a:r>
            <a:r>
              <a:rPr lang="ar-EG" sz="2000" dirty="0">
                <a:solidFill>
                  <a:srgbClr val="FF0000"/>
                </a:solidFill>
              </a:rPr>
              <a:t>شكلها</a:t>
            </a:r>
            <a:endParaRPr lang="en-US" sz="2000" dirty="0">
              <a:solidFill>
                <a:srgbClr val="FF0000"/>
              </a:solidFill>
            </a:endParaRPr>
          </a:p>
          <a:p>
            <a:pPr algn="just">
              <a:lnSpc>
                <a:spcPct val="150000"/>
              </a:lnSpc>
            </a:pPr>
            <a:r>
              <a:rPr lang="en-US" sz="2000" dirty="0"/>
              <a:t>Protein conformation determines </a:t>
            </a:r>
            <a:r>
              <a:rPr lang="en-US" sz="2000" dirty="0" smtClean="0"/>
              <a:t>its function.</a:t>
            </a:r>
          </a:p>
          <a:p>
            <a:pPr algn="just" rtl="1">
              <a:lnSpc>
                <a:spcPct val="150000"/>
              </a:lnSpc>
            </a:pPr>
            <a:r>
              <a:rPr lang="ar-EG" sz="2000" dirty="0">
                <a:solidFill>
                  <a:srgbClr val="FF0000"/>
                </a:solidFill>
              </a:rPr>
              <a:t>يحدد شكل البروتين </a:t>
            </a:r>
            <a:r>
              <a:rPr lang="ar-EG" sz="2000" dirty="0" smtClean="0">
                <a:solidFill>
                  <a:srgbClr val="FF0000"/>
                </a:solidFill>
              </a:rPr>
              <a:t>وظيفته</a:t>
            </a:r>
          </a:p>
          <a:p>
            <a:pPr algn="just">
              <a:lnSpc>
                <a:spcPct val="150000"/>
              </a:lnSpc>
            </a:pPr>
            <a:r>
              <a:rPr lang="en-US" sz="2000" dirty="0"/>
              <a:t>Small changes in the primary structure of a protein can alter its shape and affect its </a:t>
            </a:r>
            <a:r>
              <a:rPr lang="en-US" sz="2000" dirty="0" smtClean="0"/>
              <a:t>function.</a:t>
            </a:r>
          </a:p>
          <a:p>
            <a:pPr algn="just" rtl="1">
              <a:lnSpc>
                <a:spcPct val="150000"/>
              </a:lnSpc>
            </a:pPr>
            <a:r>
              <a:rPr lang="ar-EG" sz="2000" dirty="0" smtClean="0"/>
              <a:t>التغييرات الصغيرة </a:t>
            </a:r>
            <a:r>
              <a:rPr lang="ar-EG" sz="2000" dirty="0"/>
              <a:t>في البنية الأساسية للبروتين يمكن أن يغير شكله ويؤثر على </a:t>
            </a:r>
            <a:r>
              <a:rPr lang="ar-EG" sz="2000" dirty="0" smtClean="0"/>
              <a:t>وظيفته</a:t>
            </a:r>
            <a:r>
              <a:rPr lang="en-US" sz="2000" dirty="0"/>
              <a:t>.</a:t>
            </a:r>
            <a:endParaRPr lang="en-US" sz="2000" dirty="0">
              <a:solidFill>
                <a:srgbClr val="FF0000"/>
              </a:solidFill>
            </a:endParaRPr>
          </a:p>
        </p:txBody>
      </p:sp>
    </p:spTree>
    <p:extLst>
      <p:ext uri="{BB962C8B-B14F-4D97-AF65-F5344CB8AC3E}">
        <p14:creationId xmlns:p14="http://schemas.microsoft.com/office/powerpoint/2010/main" val="10416254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885" y="152400"/>
            <a:ext cx="8806378" cy="3323987"/>
          </a:xfrm>
          <a:prstGeom prst="rect">
            <a:avLst/>
          </a:prstGeom>
        </p:spPr>
        <p:txBody>
          <a:bodyPr wrap="square">
            <a:spAutoFit/>
          </a:bodyPr>
          <a:lstStyle/>
          <a:p>
            <a:pPr algn="just">
              <a:lnSpc>
                <a:spcPct val="150000"/>
              </a:lnSpc>
            </a:pPr>
            <a:r>
              <a:rPr lang="en-US" sz="2000" dirty="0"/>
              <a:t>Amino acids are the subunits of proteins Amino acids, the constituents of proteins, have an amino group </a:t>
            </a:r>
            <a:r>
              <a:rPr lang="en-US" sz="2000" b="1" dirty="0" smtClean="0">
                <a:solidFill>
                  <a:srgbClr val="FF0000"/>
                </a:solidFill>
              </a:rPr>
              <a:t>(—NH2 </a:t>
            </a:r>
            <a:r>
              <a:rPr lang="en-US" sz="2000" b="1" dirty="0">
                <a:solidFill>
                  <a:srgbClr val="FF0000"/>
                </a:solidFill>
              </a:rPr>
              <a:t>) </a:t>
            </a:r>
            <a:r>
              <a:rPr lang="en-US" sz="2000" dirty="0"/>
              <a:t>and a carboxyl group </a:t>
            </a:r>
            <a:r>
              <a:rPr lang="en-US" sz="2000" b="1" dirty="0" smtClean="0">
                <a:solidFill>
                  <a:srgbClr val="FF0000"/>
                </a:solidFill>
              </a:rPr>
              <a:t>(—COOH</a:t>
            </a:r>
            <a:r>
              <a:rPr lang="en-US" sz="2000" b="1" dirty="0">
                <a:solidFill>
                  <a:srgbClr val="FF0000"/>
                </a:solidFill>
              </a:rPr>
              <a:t>) </a:t>
            </a:r>
            <a:r>
              <a:rPr lang="en-US" sz="2000" dirty="0"/>
              <a:t>bonded to the same asymmetrical carbon atom, known as the alpha </a:t>
            </a:r>
            <a:r>
              <a:rPr lang="en-US" sz="2000" dirty="0" smtClean="0"/>
              <a:t>carbon (Fig. 1).</a:t>
            </a:r>
          </a:p>
          <a:p>
            <a:pPr algn="just" rtl="1">
              <a:lnSpc>
                <a:spcPct val="150000"/>
              </a:lnSpc>
            </a:pPr>
            <a:r>
              <a:rPr lang="ar-EG" sz="2000" dirty="0" smtClean="0"/>
              <a:t>الأحماض </a:t>
            </a:r>
            <a:r>
              <a:rPr lang="ar-EG" sz="2000" dirty="0"/>
              <a:t>الأمينية هي الوحدات الفرعية من البروتينات الأحماض الأمينية، المكونة للبروتينات، لها أمينو المجموعة </a:t>
            </a:r>
            <a:r>
              <a:rPr lang="en-US" sz="2000" dirty="0" smtClean="0"/>
              <a:t>(NH2</a:t>
            </a:r>
            <a:r>
              <a:rPr lang="en-US" sz="2000" dirty="0"/>
              <a:t>) </a:t>
            </a:r>
            <a:r>
              <a:rPr lang="ar-EG" sz="2000" dirty="0" smtClean="0"/>
              <a:t> ومجموعة الكربوكسيل</a:t>
            </a:r>
            <a:r>
              <a:rPr lang="en-US" sz="2000" dirty="0" smtClean="0"/>
              <a:t> (COOH</a:t>
            </a:r>
            <a:r>
              <a:rPr lang="en-US" sz="2000" dirty="0"/>
              <a:t>) </a:t>
            </a:r>
            <a:r>
              <a:rPr lang="ar-EG" sz="2000" dirty="0"/>
              <a:t>المستعبدين لنفس ذرة الكربون غير المتناظرة، والمعروفة باسم ألفا </a:t>
            </a:r>
            <a:r>
              <a:rPr lang="ar-EG" sz="2000" dirty="0" smtClean="0"/>
              <a:t>كربون</a:t>
            </a:r>
            <a:r>
              <a:rPr lang="en-US" sz="2000" dirty="0" smtClean="0"/>
              <a:t> </a:t>
            </a:r>
            <a:r>
              <a:rPr lang="ar-EG" sz="2000" dirty="0" smtClean="0"/>
              <a:t>(شكل: 1).</a:t>
            </a:r>
            <a:endParaRPr lang="en-US" sz="2000" dirty="0"/>
          </a:p>
        </p:txBody>
      </p:sp>
      <p:sp>
        <p:nvSpPr>
          <p:cNvPr id="11" name="Rectangle 10"/>
          <p:cNvSpPr/>
          <p:nvPr/>
        </p:nvSpPr>
        <p:spPr>
          <a:xfrm>
            <a:off x="152400" y="3505200"/>
            <a:ext cx="8839200" cy="3693319"/>
          </a:xfrm>
          <a:prstGeom prst="rect">
            <a:avLst/>
          </a:prstGeom>
        </p:spPr>
        <p:txBody>
          <a:bodyPr wrap="square">
            <a:spAutoFit/>
          </a:bodyPr>
          <a:lstStyle/>
          <a:p>
            <a:pPr algn="just">
              <a:lnSpc>
                <a:spcPct val="150000"/>
              </a:lnSpc>
            </a:pPr>
            <a:r>
              <a:rPr lang="en-US" dirty="0"/>
              <a:t>Twenty amino acids are commonly found in proteins, each identified by the variable side chain (R group) bonded to the a </a:t>
            </a:r>
            <a:r>
              <a:rPr lang="en-US" dirty="0" smtClean="0"/>
              <a:t>carbon. </a:t>
            </a:r>
          </a:p>
          <a:p>
            <a:pPr algn="just" rtl="1">
              <a:lnSpc>
                <a:spcPct val="150000"/>
              </a:lnSpc>
            </a:pPr>
            <a:r>
              <a:rPr lang="ar-EG" dirty="0"/>
              <a:t>يوجد عادة عشرون حمضًا أمينيًا في البروتينات، يتم تحديد كل منها بواسطة سلسلة جانبية متغيرة (مجموعة </a:t>
            </a:r>
            <a:r>
              <a:rPr lang="en-US" dirty="0" smtClean="0"/>
              <a:t>(R</a:t>
            </a:r>
            <a:r>
              <a:rPr lang="ar-EG" dirty="0" smtClean="0"/>
              <a:t> مرتبطة </a:t>
            </a:r>
            <a:r>
              <a:rPr lang="ar-EG" dirty="0"/>
              <a:t>بالكربون.</a:t>
            </a:r>
            <a:endParaRPr lang="en-US" dirty="0"/>
          </a:p>
          <a:p>
            <a:pPr algn="just">
              <a:lnSpc>
                <a:spcPct val="150000"/>
              </a:lnSpc>
            </a:pPr>
            <a:r>
              <a:rPr lang="en-US" b="1" dirty="0" smtClean="0">
                <a:solidFill>
                  <a:srgbClr val="FF0000"/>
                </a:solidFill>
              </a:rPr>
              <a:t>Glycine</a:t>
            </a:r>
            <a:r>
              <a:rPr lang="en-US" dirty="0"/>
              <a:t>, the simplest amino acid, has a hydrogen </a:t>
            </a:r>
            <a:r>
              <a:rPr lang="en-US" dirty="0" smtClean="0"/>
              <a:t>atom (- H) </a:t>
            </a:r>
            <a:r>
              <a:rPr lang="en-US" dirty="0"/>
              <a:t>as its R group; </a:t>
            </a:r>
            <a:r>
              <a:rPr lang="en-US" b="1" dirty="0" smtClean="0">
                <a:solidFill>
                  <a:srgbClr val="FF0000"/>
                </a:solidFill>
              </a:rPr>
              <a:t>Alanine</a:t>
            </a:r>
            <a:r>
              <a:rPr lang="en-US" dirty="0" smtClean="0">
                <a:solidFill>
                  <a:srgbClr val="FF0000"/>
                </a:solidFill>
              </a:rPr>
              <a:t> </a:t>
            </a:r>
            <a:r>
              <a:rPr lang="en-US" dirty="0"/>
              <a:t>has a methyl </a:t>
            </a:r>
            <a:r>
              <a:rPr lang="en-US" dirty="0" smtClean="0"/>
              <a:t>(— CH3 </a:t>
            </a:r>
            <a:r>
              <a:rPr lang="en-US" dirty="0"/>
              <a:t>) </a:t>
            </a:r>
            <a:r>
              <a:rPr lang="en-US" dirty="0" smtClean="0"/>
              <a:t>group (Fig. 1).</a:t>
            </a:r>
          </a:p>
          <a:p>
            <a:pPr algn="just" rtl="1"/>
            <a:r>
              <a:rPr lang="ar-EG" dirty="0"/>
              <a:t>الجلايسين، أبسط الأحماض الأمينية، يحتوي على ذرة هيدروجين </a:t>
            </a:r>
            <a:r>
              <a:rPr lang="en-US" dirty="0" smtClean="0"/>
              <a:t>(H</a:t>
            </a:r>
            <a:r>
              <a:rPr lang="en-US" dirty="0"/>
              <a:t>) </a:t>
            </a:r>
            <a:r>
              <a:rPr lang="ar-EG" dirty="0"/>
              <a:t>كمجموعة </a:t>
            </a:r>
            <a:r>
              <a:rPr lang="en-US" dirty="0"/>
              <a:t>R؛ </a:t>
            </a:r>
            <a:r>
              <a:rPr lang="ar-EG" dirty="0"/>
              <a:t>يحتوي ألانين على مجموعة ميثيل </a:t>
            </a:r>
            <a:r>
              <a:rPr lang="en-US" dirty="0" smtClean="0"/>
              <a:t>(- CH3)</a:t>
            </a:r>
            <a:endParaRPr lang="en-US" dirty="0"/>
          </a:p>
          <a:p>
            <a:r>
              <a:rPr lang="en-US" dirty="0"/>
              <a:t/>
            </a:r>
            <a:br>
              <a:rPr lang="en-US" dirty="0"/>
            </a:br>
            <a:endParaRPr lang="en-US" dirty="0"/>
          </a:p>
        </p:txBody>
      </p:sp>
    </p:spTree>
    <p:extLst>
      <p:ext uri="{BB962C8B-B14F-4D97-AF65-F5344CB8AC3E}">
        <p14:creationId xmlns:p14="http://schemas.microsoft.com/office/powerpoint/2010/main" val="4230977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23"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1" y="804863"/>
            <a:ext cx="8382000" cy="5784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4082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1" name="Rectangle 15"/>
          <p:cNvSpPr>
            <a:spLocks noChangeArrowheads="1"/>
          </p:cNvSpPr>
          <p:nvPr/>
        </p:nvSpPr>
        <p:spPr bwMode="auto">
          <a:xfrm>
            <a:off x="2771775" y="152400"/>
            <a:ext cx="3348038" cy="831850"/>
          </a:xfrm>
          <a:prstGeom prst="rect">
            <a:avLst/>
          </a:prstGeom>
          <a:noFill/>
          <a:ln w="9525">
            <a:solidFill>
              <a:srgbClr val="00808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algn="ctr" eaLnBrk="0" fontAlgn="base" hangingPunct="0">
              <a:spcBef>
                <a:spcPct val="0"/>
              </a:spcBef>
              <a:spcAft>
                <a:spcPct val="0"/>
              </a:spcAft>
            </a:pPr>
            <a:r>
              <a:rPr lang="en-US" sz="2400" smtClean="0">
                <a:solidFill>
                  <a:srgbClr val="009999"/>
                </a:solidFill>
                <a:latin typeface="Arial" charset="0"/>
                <a:ea typeface="Arial Unicode MS" pitchFamily="34" charset="-128"/>
                <a:cs typeface="Arial Unicode MS" pitchFamily="34" charset="-128"/>
              </a:rPr>
              <a:t>Peptide bond formation</a:t>
            </a:r>
            <a:endParaRPr lang="ar-SA" sz="2400" smtClean="0">
              <a:solidFill>
                <a:srgbClr val="009999"/>
              </a:solidFill>
              <a:latin typeface="Arial" charset="0"/>
              <a:ea typeface="Arial Unicode MS" pitchFamily="34" charset="-128"/>
            </a:endParaRPr>
          </a:p>
          <a:p>
            <a:pPr algn="ctr" eaLnBrk="0" fontAlgn="base" hangingPunct="0">
              <a:spcBef>
                <a:spcPct val="0"/>
              </a:spcBef>
              <a:spcAft>
                <a:spcPct val="0"/>
              </a:spcAft>
            </a:pPr>
            <a:r>
              <a:rPr lang="ar-SA" sz="2400" smtClean="0">
                <a:solidFill>
                  <a:srgbClr val="009999"/>
                </a:solidFill>
                <a:latin typeface="Arial" charset="0"/>
                <a:ea typeface="Arial Unicode MS" pitchFamily="34" charset="-128"/>
              </a:rPr>
              <a:t>تكوين الرابطة الببتيدية</a:t>
            </a:r>
            <a:endParaRPr lang="en-US" sz="2400" smtClean="0">
              <a:solidFill>
                <a:srgbClr val="009999"/>
              </a:solidFill>
              <a:latin typeface="Arial" charset="0"/>
              <a:ea typeface="Arial Unicode MS" pitchFamily="34" charset="-128"/>
            </a:endParaRPr>
          </a:p>
        </p:txBody>
      </p:sp>
      <p:pic>
        <p:nvPicPr>
          <p:cNvPr id="2560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049" y="2805113"/>
            <a:ext cx="8850551" cy="191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18064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87" y="762000"/>
            <a:ext cx="9144000" cy="6170920"/>
          </a:xfrm>
          <a:prstGeom prst="rect">
            <a:avLst/>
          </a:prstGeom>
        </p:spPr>
        <p:txBody>
          <a:bodyPr>
            <a:spAutoFit/>
          </a:bodyPr>
          <a:lstStyle/>
          <a:p>
            <a:pPr marL="0" lvl="1" algn="r" defTabSz="533400" rtl="1" fontAlgn="base">
              <a:lnSpc>
                <a:spcPct val="150000"/>
              </a:lnSpc>
              <a:spcBef>
                <a:spcPct val="0"/>
              </a:spcBef>
              <a:spcAft>
                <a:spcPct val="0"/>
              </a:spcAft>
              <a:tabLst>
                <a:tab pos="177800" algn="l"/>
                <a:tab pos="622300" algn="l"/>
                <a:tab pos="812800" algn="l"/>
              </a:tabLst>
              <a:defRPr/>
            </a:pPr>
            <a:endParaRPr lang="ar-SA" sz="2000" dirty="0">
              <a:solidFill>
                <a:srgbClr val="FF0000"/>
              </a:solidFill>
              <a:latin typeface="Arial Unicode MS" pitchFamily="34" charset="-128"/>
              <a:ea typeface="Arial Unicode MS" pitchFamily="34" charset="-128"/>
              <a:cs typeface="Arial Unicode MS" pitchFamily="34" charset="-128"/>
            </a:endParaRPr>
          </a:p>
          <a:p>
            <a:pPr marL="177800" lvl="1" fontAlgn="base">
              <a:lnSpc>
                <a:spcPct val="150000"/>
              </a:lnSpc>
              <a:spcBef>
                <a:spcPct val="0"/>
              </a:spcBef>
              <a:spcAft>
                <a:spcPct val="0"/>
              </a:spcAft>
              <a:defRPr/>
            </a:pPr>
            <a:r>
              <a:rPr lang="en-US" sz="2000" b="1" dirty="0" smtClean="0">
                <a:solidFill>
                  <a:srgbClr val="0070C0"/>
                </a:solidFill>
                <a:ea typeface="Arial Unicode MS" pitchFamily="34" charset="-128"/>
                <a:cs typeface="Arial Unicode MS" pitchFamily="34" charset="-128"/>
              </a:rPr>
              <a:t>1-</a:t>
            </a:r>
            <a:r>
              <a:rPr lang="en-US" sz="2000" b="1" dirty="0" smtClean="0">
                <a:solidFill>
                  <a:srgbClr val="0060AF"/>
                </a:solidFill>
                <a:ea typeface="Arial Unicode MS" pitchFamily="34" charset="-128"/>
                <a:cs typeface="Arial Unicode MS" pitchFamily="34" charset="-128"/>
              </a:rPr>
              <a:t>Enzymes</a:t>
            </a:r>
            <a:r>
              <a:rPr lang="en-US" sz="2000" dirty="0">
                <a:solidFill>
                  <a:srgbClr val="FF0000"/>
                </a:solidFill>
                <a:ea typeface="Arial Unicode MS" pitchFamily="34" charset="-128"/>
                <a:cs typeface="Arial Unicode MS" pitchFamily="34" charset="-128"/>
              </a:rPr>
              <a:t>, </a:t>
            </a:r>
            <a:r>
              <a:rPr lang="en-US" sz="2000" dirty="0" smtClean="0"/>
              <a:t>catalyze </a:t>
            </a:r>
            <a:r>
              <a:rPr lang="en-US" sz="2000" dirty="0"/>
              <a:t>specific chemical reactions, </a:t>
            </a:r>
            <a:r>
              <a:rPr lang="en-US" sz="2000" dirty="0" smtClean="0"/>
              <a:t>as </a:t>
            </a:r>
            <a:r>
              <a:rPr lang="en-US" sz="2000" u="sng" dirty="0" smtClean="0">
                <a:solidFill>
                  <a:srgbClr val="FF0000"/>
                </a:solidFill>
              </a:rPr>
              <a:t>amylase</a:t>
            </a:r>
            <a:r>
              <a:rPr lang="en-US" sz="2000" dirty="0" smtClean="0"/>
              <a:t> </a:t>
            </a:r>
            <a:r>
              <a:rPr lang="en-US" sz="2000" dirty="0"/>
              <a:t>that hydrolyze the bonds in starch and other food molecules)</a:t>
            </a:r>
            <a:endParaRPr lang="ar-SA" sz="2000" dirty="0">
              <a:solidFill>
                <a:srgbClr val="FF0000"/>
              </a:solidFill>
              <a:ea typeface="Arial Unicode MS" pitchFamily="34" charset="-128"/>
              <a:cs typeface="Arial Unicode MS" pitchFamily="34" charset="-128"/>
            </a:endParaRPr>
          </a:p>
          <a:p>
            <a:pPr lvl="1" algn="r" rtl="1" fontAlgn="base">
              <a:lnSpc>
                <a:spcPct val="150000"/>
              </a:lnSpc>
              <a:spcBef>
                <a:spcPct val="0"/>
              </a:spcBef>
              <a:spcAft>
                <a:spcPct val="0"/>
              </a:spcAft>
              <a:defRPr/>
            </a:pPr>
            <a:r>
              <a:rPr lang="ar-EG" sz="2000" dirty="0" smtClean="0"/>
              <a:t>1- </a:t>
            </a:r>
            <a:r>
              <a:rPr lang="ar-EG" sz="2000" dirty="0"/>
              <a:t>الإنزيمات، تحفز تفاعلات كيميائية </a:t>
            </a:r>
            <a:r>
              <a:rPr lang="ar-EG" sz="2000" dirty="0" smtClean="0"/>
              <a:t>معينة</a:t>
            </a:r>
            <a:r>
              <a:rPr lang="en-US" sz="2000" dirty="0" smtClean="0"/>
              <a:t>.</a:t>
            </a:r>
            <a:r>
              <a:rPr lang="ar-EG" sz="2000" dirty="0"/>
              <a:t> (على سبيل </a:t>
            </a:r>
            <a:r>
              <a:rPr lang="ar-EG" sz="2000" dirty="0" smtClean="0"/>
              <a:t>المثال،الأميليز الذي يحلل </a:t>
            </a:r>
            <a:r>
              <a:rPr lang="ar-EG" sz="2000" dirty="0"/>
              <a:t>الروابط الموجودة في النشا وجزيئات الطعام الأخرى)</a:t>
            </a:r>
            <a:endParaRPr lang="en-US" sz="2000" dirty="0" smtClean="0"/>
          </a:p>
          <a:p>
            <a:pPr marL="177800" lvl="1" fontAlgn="base">
              <a:lnSpc>
                <a:spcPct val="150000"/>
              </a:lnSpc>
              <a:spcBef>
                <a:spcPct val="0"/>
              </a:spcBef>
              <a:spcAft>
                <a:spcPct val="0"/>
              </a:spcAft>
              <a:defRPr/>
            </a:pPr>
            <a:r>
              <a:rPr lang="en-US" sz="2000" b="1" dirty="0" smtClean="0">
                <a:solidFill>
                  <a:srgbClr val="0070C0"/>
                </a:solidFill>
                <a:ea typeface="Arial Unicode MS" pitchFamily="34" charset="-128"/>
                <a:cs typeface="Arial Unicode MS" pitchFamily="34" charset="-128"/>
              </a:rPr>
              <a:t>2-</a:t>
            </a:r>
            <a:r>
              <a:rPr lang="en-US" sz="2000" dirty="0" smtClean="0">
                <a:solidFill>
                  <a:srgbClr val="0070C0"/>
                </a:solidFill>
                <a:ea typeface="Arial Unicode MS" pitchFamily="34" charset="-128"/>
                <a:cs typeface="Arial Unicode MS" pitchFamily="34" charset="-128"/>
              </a:rPr>
              <a:t> </a:t>
            </a:r>
            <a:r>
              <a:rPr lang="en-US" sz="2000" b="1" dirty="0" smtClean="0">
                <a:solidFill>
                  <a:srgbClr val="0070C0"/>
                </a:solidFill>
                <a:ea typeface="Arial Unicode MS" pitchFamily="34" charset="-128"/>
                <a:cs typeface="Arial Unicode MS" pitchFamily="34" charset="-128"/>
              </a:rPr>
              <a:t>Structural proteins,</a:t>
            </a:r>
            <a:r>
              <a:rPr lang="en-US" sz="2000" dirty="0" smtClean="0">
                <a:solidFill>
                  <a:srgbClr val="0070C0"/>
                </a:solidFill>
                <a:ea typeface="Arial Unicode MS" pitchFamily="34" charset="-128"/>
                <a:cs typeface="Arial Unicode MS" pitchFamily="34" charset="-128"/>
              </a:rPr>
              <a:t> </a:t>
            </a:r>
            <a:r>
              <a:rPr lang="en-US" sz="2000" dirty="0"/>
              <a:t>strength </a:t>
            </a:r>
            <a:r>
              <a:rPr lang="en-US" sz="2000" dirty="0"/>
              <a:t>and protect cells and </a:t>
            </a:r>
            <a:r>
              <a:rPr lang="en-US" sz="2000" dirty="0" smtClean="0"/>
              <a:t>tissues, as collagen </a:t>
            </a:r>
            <a:r>
              <a:rPr lang="en-US" sz="2000" dirty="0"/>
              <a:t>in ligaments and tendons; keratin in hair and skin </a:t>
            </a:r>
            <a:r>
              <a:rPr lang="en-US" sz="2000" dirty="0" smtClean="0"/>
              <a:t>tissue.</a:t>
            </a:r>
            <a:endParaRPr lang="en-US" sz="2000" dirty="0"/>
          </a:p>
          <a:p>
            <a:pPr lvl="1" algn="r" rtl="1" fontAlgn="base">
              <a:lnSpc>
                <a:spcPct val="150000"/>
              </a:lnSpc>
              <a:spcBef>
                <a:spcPct val="0"/>
              </a:spcBef>
              <a:spcAft>
                <a:spcPct val="0"/>
              </a:spcAft>
              <a:defRPr/>
            </a:pPr>
            <a:r>
              <a:rPr lang="ar-EG" sz="2000" dirty="0" smtClean="0"/>
              <a:t>2- </a:t>
            </a:r>
            <a:r>
              <a:rPr lang="ar-EG" sz="2000" dirty="0"/>
              <a:t>البروتينات الهيكلية، </a:t>
            </a:r>
            <a:r>
              <a:rPr lang="ar-EG" sz="2000" dirty="0" smtClean="0"/>
              <a:t>تقوي </a:t>
            </a:r>
            <a:r>
              <a:rPr lang="ar-EG" sz="2000" dirty="0"/>
              <a:t>الخلايا والأنسجة وتحميها، مثل </a:t>
            </a:r>
            <a:r>
              <a:rPr lang="ar-EG" sz="2000" dirty="0" smtClean="0"/>
              <a:t>الكولاجين </a:t>
            </a:r>
            <a:r>
              <a:rPr lang="ar-EG" sz="2000" dirty="0"/>
              <a:t>في الأربطة والأوتار؛ الكيراتين في الشعر وأنسجة الجلد.</a:t>
            </a:r>
            <a:endParaRPr lang="en-US" sz="2000" dirty="0" smtClean="0"/>
          </a:p>
          <a:p>
            <a:pPr lvl="0" fontAlgn="base">
              <a:lnSpc>
                <a:spcPct val="150000"/>
              </a:lnSpc>
              <a:spcBef>
                <a:spcPct val="45000"/>
              </a:spcBef>
              <a:spcAft>
                <a:spcPct val="20000"/>
              </a:spcAft>
              <a:buClr>
                <a:srgbClr val="0060AF"/>
              </a:buClr>
            </a:pPr>
            <a:r>
              <a:rPr lang="en-US" sz="2000" b="1" dirty="0" smtClean="0">
                <a:solidFill>
                  <a:srgbClr val="0070C0"/>
                </a:solidFill>
                <a:ea typeface="Arial Unicode MS" pitchFamily="34" charset="-128"/>
                <a:cs typeface="Arial Unicode MS" pitchFamily="34" charset="-128"/>
              </a:rPr>
              <a:t>  3- Storage proteins, </a:t>
            </a:r>
            <a:r>
              <a:rPr lang="en-US" sz="2000" dirty="0"/>
              <a:t>Store nutrients, as Ovalbumin: egg white </a:t>
            </a:r>
            <a:r>
              <a:rPr lang="en-US" sz="2000" dirty="0" smtClean="0"/>
              <a:t>protein.</a:t>
            </a:r>
            <a:endParaRPr lang="ar-SA" sz="2000" dirty="0" smtClean="0">
              <a:solidFill>
                <a:srgbClr val="FF0000"/>
              </a:solidFill>
              <a:ea typeface="Arial Unicode MS" pitchFamily="34" charset="-128"/>
              <a:cs typeface="Arial Unicode MS" pitchFamily="34" charset="-128"/>
            </a:endParaRPr>
          </a:p>
          <a:p>
            <a:pPr lvl="0" algn="r" rtl="1" fontAlgn="base">
              <a:lnSpc>
                <a:spcPct val="150000"/>
              </a:lnSpc>
              <a:spcBef>
                <a:spcPct val="45000"/>
              </a:spcBef>
              <a:spcAft>
                <a:spcPct val="20000"/>
              </a:spcAft>
              <a:buClr>
                <a:srgbClr val="0060AF"/>
              </a:buClr>
            </a:pPr>
            <a:r>
              <a:rPr lang="ar-SA" sz="2000" dirty="0" smtClean="0"/>
              <a:t>3- </a:t>
            </a:r>
            <a:r>
              <a:rPr lang="ar-EG" sz="2000" dirty="0"/>
              <a:t>بروتينات التخزين، تخزن المغذيات، مثل الألبومين البيضاوي: بروتين بياض البيض </a:t>
            </a:r>
            <a:endParaRPr lang="en-US" sz="2000" dirty="0"/>
          </a:p>
          <a:p>
            <a:pPr lvl="0" algn="just" fontAlgn="base">
              <a:lnSpc>
                <a:spcPct val="150000"/>
              </a:lnSpc>
              <a:spcBef>
                <a:spcPct val="45000"/>
              </a:spcBef>
              <a:spcAft>
                <a:spcPct val="20000"/>
              </a:spcAft>
              <a:buClr>
                <a:srgbClr val="0060AF"/>
              </a:buClr>
            </a:pPr>
            <a:r>
              <a:rPr lang="en-US" sz="2000" b="1" dirty="0" smtClean="0">
                <a:solidFill>
                  <a:srgbClr val="0070C0"/>
                </a:solidFill>
                <a:ea typeface="Arial Unicode MS" pitchFamily="34" charset="-128"/>
                <a:cs typeface="Arial Unicode MS" pitchFamily="34" charset="-128"/>
              </a:rPr>
              <a:t>  </a:t>
            </a:r>
          </a:p>
        </p:txBody>
      </p:sp>
      <p:sp>
        <p:nvSpPr>
          <p:cNvPr id="49155" name="Rectangle 2"/>
          <p:cNvSpPr>
            <a:spLocks noGrp="1" noChangeArrowheads="1"/>
          </p:cNvSpPr>
          <p:nvPr>
            <p:ph type="title"/>
          </p:nvPr>
        </p:nvSpPr>
        <p:spPr>
          <a:xfrm>
            <a:off x="193675" y="152400"/>
            <a:ext cx="8534400" cy="762000"/>
          </a:xfrm>
        </p:spPr>
        <p:txBody>
          <a:bodyPr/>
          <a:lstStyle/>
          <a:p>
            <a:pPr marL="744538" indent="-744538" algn="ctr" eaLnBrk="1" hangingPunct="1"/>
            <a:r>
              <a:rPr lang="en-US" sz="2400" dirty="0" smtClean="0"/>
              <a:t>Proteins </a:t>
            </a:r>
            <a:r>
              <a:rPr lang="en-US" sz="2400" dirty="0" smtClean="0"/>
              <a:t>are essential to the structures and functions of life</a:t>
            </a:r>
            <a:r>
              <a:rPr lang="ar-SA" sz="2400" dirty="0" smtClean="0"/>
              <a:t/>
            </a:r>
            <a:br>
              <a:rPr lang="ar-SA" sz="2400" dirty="0" smtClean="0"/>
            </a:br>
            <a:r>
              <a:rPr lang="ar-SA" sz="2400" dirty="0" smtClean="0"/>
              <a:t>البروتينات هامة للتراكيب الحيوية ووظائفها</a:t>
            </a:r>
            <a:endParaRPr lang="en-US" sz="2400" dirty="0" smtClean="0"/>
          </a:p>
        </p:txBody>
      </p:sp>
      <p:sp>
        <p:nvSpPr>
          <p:cNvPr id="49156" name="Line 4"/>
          <p:cNvSpPr>
            <a:spLocks noChangeShapeType="1"/>
          </p:cNvSpPr>
          <p:nvPr/>
        </p:nvSpPr>
        <p:spPr bwMode="auto">
          <a:xfrm>
            <a:off x="182563" y="914400"/>
            <a:ext cx="8775700" cy="0"/>
          </a:xfrm>
          <a:prstGeom prst="line">
            <a:avLst/>
          </a:prstGeom>
          <a:noFill/>
          <a:ln w="76200">
            <a:solidFill>
              <a:srgbClr val="A8B99B"/>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Tree>
    <p:extLst>
      <p:ext uri="{BB962C8B-B14F-4D97-AF65-F5344CB8AC3E}">
        <p14:creationId xmlns:p14="http://schemas.microsoft.com/office/powerpoint/2010/main" val="322146750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153988" y="228600"/>
            <a:ext cx="8990012" cy="5715000"/>
          </a:xfrm>
        </p:spPr>
        <p:txBody>
          <a:bodyPr/>
          <a:lstStyle/>
          <a:p>
            <a:pPr marL="0" lvl="0" indent="0" algn="just">
              <a:lnSpc>
                <a:spcPct val="150000"/>
              </a:lnSpc>
              <a:buClr>
                <a:srgbClr val="0060AF"/>
              </a:buClr>
              <a:buNone/>
            </a:pPr>
            <a:r>
              <a:rPr lang="en-US" sz="2000" b="1" dirty="0" smtClean="0">
                <a:solidFill>
                  <a:srgbClr val="0070C0"/>
                </a:solidFill>
                <a:ea typeface="Arial Unicode MS" pitchFamily="34" charset="-128"/>
                <a:cs typeface="Arial Unicode MS" pitchFamily="34" charset="-128"/>
              </a:rPr>
              <a:t>4- Transporter proteins, </a:t>
            </a:r>
            <a:r>
              <a:rPr lang="en-US" sz="2000" dirty="0" smtClean="0"/>
              <a:t>Move substances between cells and across cell membranes, as Hemoglobin: O2 transport in blood Proteins in cell.</a:t>
            </a:r>
          </a:p>
          <a:p>
            <a:pPr lvl="0" algn="just" rtl="1">
              <a:lnSpc>
                <a:spcPct val="150000"/>
              </a:lnSpc>
              <a:buClr>
                <a:srgbClr val="0060AF"/>
              </a:buClr>
            </a:pPr>
            <a:r>
              <a:rPr lang="ar-EG" sz="2000" dirty="0" smtClean="0"/>
              <a:t>4- البروتينات الناقلة، تنقل المواد بين الخلايا وعبر أغشية الخلايا، </a:t>
            </a:r>
            <a:r>
              <a:rPr lang="ar-EG" sz="2000" dirty="0" smtClean="0"/>
              <a:t>مثل الهيموجلوبين: ينقل الأكسجين في الدم، والبروتينات الموجودة في الخلية.</a:t>
            </a:r>
            <a:endParaRPr lang="en-US" sz="2000" b="1" dirty="0" smtClean="0">
              <a:solidFill>
                <a:srgbClr val="0070C0"/>
              </a:solidFill>
              <a:ea typeface="Arial Unicode MS" pitchFamily="34" charset="-128"/>
              <a:cs typeface="Arial Unicode MS" pitchFamily="34" charset="-128"/>
            </a:endParaRPr>
          </a:p>
          <a:p>
            <a:pPr marL="0" indent="0" algn="just" eaLnBrk="1" hangingPunct="1">
              <a:lnSpc>
                <a:spcPct val="150000"/>
              </a:lnSpc>
              <a:buNone/>
            </a:pPr>
            <a:r>
              <a:rPr lang="en-US" sz="2000" b="1" dirty="0">
                <a:solidFill>
                  <a:srgbClr val="0070C0"/>
                </a:solidFill>
                <a:ea typeface="Arial Unicode MS" pitchFamily="34" charset="-128"/>
                <a:cs typeface="Arial Unicode MS" pitchFamily="34" charset="-128"/>
              </a:rPr>
              <a:t>5- Regulatory proteins, </a:t>
            </a:r>
            <a:r>
              <a:rPr lang="en-US" sz="2000" dirty="0" smtClean="0"/>
              <a:t>control the activities of proteins, genes, cells, and tissues, as hormones (e.g., insulin): control activities of cells and tissues.</a:t>
            </a:r>
          </a:p>
          <a:p>
            <a:pPr marL="0" indent="0" algn="just" rtl="1" eaLnBrk="1" hangingPunct="1">
              <a:lnSpc>
                <a:spcPct val="150000"/>
              </a:lnSpc>
              <a:buNone/>
            </a:pPr>
            <a:r>
              <a:rPr lang="ar-EG" sz="2000" dirty="0" smtClean="0"/>
              <a:t>5- البروتينات التنظيمية، تتحكم في نشاط البروتينات والجينات والخلايا والأنسجة، مثل الهرمونات (مثل الأنسولين): التحكم في أنشطة الخلايا والأنسجة.</a:t>
            </a:r>
            <a:endParaRPr lang="en-US" sz="2000" dirty="0" smtClean="0"/>
          </a:p>
          <a:p>
            <a:pPr marL="0" indent="0" algn="just" eaLnBrk="1" hangingPunct="1">
              <a:lnSpc>
                <a:spcPct val="150000"/>
              </a:lnSpc>
              <a:buNone/>
            </a:pPr>
            <a:r>
              <a:rPr lang="en-US" sz="2000" b="1" dirty="0" smtClean="0">
                <a:solidFill>
                  <a:srgbClr val="0070C0"/>
                </a:solidFill>
                <a:ea typeface="Arial Unicode MS" pitchFamily="34" charset="-128"/>
                <a:cs typeface="Arial Unicode MS" pitchFamily="34" charset="-128"/>
              </a:rPr>
              <a:t>6-Protective </a:t>
            </a:r>
            <a:r>
              <a:rPr lang="en-US" sz="2000" b="1" dirty="0">
                <a:solidFill>
                  <a:srgbClr val="0070C0"/>
                </a:solidFill>
                <a:ea typeface="Arial Unicode MS" pitchFamily="34" charset="-128"/>
                <a:cs typeface="Arial Unicode MS" pitchFamily="34" charset="-128"/>
              </a:rPr>
              <a:t>proteins, </a:t>
            </a:r>
            <a:r>
              <a:rPr lang="en-US" sz="2000" dirty="0" smtClean="0"/>
              <a:t>defense against foreign substances, Antibodies: bind to specific foreign proteins.</a:t>
            </a:r>
          </a:p>
          <a:p>
            <a:pPr marL="0" indent="0" algn="just" rtl="1" eaLnBrk="1" hangingPunct="1">
              <a:lnSpc>
                <a:spcPct val="150000"/>
              </a:lnSpc>
              <a:buNone/>
            </a:pPr>
            <a:r>
              <a:rPr lang="ar-EG" sz="2000" dirty="0" smtClean="0"/>
              <a:t>6 - بروتينات الحماية، تدافع ضد المواد الغريبة، مثل الأجسام المضادة: ترتبط بالبروتينات الغريبة.</a:t>
            </a:r>
            <a:endParaRPr lang="en-US" sz="2000" dirty="0" smtClean="0"/>
          </a:p>
          <a:p>
            <a:pPr marL="0" indent="0" algn="just" eaLnBrk="1" hangingPunct="1">
              <a:lnSpc>
                <a:spcPct val="150000"/>
              </a:lnSpc>
              <a:buNone/>
            </a:pPr>
            <a:endParaRPr lang="en-US" sz="2000" b="1" dirty="0">
              <a:ln w="17780" cmpd="sng">
                <a:solidFill>
                  <a:schemeClr val="tx1"/>
                </a:solidFill>
                <a:prstDash val="solid"/>
                <a:miter lim="800000"/>
              </a:ln>
            </a:endParaRPr>
          </a:p>
        </p:txBody>
      </p:sp>
      <p:sp>
        <p:nvSpPr>
          <p:cNvPr id="50182" name="Text Box 6"/>
          <p:cNvSpPr txBox="1">
            <a:spLocks noChangeArrowheads="1"/>
          </p:cNvSpPr>
          <p:nvPr/>
        </p:nvSpPr>
        <p:spPr bwMode="auto">
          <a:xfrm>
            <a:off x="182563" y="6863690"/>
            <a:ext cx="8775700" cy="756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endParaRPr lang="en-US" b="0" dirty="0" smtClean="0">
              <a:solidFill>
                <a:srgbClr val="000000"/>
              </a:solidFill>
            </a:endParaRPr>
          </a:p>
        </p:txBody>
      </p:sp>
    </p:spTree>
    <p:extLst>
      <p:ext uri="{BB962C8B-B14F-4D97-AF65-F5344CB8AC3E}">
        <p14:creationId xmlns:p14="http://schemas.microsoft.com/office/powerpoint/2010/main" val="38782867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923330"/>
          </a:xfrm>
          <a:prstGeom prst="rect">
            <a:avLst/>
          </a:prstGeom>
        </p:spPr>
        <p:txBody>
          <a:bodyPr wrap="square">
            <a:spAutoFit/>
          </a:bodyPr>
          <a:lstStyle/>
          <a:p>
            <a:pPr algn="just">
              <a:lnSpc>
                <a:spcPct val="150000"/>
              </a:lnSpc>
            </a:pPr>
            <a:r>
              <a:rPr lang="en-US" b="1" dirty="0">
                <a:solidFill>
                  <a:srgbClr val="0070C0"/>
                </a:solidFill>
                <a:ea typeface="Arial Unicode MS" pitchFamily="34" charset="-128"/>
                <a:cs typeface="Arial Unicode MS" pitchFamily="34" charset="-128"/>
              </a:rPr>
              <a:t>7- Motile proteins, </a:t>
            </a:r>
            <a:r>
              <a:rPr lang="en-US" dirty="0"/>
              <a:t>generate movement in cells and tissues.</a:t>
            </a:r>
          </a:p>
          <a:p>
            <a:pPr algn="just" rtl="1">
              <a:lnSpc>
                <a:spcPct val="150000"/>
              </a:lnSpc>
            </a:pPr>
            <a:r>
              <a:rPr lang="ar-EG" dirty="0"/>
              <a:t>7- البروتينات المتحركة، تولد الحركة في الخلايا والأنسجة.</a:t>
            </a:r>
            <a:endParaRPr lang="en-US" dirty="0"/>
          </a:p>
        </p:txBody>
      </p:sp>
    </p:spTree>
    <p:extLst>
      <p:ext uri="{BB962C8B-B14F-4D97-AF65-F5344CB8AC3E}">
        <p14:creationId xmlns:p14="http://schemas.microsoft.com/office/powerpoint/2010/main" val="95816090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Line 3"/>
          <p:cNvSpPr>
            <a:spLocks noChangeShapeType="1"/>
          </p:cNvSpPr>
          <p:nvPr/>
        </p:nvSpPr>
        <p:spPr bwMode="auto">
          <a:xfrm>
            <a:off x="182563" y="1106488"/>
            <a:ext cx="8775700" cy="0"/>
          </a:xfrm>
          <a:prstGeom prst="line">
            <a:avLst/>
          </a:prstGeom>
          <a:noFill/>
          <a:ln w="76200">
            <a:solidFill>
              <a:srgbClr val="A8B99B"/>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1204" name="Line 4"/>
          <p:cNvSpPr>
            <a:spLocks noChangeShapeType="1"/>
          </p:cNvSpPr>
          <p:nvPr/>
        </p:nvSpPr>
        <p:spPr bwMode="auto">
          <a:xfrm>
            <a:off x="182563" y="65357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6" name="Rectangle 5"/>
          <p:cNvSpPr/>
          <p:nvPr/>
        </p:nvSpPr>
        <p:spPr>
          <a:xfrm>
            <a:off x="2286000" y="2485665"/>
            <a:ext cx="4572000" cy="2563779"/>
          </a:xfrm>
          <a:prstGeom prst="rect">
            <a:avLst/>
          </a:prstGeom>
        </p:spPr>
        <p:txBody>
          <a:bodyPr>
            <a:spAutoFit/>
          </a:bodyPr>
          <a:lstStyle/>
          <a:p>
            <a:pPr marL="339725" lvl="0" indent="-339725" algn="ctr" fontAlgn="base">
              <a:spcBef>
                <a:spcPct val="45000"/>
              </a:spcBef>
              <a:spcAft>
                <a:spcPct val="20000"/>
              </a:spcAft>
              <a:buClr>
                <a:srgbClr val="0060AF"/>
              </a:buClr>
            </a:pPr>
            <a:r>
              <a:rPr lang="en-US" sz="4400" b="1" kern="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NUCLEIC ACIDS</a:t>
            </a:r>
          </a:p>
          <a:p>
            <a:pPr marL="339725" lvl="0" indent="-339725" algn="ctr" fontAlgn="base">
              <a:spcBef>
                <a:spcPct val="45000"/>
              </a:spcBef>
              <a:spcAft>
                <a:spcPct val="20000"/>
              </a:spcAft>
              <a:buClr>
                <a:srgbClr val="0060AF"/>
              </a:buClr>
            </a:pPr>
            <a:r>
              <a:rPr lang="ar-SA" sz="4400" b="1" kern="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الأحماض النووية </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91881252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6555641"/>
          </a:xfrm>
          <a:prstGeom prst="rect">
            <a:avLst/>
          </a:prstGeom>
        </p:spPr>
        <p:txBody>
          <a:bodyPr wrap="square">
            <a:spAutoFit/>
          </a:bodyPr>
          <a:lstStyle/>
          <a:p>
            <a:pPr algn="just">
              <a:lnSpc>
                <a:spcPct val="150000"/>
              </a:lnSpc>
            </a:pPr>
            <a:r>
              <a:rPr lang="en-US" sz="2000" b="1" dirty="0">
                <a:solidFill>
                  <a:srgbClr val="FF0000"/>
                </a:solidFill>
              </a:rPr>
              <a:t>Nucleic </a:t>
            </a:r>
            <a:r>
              <a:rPr lang="en-US" sz="2000" b="1" dirty="0" smtClean="0">
                <a:solidFill>
                  <a:srgbClr val="FF0000"/>
                </a:solidFill>
              </a:rPr>
              <a:t>acids:</a:t>
            </a:r>
          </a:p>
          <a:p>
            <a:pPr algn="just">
              <a:lnSpc>
                <a:spcPct val="150000"/>
              </a:lnSpc>
            </a:pPr>
            <a:r>
              <a:rPr lang="en-US" sz="2000" dirty="0" smtClean="0"/>
              <a:t>Nucleic </a:t>
            </a:r>
            <a:r>
              <a:rPr lang="en-US" sz="2000" dirty="0"/>
              <a:t>acids are macromolecules that transmit hereditary information and determine what proteins a cell </a:t>
            </a:r>
            <a:r>
              <a:rPr lang="en-US" sz="2000" dirty="0" smtClean="0"/>
              <a:t>manufactures</a:t>
            </a:r>
            <a:r>
              <a:rPr lang="en-US" sz="2000" dirty="0"/>
              <a:t>. </a:t>
            </a:r>
            <a:endParaRPr lang="en-US" sz="2000" dirty="0" smtClean="0"/>
          </a:p>
          <a:p>
            <a:pPr algn="just" rtl="1">
              <a:lnSpc>
                <a:spcPct val="150000"/>
              </a:lnSpc>
            </a:pPr>
            <a:r>
              <a:rPr lang="ar-EG" sz="2000" dirty="0"/>
              <a:t>الأحماض النووية هي جزيئات كبيرة تنقل المعلومات الوراثية وتحدد البروتينات التي تصنعها الخلية.</a:t>
            </a:r>
            <a:endParaRPr lang="en-US" sz="2000" dirty="0"/>
          </a:p>
          <a:p>
            <a:pPr algn="just">
              <a:lnSpc>
                <a:spcPct val="150000"/>
              </a:lnSpc>
            </a:pPr>
            <a:r>
              <a:rPr lang="en-US" sz="2000" dirty="0" smtClean="0">
                <a:solidFill>
                  <a:srgbClr val="FF0000"/>
                </a:solidFill>
              </a:rPr>
              <a:t>Two </a:t>
            </a:r>
            <a:r>
              <a:rPr lang="en-US" sz="2000" dirty="0">
                <a:solidFill>
                  <a:srgbClr val="FF0000"/>
                </a:solidFill>
              </a:rPr>
              <a:t>classes of nucleic acids are found in cells: </a:t>
            </a:r>
            <a:endParaRPr lang="en-US" sz="2000" dirty="0" smtClean="0">
              <a:solidFill>
                <a:srgbClr val="FF0000"/>
              </a:solidFill>
            </a:endParaRPr>
          </a:p>
          <a:p>
            <a:pPr algn="just">
              <a:lnSpc>
                <a:spcPct val="150000"/>
              </a:lnSpc>
            </a:pPr>
            <a:r>
              <a:rPr lang="en-US" sz="2000" b="1" dirty="0" smtClean="0"/>
              <a:t>1- Deoxyribonucleic acid:</a:t>
            </a:r>
            <a:r>
              <a:rPr lang="en-US" sz="2000" dirty="0" smtClean="0"/>
              <a:t> </a:t>
            </a:r>
            <a:r>
              <a:rPr lang="en-US" sz="2000" dirty="0"/>
              <a:t>Deoxyribonucleic acid (</a:t>
            </a:r>
            <a:r>
              <a:rPr lang="en-US" sz="2000" b="1" dirty="0"/>
              <a:t>DNA</a:t>
            </a:r>
            <a:r>
              <a:rPr lang="en-US" sz="2000" dirty="0"/>
              <a:t>) makes up the genes, the hereditary material of the cell, and contains instructions for making all the proteins as well as all the RNA the organism needs</a:t>
            </a:r>
            <a:r>
              <a:rPr lang="en-US" sz="2000" dirty="0" smtClean="0"/>
              <a:t>.</a:t>
            </a:r>
          </a:p>
          <a:p>
            <a:pPr algn="just" rtl="1">
              <a:lnSpc>
                <a:spcPct val="150000"/>
              </a:lnSpc>
            </a:pPr>
            <a:r>
              <a:rPr lang="ar-EG" sz="2000" dirty="0"/>
              <a:t>1- الحمض النووي </a:t>
            </a:r>
            <a:r>
              <a:rPr lang="ar-EG" sz="2000" dirty="0" smtClean="0"/>
              <a:t>الريبوزي </a:t>
            </a:r>
            <a:r>
              <a:rPr lang="ar-EG" sz="2000" dirty="0"/>
              <a:t>منقوص الأكسجين </a:t>
            </a:r>
            <a:r>
              <a:rPr lang="en-US" sz="2000" dirty="0"/>
              <a:t> </a:t>
            </a:r>
            <a:r>
              <a:rPr lang="en-US" sz="2000" dirty="0" smtClean="0"/>
              <a:t>(DNA</a:t>
            </a:r>
            <a:r>
              <a:rPr lang="en-US" sz="2000" dirty="0"/>
              <a:t>): </a:t>
            </a:r>
            <a:r>
              <a:rPr lang="ar-EG" sz="2000" dirty="0" smtClean="0"/>
              <a:t>يشكل</a:t>
            </a:r>
            <a:r>
              <a:rPr lang="en-US" sz="2000" dirty="0" smtClean="0"/>
              <a:t> </a:t>
            </a:r>
            <a:r>
              <a:rPr lang="ar-EG" sz="2000" dirty="0" smtClean="0"/>
              <a:t>هذا </a:t>
            </a:r>
            <a:r>
              <a:rPr lang="ar-EG" sz="2000" dirty="0"/>
              <a:t>الحمض </a:t>
            </a:r>
            <a:r>
              <a:rPr lang="ar-EG" sz="2000" dirty="0" smtClean="0"/>
              <a:t>الجينات</a:t>
            </a:r>
            <a:r>
              <a:rPr lang="ar-EG" sz="2000" dirty="0"/>
              <a:t>، وهي المادة الوراثية للخلية، ويحتوي على تعليمات لصنع جميع البروتينات </a:t>
            </a:r>
            <a:r>
              <a:rPr lang="ar-EG" sz="2000" dirty="0" smtClean="0"/>
              <a:t>بالإضافة إلى </a:t>
            </a:r>
            <a:r>
              <a:rPr lang="en-US" sz="2000" dirty="0" smtClean="0"/>
              <a:t> RNA</a:t>
            </a:r>
            <a:r>
              <a:rPr lang="ar-EG" sz="2000" dirty="0" smtClean="0"/>
              <a:t>الذي </a:t>
            </a:r>
            <a:r>
              <a:rPr lang="ar-EG" sz="2000" dirty="0"/>
              <a:t>يحتاجه الكائن الحي.</a:t>
            </a:r>
            <a:endParaRPr lang="en-US" sz="2000" dirty="0"/>
          </a:p>
          <a:p>
            <a:pPr algn="just">
              <a:lnSpc>
                <a:spcPct val="150000"/>
              </a:lnSpc>
            </a:pPr>
            <a:r>
              <a:rPr lang="en-US" sz="2000" b="1" dirty="0" smtClean="0"/>
              <a:t>2- Ribonucleic acid</a:t>
            </a:r>
            <a:r>
              <a:rPr lang="en-US" sz="2000" dirty="0" smtClean="0"/>
              <a:t>: Ribonucleic </a:t>
            </a:r>
            <a:r>
              <a:rPr lang="en-US" sz="2000" dirty="0"/>
              <a:t>acid (RNA) participates in the process in which amino acids are linked to form </a:t>
            </a:r>
            <a:r>
              <a:rPr lang="en-US" sz="2000" dirty="0" smtClean="0"/>
              <a:t>polypeptides.</a:t>
            </a:r>
          </a:p>
          <a:p>
            <a:pPr algn="just" rtl="1">
              <a:lnSpc>
                <a:spcPct val="150000"/>
              </a:lnSpc>
            </a:pPr>
            <a:r>
              <a:rPr lang="ar-EG" sz="2000" dirty="0"/>
              <a:t>2- حمض الريبونوكليك: يشارك حمض </a:t>
            </a:r>
            <a:r>
              <a:rPr lang="ar-EG" sz="2000" dirty="0" smtClean="0"/>
              <a:t>الريبونوكليك</a:t>
            </a:r>
            <a:r>
              <a:rPr lang="en-US" sz="2000" dirty="0" smtClean="0"/>
              <a:t> (RNA) </a:t>
            </a:r>
            <a:r>
              <a:rPr lang="ar-EG" sz="2000" dirty="0" smtClean="0"/>
              <a:t>في </a:t>
            </a:r>
            <a:r>
              <a:rPr lang="ar-EG" sz="2000" dirty="0"/>
              <a:t>العملية التي ترتبط فيها الأحماض الأمينية لتكوين عديدات </a:t>
            </a:r>
            <a:r>
              <a:rPr lang="ar-EG" sz="2000" dirty="0" smtClean="0"/>
              <a:t>الببتيد.</a:t>
            </a:r>
            <a:endParaRPr lang="en-US" sz="2000" dirty="0"/>
          </a:p>
        </p:txBody>
      </p:sp>
    </p:spTree>
    <p:extLst>
      <p:ext uri="{BB962C8B-B14F-4D97-AF65-F5344CB8AC3E}">
        <p14:creationId xmlns:p14="http://schemas.microsoft.com/office/powerpoint/2010/main" val="24351986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101600" y="180975"/>
            <a:ext cx="8953500" cy="914400"/>
          </a:xfrm>
        </p:spPr>
        <p:txBody>
          <a:bodyPr/>
          <a:lstStyle/>
          <a:p>
            <a:pPr marL="744538" indent="-744538" algn="just" rtl="1" eaLnBrk="1" hangingPunct="1">
              <a:lnSpc>
                <a:spcPct val="150000"/>
              </a:lnSpc>
            </a:pPr>
            <a:r>
              <a:rPr lang="en-US" sz="2000" dirty="0" smtClean="0"/>
              <a:t>Nucleic </a:t>
            </a:r>
            <a:r>
              <a:rPr lang="en-US" sz="2000" dirty="0" smtClean="0"/>
              <a:t>acids are information-rich polymers of </a:t>
            </a:r>
            <a:r>
              <a:rPr lang="en-US" sz="2000" dirty="0" smtClean="0">
                <a:solidFill>
                  <a:srgbClr val="FF0000"/>
                </a:solidFill>
              </a:rPr>
              <a:t>nucleotides:</a:t>
            </a:r>
            <a:br>
              <a:rPr lang="en-US" sz="2000" dirty="0" smtClean="0">
                <a:solidFill>
                  <a:srgbClr val="FF0000"/>
                </a:solidFill>
              </a:rPr>
            </a:br>
            <a:r>
              <a:rPr lang="ar-SA" sz="2000" dirty="0" smtClean="0"/>
              <a:t>الأحماض </a:t>
            </a:r>
            <a:r>
              <a:rPr lang="ar-SA" sz="2000" dirty="0" smtClean="0"/>
              <a:t>النووية هي مبلمرات من النيوكليوتيدات الغنية بالمعلومات</a:t>
            </a:r>
            <a:endParaRPr lang="en-US" sz="2000" dirty="0" smtClean="0"/>
          </a:p>
        </p:txBody>
      </p:sp>
      <p:sp>
        <p:nvSpPr>
          <p:cNvPr id="51203" name="Rectangle 3"/>
          <p:cNvSpPr>
            <a:spLocks noGrp="1" noChangeArrowheads="1"/>
          </p:cNvSpPr>
          <p:nvPr>
            <p:ph type="body" idx="1"/>
          </p:nvPr>
        </p:nvSpPr>
        <p:spPr>
          <a:xfrm>
            <a:off x="182563" y="1301750"/>
            <a:ext cx="8775700" cy="5078413"/>
          </a:xfrm>
        </p:spPr>
        <p:txBody>
          <a:bodyPr/>
          <a:lstStyle/>
          <a:p>
            <a:pPr eaLnBrk="1" hangingPunct="1">
              <a:defRPr/>
            </a:pPr>
            <a:r>
              <a:rPr lang="en-US" sz="2000" b="1" dirty="0" smtClean="0">
                <a:latin typeface="Arial Unicode MS" pitchFamily="34" charset="-128"/>
                <a:ea typeface="Arial Unicode MS" pitchFamily="34" charset="-128"/>
                <a:cs typeface="Arial Unicode MS" pitchFamily="34" charset="-128"/>
              </a:rPr>
              <a:t>DNA</a:t>
            </a:r>
            <a:r>
              <a:rPr lang="en-US" sz="2000" dirty="0" smtClean="0">
                <a:latin typeface="Arial Unicode MS" pitchFamily="34" charset="-128"/>
                <a:ea typeface="Arial Unicode MS" pitchFamily="34" charset="-128"/>
                <a:cs typeface="Arial Unicode MS" pitchFamily="34" charset="-128"/>
              </a:rPr>
              <a:t> </a:t>
            </a:r>
            <a:r>
              <a:rPr lang="en-US" sz="2000" dirty="0" smtClean="0">
                <a:latin typeface="Arial Unicode MS" pitchFamily="34" charset="-128"/>
                <a:ea typeface="Arial Unicode MS" pitchFamily="34" charset="-128"/>
                <a:cs typeface="Arial Unicode MS" pitchFamily="34" charset="-128"/>
              </a:rPr>
              <a:t>and </a:t>
            </a:r>
            <a:r>
              <a:rPr lang="en-US" sz="2000" b="1" dirty="0" smtClean="0">
                <a:latin typeface="Arial Unicode MS" pitchFamily="34" charset="-128"/>
                <a:ea typeface="Arial Unicode MS" pitchFamily="34" charset="-128"/>
                <a:cs typeface="Arial Unicode MS" pitchFamily="34" charset="-128"/>
              </a:rPr>
              <a:t>RNA</a:t>
            </a:r>
            <a:r>
              <a:rPr lang="en-US" sz="2000" dirty="0" smtClean="0">
                <a:latin typeface="Arial Unicode MS" pitchFamily="34" charset="-128"/>
                <a:ea typeface="Arial Unicode MS" pitchFamily="34" charset="-128"/>
                <a:cs typeface="Arial Unicode MS" pitchFamily="34" charset="-128"/>
              </a:rPr>
              <a:t> are </a:t>
            </a:r>
            <a:r>
              <a:rPr lang="en-US" sz="2000" dirty="0" smtClean="0">
                <a:latin typeface="Arial Unicode MS" pitchFamily="34" charset="-128"/>
                <a:ea typeface="Arial Unicode MS" pitchFamily="34" charset="-128"/>
                <a:cs typeface="Arial Unicode MS" pitchFamily="34" charset="-128"/>
              </a:rPr>
              <a:t>composed of monomers called </a:t>
            </a:r>
            <a:r>
              <a:rPr lang="en-US" sz="2000" b="1" dirty="0" smtClean="0">
                <a:latin typeface="Arial Unicode MS" pitchFamily="34" charset="-128"/>
                <a:ea typeface="Arial Unicode MS" pitchFamily="34" charset="-128"/>
                <a:cs typeface="Arial Unicode MS" pitchFamily="34" charset="-128"/>
              </a:rPr>
              <a:t>nucleotides.</a:t>
            </a:r>
            <a:endParaRPr lang="ar-SA" sz="2000" b="1" dirty="0" smtClean="0">
              <a:latin typeface="Arial Unicode MS" pitchFamily="34" charset="-128"/>
              <a:ea typeface="Arial Unicode MS" pitchFamily="34" charset="-128"/>
              <a:cs typeface="Arial Unicode MS" pitchFamily="34" charset="-128"/>
            </a:endParaRPr>
          </a:p>
          <a:p>
            <a:pPr algn="r" rtl="1" eaLnBrk="1" hangingPunct="1">
              <a:defRPr/>
            </a:pPr>
            <a:r>
              <a:rPr lang="ar-SA" sz="2000" dirty="0" smtClean="0">
                <a:latin typeface="Arial Unicode MS" pitchFamily="34" charset="-128"/>
                <a:ea typeface="Arial Unicode MS" pitchFamily="34" charset="-128"/>
                <a:cs typeface="Arial Unicode MS" pitchFamily="34" charset="-128"/>
              </a:rPr>
              <a:t>يتكون كل من </a:t>
            </a:r>
            <a:r>
              <a:rPr lang="en-US" sz="2000" dirty="0" smtClean="0">
                <a:latin typeface="Arial Unicode MS" pitchFamily="34" charset="-128"/>
                <a:ea typeface="Arial Unicode MS" pitchFamily="34" charset="-128"/>
                <a:cs typeface="Arial Unicode MS" pitchFamily="34" charset="-128"/>
              </a:rPr>
              <a:t> </a:t>
            </a:r>
            <a:r>
              <a:rPr lang="en-US" sz="2000" b="1" dirty="0" smtClean="0">
                <a:latin typeface="Arial Unicode MS" pitchFamily="34" charset="-128"/>
                <a:ea typeface="Arial Unicode MS" pitchFamily="34" charset="-128"/>
                <a:cs typeface="Arial Unicode MS" pitchFamily="34" charset="-128"/>
              </a:rPr>
              <a:t>DNA</a:t>
            </a:r>
            <a:r>
              <a:rPr lang="ar-SA" sz="2000" dirty="0" smtClean="0">
                <a:latin typeface="Arial Unicode MS" pitchFamily="34" charset="-128"/>
                <a:ea typeface="Arial Unicode MS" pitchFamily="34" charset="-128"/>
                <a:cs typeface="Arial Unicode MS" pitchFamily="34" charset="-128"/>
              </a:rPr>
              <a:t>و </a:t>
            </a:r>
            <a:r>
              <a:rPr lang="en-US" sz="2000" b="1" dirty="0" smtClean="0">
                <a:latin typeface="Arial Unicode MS" pitchFamily="34" charset="-128"/>
                <a:ea typeface="Arial Unicode MS" pitchFamily="34" charset="-128"/>
                <a:cs typeface="Arial Unicode MS" pitchFamily="34" charset="-128"/>
              </a:rPr>
              <a:t>RNA</a:t>
            </a:r>
            <a:r>
              <a:rPr lang="ar-SA" sz="2000" dirty="0" smtClean="0">
                <a:latin typeface="Arial Unicode MS" pitchFamily="34" charset="-128"/>
                <a:ea typeface="Arial Unicode MS" pitchFamily="34" charset="-128"/>
                <a:cs typeface="Arial Unicode MS" pitchFamily="34" charset="-128"/>
              </a:rPr>
              <a:t>من </a:t>
            </a:r>
            <a:r>
              <a:rPr lang="ar-SA" sz="2000" dirty="0" smtClean="0">
                <a:latin typeface="Arial Unicode MS" pitchFamily="34" charset="-128"/>
                <a:ea typeface="Arial Unicode MS" pitchFamily="34" charset="-128"/>
                <a:cs typeface="Arial Unicode MS" pitchFamily="34" charset="-128"/>
              </a:rPr>
              <a:t>مونيميرات تسمى </a:t>
            </a:r>
            <a:r>
              <a:rPr lang="ar-SA" sz="2000" b="1" dirty="0" smtClean="0">
                <a:latin typeface="Arial Unicode MS" pitchFamily="34" charset="-128"/>
                <a:ea typeface="Arial Unicode MS" pitchFamily="34" charset="-128"/>
                <a:cs typeface="Arial Unicode MS" pitchFamily="34" charset="-128"/>
              </a:rPr>
              <a:t>بالنيوكليوتيدات</a:t>
            </a:r>
            <a:endParaRPr lang="en-US" sz="2000" dirty="0" smtClean="0">
              <a:latin typeface="Arial Unicode MS" pitchFamily="34" charset="-128"/>
              <a:ea typeface="Arial Unicode MS" pitchFamily="34" charset="-128"/>
              <a:cs typeface="Arial Unicode MS" pitchFamily="34" charset="-128"/>
            </a:endParaRPr>
          </a:p>
          <a:p>
            <a:pPr lvl="1" eaLnBrk="1" hangingPunct="1">
              <a:buFontTx/>
              <a:buChar char="–"/>
              <a:defRPr/>
            </a:pPr>
            <a:r>
              <a:rPr lang="en-US" sz="2000" dirty="0" smtClean="0">
                <a:latin typeface="Arial Unicode MS" pitchFamily="34" charset="-128"/>
                <a:ea typeface="Arial Unicode MS" pitchFamily="34" charset="-128"/>
                <a:cs typeface="Arial Unicode MS" pitchFamily="34" charset="-128"/>
              </a:rPr>
              <a:t>Nucleotides have three parts</a:t>
            </a:r>
            <a:endParaRPr lang="ar-SA" sz="2000" dirty="0" smtClean="0">
              <a:latin typeface="Arial Unicode MS" pitchFamily="34" charset="-128"/>
              <a:ea typeface="Arial Unicode MS" pitchFamily="34" charset="-128"/>
              <a:cs typeface="Arial Unicode MS" pitchFamily="34" charset="-128"/>
            </a:endParaRPr>
          </a:p>
          <a:p>
            <a:pPr lvl="1" algn="r" rtl="1" eaLnBrk="1" hangingPunct="1">
              <a:buFontTx/>
              <a:buChar char="–"/>
              <a:defRPr/>
            </a:pPr>
            <a:r>
              <a:rPr lang="ar-SA" sz="2000" dirty="0" smtClean="0">
                <a:latin typeface="Arial Unicode MS" pitchFamily="34" charset="-128"/>
                <a:ea typeface="Arial Unicode MS" pitchFamily="34" charset="-128"/>
                <a:cs typeface="Arial Unicode MS" pitchFamily="34" charset="-128"/>
              </a:rPr>
              <a:t>تتكون النيوكليوتيدة من ثلاث أجزاء</a:t>
            </a:r>
            <a:endParaRPr lang="en-US" sz="2000" dirty="0" smtClean="0">
              <a:latin typeface="Arial Unicode MS" pitchFamily="34" charset="-128"/>
              <a:ea typeface="Arial Unicode MS" pitchFamily="34" charset="-128"/>
              <a:cs typeface="Arial Unicode MS" pitchFamily="34" charset="-128"/>
            </a:endParaRPr>
          </a:p>
          <a:p>
            <a:pPr lvl="2" eaLnBrk="1" hangingPunct="1">
              <a:buFontTx/>
              <a:buChar char="–"/>
              <a:defRPr/>
            </a:pPr>
            <a:r>
              <a:rPr lang="en-US" dirty="0" smtClean="0">
                <a:latin typeface="Arial Unicode MS" pitchFamily="34" charset="-128"/>
                <a:ea typeface="Arial Unicode MS" pitchFamily="34" charset="-128"/>
                <a:cs typeface="Arial Unicode MS" pitchFamily="34" charset="-128"/>
              </a:rPr>
              <a:t>A five-carbon sugar called </a:t>
            </a:r>
            <a:r>
              <a:rPr lang="en-US" dirty="0" smtClean="0">
                <a:solidFill>
                  <a:srgbClr val="FF0000"/>
                </a:solidFill>
                <a:latin typeface="Arial Unicode MS" pitchFamily="34" charset="-128"/>
                <a:ea typeface="Arial Unicode MS" pitchFamily="34" charset="-128"/>
                <a:cs typeface="Arial Unicode MS" pitchFamily="34" charset="-128"/>
              </a:rPr>
              <a:t>ribose</a:t>
            </a:r>
            <a:r>
              <a:rPr lang="en-US" dirty="0" smtClean="0">
                <a:latin typeface="Arial Unicode MS" pitchFamily="34" charset="-128"/>
                <a:ea typeface="Arial Unicode MS" pitchFamily="34" charset="-128"/>
                <a:cs typeface="Arial Unicode MS" pitchFamily="34" charset="-128"/>
              </a:rPr>
              <a:t> in </a:t>
            </a:r>
            <a:r>
              <a:rPr lang="en-US" b="1" dirty="0" smtClean="0">
                <a:latin typeface="Arial Unicode MS" pitchFamily="34" charset="-128"/>
                <a:ea typeface="Arial Unicode MS" pitchFamily="34" charset="-128"/>
                <a:cs typeface="Arial Unicode MS" pitchFamily="34" charset="-128"/>
              </a:rPr>
              <a:t>RNA</a:t>
            </a:r>
            <a:r>
              <a:rPr lang="en-US" dirty="0" smtClean="0">
                <a:latin typeface="Arial Unicode MS" pitchFamily="34" charset="-128"/>
                <a:ea typeface="Arial Unicode MS" pitchFamily="34" charset="-128"/>
                <a:cs typeface="Arial Unicode MS" pitchFamily="34" charset="-128"/>
              </a:rPr>
              <a:t> and </a:t>
            </a:r>
            <a:r>
              <a:rPr lang="en-US" b="1" dirty="0" err="1" smtClean="0">
                <a:solidFill>
                  <a:srgbClr val="FF0000"/>
                </a:solidFill>
                <a:latin typeface="Arial Unicode MS" pitchFamily="34" charset="-128"/>
                <a:ea typeface="Arial Unicode MS" pitchFamily="34" charset="-128"/>
                <a:cs typeface="Arial Unicode MS" pitchFamily="34" charset="-128"/>
              </a:rPr>
              <a:t>deoxyribose</a:t>
            </a:r>
            <a:r>
              <a:rPr lang="en-US" dirty="0" smtClean="0">
                <a:latin typeface="Arial Unicode MS" pitchFamily="34" charset="-128"/>
                <a:ea typeface="Arial Unicode MS" pitchFamily="34" charset="-128"/>
                <a:cs typeface="Arial Unicode MS" pitchFamily="34" charset="-128"/>
              </a:rPr>
              <a:t> in </a:t>
            </a:r>
            <a:r>
              <a:rPr lang="en-US" b="1" dirty="0" smtClean="0">
                <a:latin typeface="Arial Unicode MS" pitchFamily="34" charset="-128"/>
                <a:ea typeface="Arial Unicode MS" pitchFamily="34" charset="-128"/>
                <a:cs typeface="Arial Unicode MS" pitchFamily="34" charset="-128"/>
              </a:rPr>
              <a:t>DNA</a:t>
            </a:r>
            <a:endParaRPr lang="ar-SA" b="1" dirty="0" smtClean="0">
              <a:latin typeface="Arial Unicode MS" pitchFamily="34" charset="-128"/>
              <a:ea typeface="Arial Unicode MS" pitchFamily="34" charset="-128"/>
              <a:cs typeface="Arial Unicode MS" pitchFamily="34" charset="-128"/>
            </a:endParaRPr>
          </a:p>
          <a:p>
            <a:pPr marL="723900" lvl="2" algn="just" rtl="1" eaLnBrk="1" hangingPunct="1">
              <a:buFontTx/>
              <a:buNone/>
              <a:defRPr/>
            </a:pPr>
            <a:r>
              <a:rPr lang="ar-SA" dirty="0" smtClean="0">
                <a:latin typeface="Arial Unicode MS" pitchFamily="34" charset="-128"/>
                <a:ea typeface="Arial Unicode MS" pitchFamily="34" charset="-128"/>
                <a:cs typeface="Arial Unicode MS" pitchFamily="34" charset="-128"/>
              </a:rPr>
              <a:t>       سكر خماسي الكربون يسمى بالريبوز في </a:t>
            </a:r>
            <a:r>
              <a:rPr lang="en-US" dirty="0" smtClean="0">
                <a:latin typeface="Arial Unicode MS" pitchFamily="34" charset="-128"/>
                <a:ea typeface="Arial Unicode MS" pitchFamily="34" charset="-128"/>
                <a:cs typeface="Arial Unicode MS" pitchFamily="34" charset="-128"/>
              </a:rPr>
              <a:t>RNA</a:t>
            </a:r>
            <a:r>
              <a:rPr lang="ar-SA" dirty="0" smtClean="0">
                <a:latin typeface="Arial Unicode MS" pitchFamily="34" charset="-128"/>
                <a:ea typeface="Arial Unicode MS" pitchFamily="34" charset="-128"/>
                <a:cs typeface="Arial Unicode MS" pitchFamily="34" charset="-128"/>
              </a:rPr>
              <a:t> </a:t>
            </a:r>
            <a:r>
              <a:rPr lang="ar-SA" dirty="0" smtClean="0">
                <a:latin typeface="Arial Unicode MS" pitchFamily="34" charset="-128"/>
                <a:ea typeface="Arial Unicode MS" pitchFamily="34" charset="-128"/>
                <a:cs typeface="Arial Unicode MS" pitchFamily="34" charset="-128"/>
              </a:rPr>
              <a:t>والريبوز منزوع الأوكسجين في </a:t>
            </a:r>
            <a:r>
              <a:rPr lang="en-US" dirty="0" smtClean="0">
                <a:latin typeface="Arial Unicode MS" pitchFamily="34" charset="-128"/>
                <a:ea typeface="Arial Unicode MS" pitchFamily="34" charset="-128"/>
                <a:cs typeface="Arial Unicode MS" pitchFamily="34" charset="-128"/>
              </a:rPr>
              <a:t>RNA</a:t>
            </a:r>
            <a:endParaRPr lang="en-US" dirty="0" smtClean="0">
              <a:latin typeface="Arial Unicode MS" pitchFamily="34" charset="-128"/>
              <a:ea typeface="Arial Unicode MS" pitchFamily="34" charset="-128"/>
              <a:cs typeface="Arial Unicode MS" pitchFamily="34" charset="-128"/>
            </a:endParaRPr>
          </a:p>
          <a:p>
            <a:pPr lvl="2" eaLnBrk="1" hangingPunct="1">
              <a:buFontTx/>
              <a:buChar char="–"/>
              <a:defRPr/>
            </a:pPr>
            <a:r>
              <a:rPr lang="en-US" dirty="0" smtClean="0">
                <a:latin typeface="Arial Unicode MS" pitchFamily="34" charset="-128"/>
                <a:ea typeface="Arial Unicode MS" pitchFamily="34" charset="-128"/>
                <a:cs typeface="Arial Unicode MS" pitchFamily="34" charset="-128"/>
              </a:rPr>
              <a:t>A phosphate </a:t>
            </a:r>
            <a:r>
              <a:rPr lang="en-US" dirty="0" smtClean="0">
                <a:latin typeface="Arial Unicode MS" pitchFamily="34" charset="-128"/>
                <a:ea typeface="Arial Unicode MS" pitchFamily="34" charset="-128"/>
                <a:cs typeface="Arial Unicode MS" pitchFamily="34" charset="-128"/>
              </a:rPr>
              <a:t>group</a:t>
            </a:r>
            <a:r>
              <a:rPr lang="ar-SA" dirty="0" smtClean="0">
                <a:latin typeface="Arial Unicode MS" pitchFamily="34" charset="-128"/>
                <a:ea typeface="Arial Unicode MS" pitchFamily="34" charset="-128"/>
                <a:cs typeface="Arial Unicode MS" pitchFamily="34" charset="-128"/>
              </a:rPr>
              <a:t>مجموعة </a:t>
            </a:r>
            <a:r>
              <a:rPr lang="ar-SA" dirty="0" smtClean="0">
                <a:latin typeface="Arial Unicode MS" pitchFamily="34" charset="-128"/>
                <a:ea typeface="Arial Unicode MS" pitchFamily="34" charset="-128"/>
                <a:cs typeface="Arial Unicode MS" pitchFamily="34" charset="-128"/>
              </a:rPr>
              <a:t>فوسفات       </a:t>
            </a:r>
            <a:endParaRPr lang="en-US" dirty="0" smtClean="0">
              <a:latin typeface="Arial Unicode MS" pitchFamily="34" charset="-128"/>
              <a:ea typeface="Arial Unicode MS" pitchFamily="34" charset="-128"/>
              <a:cs typeface="Arial Unicode MS" pitchFamily="34" charset="-128"/>
            </a:endParaRPr>
          </a:p>
          <a:p>
            <a:pPr lvl="2" eaLnBrk="1" hangingPunct="1">
              <a:buFontTx/>
              <a:buChar char="–"/>
              <a:defRPr/>
            </a:pPr>
            <a:r>
              <a:rPr lang="en-US" dirty="0" smtClean="0">
                <a:latin typeface="Arial Unicode MS" pitchFamily="34" charset="-128"/>
                <a:ea typeface="Arial Unicode MS" pitchFamily="34" charset="-128"/>
                <a:cs typeface="Arial Unicode MS" pitchFamily="34" charset="-128"/>
              </a:rPr>
              <a:t>A nitrogenous base</a:t>
            </a:r>
            <a:r>
              <a:rPr lang="ar-SA" dirty="0" smtClean="0">
                <a:latin typeface="Arial Unicode MS" pitchFamily="34" charset="-128"/>
                <a:ea typeface="Arial Unicode MS" pitchFamily="34" charset="-128"/>
                <a:cs typeface="Arial Unicode MS" pitchFamily="34" charset="-128"/>
              </a:rPr>
              <a:t>قاعدة نيتروجينية      </a:t>
            </a:r>
            <a:endParaRPr lang="en-US" dirty="0" smtClean="0">
              <a:latin typeface="Arial Unicode MS" pitchFamily="34" charset="-128"/>
              <a:ea typeface="Arial Unicode MS" pitchFamily="34" charset="-128"/>
              <a:cs typeface="Arial Unicode MS" pitchFamily="34" charset="-128"/>
            </a:endParaRPr>
          </a:p>
          <a:p>
            <a:pPr lvl="2" eaLnBrk="1" hangingPunct="1">
              <a:defRPr/>
            </a:pPr>
            <a:endParaRPr lang="en-US" dirty="0" smtClean="0">
              <a:latin typeface="Arial Unicode MS" pitchFamily="34" charset="-128"/>
              <a:ea typeface="Arial Unicode MS" pitchFamily="34" charset="-128"/>
              <a:cs typeface="Arial Unicode MS" pitchFamily="34" charset="-128"/>
            </a:endParaRPr>
          </a:p>
          <a:p>
            <a:pPr eaLnBrk="1" hangingPunct="1">
              <a:defRPr/>
            </a:pPr>
            <a:endParaRPr lang="en-US" sz="2000" b="1" dirty="0" smtClean="0">
              <a:latin typeface="Arial Unicode MS" pitchFamily="34" charset="-128"/>
              <a:ea typeface="Arial Unicode MS" pitchFamily="34" charset="-128"/>
              <a:cs typeface="Arial Unicode MS" pitchFamily="34" charset="-128"/>
            </a:endParaRPr>
          </a:p>
        </p:txBody>
      </p:sp>
      <p:sp>
        <p:nvSpPr>
          <p:cNvPr id="52229" name="Line 5"/>
          <p:cNvSpPr>
            <a:spLocks noChangeShapeType="1"/>
          </p:cNvSpPr>
          <p:nvPr/>
        </p:nvSpPr>
        <p:spPr bwMode="auto">
          <a:xfrm>
            <a:off x="182563" y="65357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2230" name="Text Box 6"/>
          <p:cNvSpPr txBox="1">
            <a:spLocks noChangeArrowheads="1"/>
          </p:cNvSpPr>
          <p:nvPr/>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r>
              <a:rPr lang="en-US" sz="900" b="0" smtClean="0">
                <a:solidFill>
                  <a:srgbClr val="000000"/>
                </a:solidFill>
              </a:rPr>
              <a:t>Copyright © 2009 Pearson Education, Inc.</a:t>
            </a:r>
            <a:endParaRPr lang="en-US" b="0" smtClean="0">
              <a:solidFill>
                <a:srgbClr val="000000"/>
              </a:solidFill>
            </a:endParaRPr>
          </a:p>
        </p:txBody>
      </p:sp>
    </p:spTree>
    <p:extLst>
      <p:ext uri="{BB962C8B-B14F-4D97-AF65-F5344CB8AC3E}">
        <p14:creationId xmlns:p14="http://schemas.microsoft.com/office/powerpoint/2010/main" val="28320015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0" descr="03_16aNucleotide-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238" y="990600"/>
            <a:ext cx="6359525"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Text Box 11"/>
          <p:cNvSpPr txBox="1">
            <a:spLocks noChangeArrowheads="1"/>
          </p:cNvSpPr>
          <p:nvPr/>
        </p:nvSpPr>
        <p:spPr bwMode="auto">
          <a:xfrm>
            <a:off x="1317625" y="4375150"/>
            <a:ext cx="1838325"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algn="ctr" eaLnBrk="0" fontAlgn="base" hangingPunct="0">
              <a:lnSpc>
                <a:spcPct val="90000"/>
              </a:lnSpc>
              <a:spcBef>
                <a:spcPct val="0"/>
              </a:spcBef>
              <a:spcAft>
                <a:spcPct val="0"/>
              </a:spcAft>
            </a:pPr>
            <a:r>
              <a:rPr lang="en-US" smtClean="0">
                <a:solidFill>
                  <a:srgbClr val="000000"/>
                </a:solidFill>
              </a:rPr>
              <a:t>Phosphate</a:t>
            </a:r>
          </a:p>
          <a:p>
            <a:pPr algn="ctr" eaLnBrk="0" fontAlgn="base" hangingPunct="0">
              <a:lnSpc>
                <a:spcPct val="90000"/>
              </a:lnSpc>
              <a:spcBef>
                <a:spcPct val="0"/>
              </a:spcBef>
              <a:spcAft>
                <a:spcPct val="0"/>
              </a:spcAft>
            </a:pPr>
            <a:r>
              <a:rPr lang="en-US" smtClean="0">
                <a:solidFill>
                  <a:srgbClr val="000000"/>
                </a:solidFill>
              </a:rPr>
              <a:t>Group</a:t>
            </a:r>
            <a:endParaRPr lang="ar-SA" smtClean="0">
              <a:solidFill>
                <a:srgbClr val="000000"/>
              </a:solidFill>
              <a:cs typeface="Arial" charset="0"/>
            </a:endParaRPr>
          </a:p>
          <a:p>
            <a:pPr algn="ctr" eaLnBrk="0" fontAlgn="base" hangingPunct="0">
              <a:lnSpc>
                <a:spcPct val="90000"/>
              </a:lnSpc>
              <a:spcBef>
                <a:spcPct val="0"/>
              </a:spcBef>
              <a:spcAft>
                <a:spcPct val="0"/>
              </a:spcAft>
            </a:pPr>
            <a:r>
              <a:rPr lang="ar-SA" smtClean="0">
                <a:solidFill>
                  <a:srgbClr val="000000"/>
                </a:solidFill>
                <a:cs typeface="Arial" charset="0"/>
              </a:rPr>
              <a:t>مجموعة فوسفات</a:t>
            </a:r>
            <a:endParaRPr lang="en-US" smtClean="0">
              <a:solidFill>
                <a:srgbClr val="000000"/>
              </a:solidFill>
              <a:cs typeface="Arial" charset="0"/>
            </a:endParaRPr>
          </a:p>
        </p:txBody>
      </p:sp>
      <p:sp>
        <p:nvSpPr>
          <p:cNvPr id="53252" name="Text Box 12"/>
          <p:cNvSpPr txBox="1">
            <a:spLocks noChangeArrowheads="1"/>
          </p:cNvSpPr>
          <p:nvPr/>
        </p:nvSpPr>
        <p:spPr bwMode="auto">
          <a:xfrm>
            <a:off x="5888038" y="3343275"/>
            <a:ext cx="18796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algn="ctr" eaLnBrk="0" fontAlgn="base" hangingPunct="0">
              <a:lnSpc>
                <a:spcPct val="90000"/>
              </a:lnSpc>
              <a:spcBef>
                <a:spcPct val="0"/>
              </a:spcBef>
              <a:spcAft>
                <a:spcPct val="0"/>
              </a:spcAft>
            </a:pPr>
            <a:r>
              <a:rPr lang="en-US" dirty="0" smtClean="0">
                <a:solidFill>
                  <a:srgbClr val="000000"/>
                </a:solidFill>
              </a:rPr>
              <a:t>Nitrogenous</a:t>
            </a:r>
          </a:p>
          <a:p>
            <a:pPr algn="ctr" eaLnBrk="0" fontAlgn="base" hangingPunct="0">
              <a:lnSpc>
                <a:spcPct val="90000"/>
              </a:lnSpc>
              <a:spcBef>
                <a:spcPct val="0"/>
              </a:spcBef>
              <a:spcAft>
                <a:spcPct val="0"/>
              </a:spcAft>
            </a:pPr>
            <a:r>
              <a:rPr lang="en-US" dirty="0" smtClean="0">
                <a:solidFill>
                  <a:srgbClr val="000000"/>
                </a:solidFill>
              </a:rPr>
              <a:t>base</a:t>
            </a:r>
          </a:p>
          <a:p>
            <a:pPr algn="ctr" eaLnBrk="0" fontAlgn="base" hangingPunct="0">
              <a:lnSpc>
                <a:spcPct val="90000"/>
              </a:lnSpc>
              <a:spcBef>
                <a:spcPct val="0"/>
              </a:spcBef>
              <a:spcAft>
                <a:spcPct val="0"/>
              </a:spcAft>
            </a:pPr>
            <a:r>
              <a:rPr lang="en-US" dirty="0" smtClean="0">
                <a:solidFill>
                  <a:srgbClr val="000000"/>
                </a:solidFill>
              </a:rPr>
              <a:t>(adenine)</a:t>
            </a:r>
            <a:endParaRPr lang="ar-SA" dirty="0" smtClean="0">
              <a:solidFill>
                <a:srgbClr val="000000"/>
              </a:solidFill>
              <a:cs typeface="Arial" charset="0"/>
            </a:endParaRPr>
          </a:p>
          <a:p>
            <a:pPr algn="ctr" eaLnBrk="0" fontAlgn="base" hangingPunct="0">
              <a:lnSpc>
                <a:spcPct val="90000"/>
              </a:lnSpc>
              <a:spcBef>
                <a:spcPct val="0"/>
              </a:spcBef>
              <a:spcAft>
                <a:spcPct val="0"/>
              </a:spcAft>
            </a:pPr>
            <a:r>
              <a:rPr lang="ar-SA" dirty="0" smtClean="0">
                <a:solidFill>
                  <a:srgbClr val="000000"/>
                </a:solidFill>
                <a:cs typeface="Arial" charset="0"/>
              </a:rPr>
              <a:t>قاعدة نيتروجينية</a:t>
            </a:r>
          </a:p>
          <a:p>
            <a:pPr algn="ctr" eaLnBrk="0" fontAlgn="base" hangingPunct="0">
              <a:lnSpc>
                <a:spcPct val="90000"/>
              </a:lnSpc>
              <a:spcBef>
                <a:spcPct val="0"/>
              </a:spcBef>
              <a:spcAft>
                <a:spcPct val="0"/>
              </a:spcAft>
            </a:pPr>
            <a:r>
              <a:rPr lang="ar-SA" dirty="0" smtClean="0">
                <a:solidFill>
                  <a:srgbClr val="000000"/>
                </a:solidFill>
                <a:cs typeface="Arial" charset="0"/>
              </a:rPr>
              <a:t>(الأدنين)</a:t>
            </a:r>
            <a:endParaRPr lang="en-US" dirty="0" smtClean="0">
              <a:solidFill>
                <a:srgbClr val="000000"/>
              </a:solidFill>
              <a:cs typeface="Arial" charset="0"/>
            </a:endParaRPr>
          </a:p>
        </p:txBody>
      </p:sp>
      <p:sp>
        <p:nvSpPr>
          <p:cNvPr id="53253" name="Text Box 13"/>
          <p:cNvSpPr txBox="1">
            <a:spLocks noChangeArrowheads="1"/>
          </p:cNvSpPr>
          <p:nvPr/>
        </p:nvSpPr>
        <p:spPr bwMode="auto">
          <a:xfrm>
            <a:off x="3976688" y="5351463"/>
            <a:ext cx="1168400"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algn="ctr" eaLnBrk="0" fontAlgn="base" hangingPunct="0">
              <a:lnSpc>
                <a:spcPct val="90000"/>
              </a:lnSpc>
              <a:spcBef>
                <a:spcPct val="0"/>
              </a:spcBef>
              <a:spcAft>
                <a:spcPct val="0"/>
              </a:spcAft>
            </a:pPr>
            <a:r>
              <a:rPr lang="en-US" smtClean="0">
                <a:solidFill>
                  <a:srgbClr val="000000"/>
                </a:solidFill>
              </a:rPr>
              <a:t>Sugar</a:t>
            </a:r>
            <a:endParaRPr lang="ar-SA" smtClean="0">
              <a:solidFill>
                <a:srgbClr val="000000"/>
              </a:solidFill>
              <a:cs typeface="Arial" charset="0"/>
            </a:endParaRPr>
          </a:p>
          <a:p>
            <a:pPr algn="ctr" eaLnBrk="0" fontAlgn="base" hangingPunct="0">
              <a:lnSpc>
                <a:spcPct val="90000"/>
              </a:lnSpc>
              <a:spcBef>
                <a:spcPct val="0"/>
              </a:spcBef>
              <a:spcAft>
                <a:spcPct val="0"/>
              </a:spcAft>
            </a:pPr>
            <a:r>
              <a:rPr lang="ar-SA" smtClean="0">
                <a:solidFill>
                  <a:srgbClr val="000000"/>
                </a:solidFill>
                <a:cs typeface="Arial" charset="0"/>
              </a:rPr>
              <a:t>سكر</a:t>
            </a:r>
          </a:p>
          <a:p>
            <a:pPr algn="ctr" eaLnBrk="0" fontAlgn="base" hangingPunct="0">
              <a:lnSpc>
                <a:spcPct val="90000"/>
              </a:lnSpc>
              <a:spcBef>
                <a:spcPct val="0"/>
              </a:spcBef>
              <a:spcAft>
                <a:spcPct val="0"/>
              </a:spcAft>
            </a:pPr>
            <a:r>
              <a:rPr lang="ar-SA" smtClean="0">
                <a:solidFill>
                  <a:srgbClr val="000000"/>
                </a:solidFill>
                <a:cs typeface="Arial" charset="0"/>
              </a:rPr>
              <a:t> </a:t>
            </a:r>
            <a:endParaRPr lang="en-US" smtClean="0">
              <a:solidFill>
                <a:srgbClr val="000000"/>
              </a:solidFill>
              <a:cs typeface="Arial" charset="0"/>
            </a:endParaRPr>
          </a:p>
        </p:txBody>
      </p:sp>
      <p:sp>
        <p:nvSpPr>
          <p:cNvPr id="53254" name="Rectangle 14"/>
          <p:cNvSpPr>
            <a:spLocks noChangeArrowheads="1"/>
          </p:cNvSpPr>
          <p:nvPr/>
        </p:nvSpPr>
        <p:spPr bwMode="auto">
          <a:xfrm>
            <a:off x="303213" y="174625"/>
            <a:ext cx="8656637" cy="711200"/>
          </a:xfrm>
          <a:prstGeom prst="rect">
            <a:avLst/>
          </a:prstGeom>
          <a:noFill/>
          <a:ln w="9525">
            <a:solidFill>
              <a:srgbClr val="00808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algn="ctr" eaLnBrk="0" fontAlgn="base" hangingPunct="0">
              <a:spcBef>
                <a:spcPct val="0"/>
              </a:spcBef>
              <a:spcAft>
                <a:spcPct val="0"/>
              </a:spcAft>
            </a:pPr>
            <a:r>
              <a:rPr lang="en-US" sz="2000" smtClean="0">
                <a:solidFill>
                  <a:srgbClr val="009999"/>
                </a:solidFill>
                <a:latin typeface="Arial" charset="0"/>
                <a:ea typeface="Arial Unicode MS" pitchFamily="34" charset="-128"/>
                <a:cs typeface="Arial Unicode MS" pitchFamily="34" charset="-128"/>
              </a:rPr>
              <a:t>nucleotide, consisting of a phosphate group, sugar, and a nitrogenous base</a:t>
            </a:r>
            <a:endParaRPr lang="ar-SA" sz="2000" smtClean="0">
              <a:solidFill>
                <a:srgbClr val="009999"/>
              </a:solidFill>
              <a:latin typeface="Arial" charset="0"/>
              <a:ea typeface="Arial Unicode MS" pitchFamily="34" charset="-128"/>
            </a:endParaRPr>
          </a:p>
          <a:p>
            <a:pPr algn="ctr" eaLnBrk="0" fontAlgn="base" hangingPunct="0">
              <a:spcBef>
                <a:spcPct val="0"/>
              </a:spcBef>
              <a:spcAft>
                <a:spcPct val="0"/>
              </a:spcAft>
            </a:pPr>
            <a:r>
              <a:rPr lang="ar-SA" sz="2000" smtClean="0">
                <a:solidFill>
                  <a:srgbClr val="009999"/>
                </a:solidFill>
                <a:latin typeface="Arial" charset="0"/>
                <a:ea typeface="Arial Unicode MS" pitchFamily="34" charset="-128"/>
              </a:rPr>
              <a:t>النيوكليوتيدة : وتتكون من مجموعة فوسفات وسكر وقاعدة نيتروجينية</a:t>
            </a:r>
            <a:endParaRPr lang="en-US" sz="2000" smtClean="0">
              <a:solidFill>
                <a:srgbClr val="009999"/>
              </a:solidFill>
              <a:latin typeface="Arial" charset="0"/>
              <a:ea typeface="Arial Unicode MS" pitchFamily="34" charset="-128"/>
            </a:endParaRPr>
          </a:p>
        </p:txBody>
      </p:sp>
    </p:spTree>
    <p:extLst>
      <p:ext uri="{BB962C8B-B14F-4D97-AF65-F5344CB8AC3E}">
        <p14:creationId xmlns:p14="http://schemas.microsoft.com/office/powerpoint/2010/main" val="9264661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lvl="1" algn="just">
              <a:lnSpc>
                <a:spcPct val="150000"/>
              </a:lnSpc>
            </a:pPr>
            <a:r>
              <a:rPr lang="en-US" sz="2000" dirty="0"/>
              <a:t>Some nucleotides are important in energy transfers and other cell </a:t>
            </a:r>
            <a:r>
              <a:rPr lang="en-US" sz="2000" dirty="0" smtClean="0"/>
              <a:t>functions (Fig. 3).</a:t>
            </a:r>
            <a:endParaRPr lang="en-US" sz="2000" dirty="0"/>
          </a:p>
          <a:p>
            <a:pPr lvl="1" algn="just" rtl="1">
              <a:lnSpc>
                <a:spcPct val="150000"/>
              </a:lnSpc>
              <a:buFontTx/>
              <a:buChar char="–"/>
            </a:pPr>
            <a:r>
              <a:rPr lang="en-US" sz="2000" dirty="0" smtClean="0"/>
              <a:t> </a:t>
            </a:r>
            <a:r>
              <a:rPr lang="ar-EG" sz="2000" dirty="0" smtClean="0"/>
              <a:t>بعض </a:t>
            </a:r>
            <a:r>
              <a:rPr lang="ar-EG" sz="2000" dirty="0"/>
              <a:t>النيوكليوتيدات مهمة في نقل الطاقة وغيرها من الخلايا </a:t>
            </a:r>
            <a:r>
              <a:rPr lang="ar-EG" sz="2000" dirty="0" smtClean="0"/>
              <a:t>المهام.</a:t>
            </a:r>
            <a:endParaRPr lang="en-US" sz="2000" dirty="0" smtClean="0"/>
          </a:p>
          <a:p>
            <a:pPr lvl="1" algn="just">
              <a:lnSpc>
                <a:spcPct val="150000"/>
              </a:lnSpc>
            </a:pPr>
            <a:r>
              <a:rPr lang="en-US" sz="2000" dirty="0"/>
              <a:t>Adenosine triphosphate (ATP), composed of </a:t>
            </a:r>
            <a:r>
              <a:rPr lang="en-US" sz="2000" dirty="0" smtClean="0"/>
              <a:t>adenine</a:t>
            </a:r>
            <a:r>
              <a:rPr lang="en-US" sz="2000" dirty="0"/>
              <a:t>, ribose, and three phosphates </a:t>
            </a:r>
            <a:r>
              <a:rPr lang="en-US" sz="2000" dirty="0" smtClean="0"/>
              <a:t>(Fig. ), </a:t>
            </a:r>
            <a:r>
              <a:rPr lang="en-US" sz="2000" dirty="0"/>
              <a:t>is of major importance as the primary energy currency of all </a:t>
            </a:r>
            <a:r>
              <a:rPr lang="en-US" sz="2000" dirty="0" smtClean="0"/>
              <a:t>cells. </a:t>
            </a:r>
          </a:p>
          <a:p>
            <a:pPr lvl="1" algn="just" rtl="1">
              <a:lnSpc>
                <a:spcPct val="150000"/>
              </a:lnSpc>
            </a:pPr>
            <a:r>
              <a:rPr lang="ar-EG" sz="2000" dirty="0"/>
              <a:t>يعتبر أدينوسين ثلاثي </a:t>
            </a:r>
            <a:r>
              <a:rPr lang="ar-EG" sz="2000" dirty="0" smtClean="0"/>
              <a:t>الفوسفا</a:t>
            </a:r>
            <a:r>
              <a:rPr lang="ar-EG" sz="2000" dirty="0"/>
              <a:t>ت</a:t>
            </a:r>
            <a:r>
              <a:rPr lang="en-US" sz="2000" dirty="0" smtClean="0"/>
              <a:t> (ATP) ، </a:t>
            </a:r>
            <a:r>
              <a:rPr lang="ar-EG" sz="2000" dirty="0"/>
              <a:t>المكون من الأدينين والريبوز وثلاثة فوسفات (الشكل </a:t>
            </a:r>
            <a:r>
              <a:rPr lang="ar-EG" sz="2000" dirty="0" smtClean="0"/>
              <a:t>3)، </a:t>
            </a:r>
            <a:r>
              <a:rPr lang="ar-EG" sz="2000" dirty="0"/>
              <a:t>ذا أهمية كبيرة باعتباره عملة الطاقة الأساسية لجميع الخلايا</a:t>
            </a:r>
            <a:r>
              <a:rPr lang="ar-EG" sz="2000" dirty="0" smtClean="0"/>
              <a:t>.</a:t>
            </a:r>
            <a:endParaRPr lang="en-US" sz="2000" dirty="0" smtClean="0"/>
          </a:p>
        </p:txBody>
      </p:sp>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3962400"/>
            <a:ext cx="4540757" cy="214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7740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noChangeArrowheads="1"/>
          </p:cNvSpPr>
          <p:nvPr>
            <p:ph type="body" idx="1"/>
          </p:nvPr>
        </p:nvSpPr>
        <p:spPr>
          <a:xfrm>
            <a:off x="155575" y="152400"/>
            <a:ext cx="8802688" cy="4489450"/>
          </a:xfrm>
        </p:spPr>
        <p:txBody>
          <a:bodyPr>
            <a:normAutofit fontScale="92500"/>
          </a:bodyPr>
          <a:lstStyle/>
          <a:p>
            <a:pPr eaLnBrk="1" hangingPunct="1">
              <a:lnSpc>
                <a:spcPct val="150000"/>
              </a:lnSpc>
            </a:pPr>
            <a:r>
              <a:rPr lang="en-US" sz="2400" b="1" dirty="0" smtClean="0">
                <a:solidFill>
                  <a:srgbClr val="0070C0"/>
                </a:solidFill>
                <a:latin typeface="Arial Unicode MS" pitchFamily="34" charset="-128"/>
                <a:ea typeface="Arial Unicode MS" pitchFamily="34" charset="-128"/>
                <a:cs typeface="Arial Unicode MS" pitchFamily="34" charset="-128"/>
              </a:rPr>
              <a:t>DNA</a:t>
            </a:r>
            <a:r>
              <a:rPr lang="en-US" sz="2400" dirty="0" smtClean="0">
                <a:latin typeface="Arial Unicode MS" pitchFamily="34" charset="-128"/>
                <a:ea typeface="Arial Unicode MS" pitchFamily="34" charset="-128"/>
                <a:cs typeface="Arial Unicode MS" pitchFamily="34" charset="-128"/>
              </a:rPr>
              <a:t> nitrogenous bases are: </a:t>
            </a:r>
            <a:r>
              <a:rPr lang="en-US" sz="2400" dirty="0" smtClean="0">
                <a:solidFill>
                  <a:srgbClr val="FF0000"/>
                </a:solidFill>
                <a:latin typeface="Arial Unicode MS" pitchFamily="34" charset="-128"/>
                <a:ea typeface="Arial Unicode MS" pitchFamily="34" charset="-128"/>
                <a:cs typeface="Arial Unicode MS" pitchFamily="34" charset="-128"/>
              </a:rPr>
              <a:t>adenine</a:t>
            </a:r>
            <a:r>
              <a:rPr lang="en-US" sz="2400" dirty="0" smtClean="0">
                <a:latin typeface="Arial Unicode MS" pitchFamily="34" charset="-128"/>
                <a:ea typeface="Arial Unicode MS" pitchFamily="34" charset="-128"/>
                <a:cs typeface="Arial Unicode MS" pitchFamily="34" charset="-128"/>
              </a:rPr>
              <a:t> (A), </a:t>
            </a:r>
            <a:r>
              <a:rPr lang="en-US" sz="2400" dirty="0" smtClean="0">
                <a:solidFill>
                  <a:srgbClr val="FF0000"/>
                </a:solidFill>
                <a:latin typeface="Arial Unicode MS" pitchFamily="34" charset="-128"/>
                <a:ea typeface="Arial Unicode MS" pitchFamily="34" charset="-128"/>
                <a:cs typeface="Arial Unicode MS" pitchFamily="34" charset="-128"/>
              </a:rPr>
              <a:t>thymine</a:t>
            </a:r>
            <a:r>
              <a:rPr lang="en-US" sz="2400" dirty="0" smtClean="0">
                <a:latin typeface="Arial Unicode MS" pitchFamily="34" charset="-128"/>
                <a:ea typeface="Arial Unicode MS" pitchFamily="34" charset="-128"/>
                <a:cs typeface="Arial Unicode MS" pitchFamily="34" charset="-128"/>
              </a:rPr>
              <a:t> (T), </a:t>
            </a:r>
            <a:r>
              <a:rPr lang="en-US" sz="2400" dirty="0" smtClean="0">
                <a:solidFill>
                  <a:srgbClr val="FF0000"/>
                </a:solidFill>
                <a:latin typeface="Arial Unicode MS" pitchFamily="34" charset="-128"/>
                <a:ea typeface="Arial Unicode MS" pitchFamily="34" charset="-128"/>
                <a:cs typeface="Arial Unicode MS" pitchFamily="34" charset="-128"/>
              </a:rPr>
              <a:t>cytosine</a:t>
            </a:r>
            <a:r>
              <a:rPr lang="en-US" sz="2400" dirty="0" smtClean="0">
                <a:latin typeface="Arial Unicode MS" pitchFamily="34" charset="-128"/>
                <a:ea typeface="Arial Unicode MS" pitchFamily="34" charset="-128"/>
                <a:cs typeface="Arial Unicode MS" pitchFamily="34" charset="-128"/>
              </a:rPr>
              <a:t> (C), and </a:t>
            </a:r>
            <a:r>
              <a:rPr lang="en-US" sz="2400" dirty="0" smtClean="0">
                <a:solidFill>
                  <a:srgbClr val="FF0000"/>
                </a:solidFill>
                <a:latin typeface="Arial Unicode MS" pitchFamily="34" charset="-128"/>
                <a:ea typeface="Arial Unicode MS" pitchFamily="34" charset="-128"/>
                <a:cs typeface="Arial Unicode MS" pitchFamily="34" charset="-128"/>
              </a:rPr>
              <a:t>guanine</a:t>
            </a:r>
            <a:r>
              <a:rPr lang="en-US" sz="2400" dirty="0" smtClean="0">
                <a:latin typeface="Arial Unicode MS" pitchFamily="34" charset="-128"/>
                <a:ea typeface="Arial Unicode MS" pitchFamily="34" charset="-128"/>
                <a:cs typeface="Arial Unicode MS" pitchFamily="34" charset="-128"/>
              </a:rPr>
              <a:t> (G)</a:t>
            </a:r>
            <a:endParaRPr lang="ar-SA" sz="2400" dirty="0" smtClean="0">
              <a:latin typeface="Arial Unicode MS" pitchFamily="34" charset="-128"/>
              <a:ea typeface="Arial Unicode MS" pitchFamily="34" charset="-128"/>
              <a:cs typeface="Arial Unicode MS" pitchFamily="34" charset="-128"/>
            </a:endParaRPr>
          </a:p>
          <a:p>
            <a:pPr algn="r" rtl="1" eaLnBrk="1" hangingPunct="1">
              <a:lnSpc>
                <a:spcPct val="150000"/>
              </a:lnSpc>
            </a:pPr>
            <a:r>
              <a:rPr lang="ar-SA" sz="2400" dirty="0" smtClean="0">
                <a:latin typeface="Arial Unicode MS" pitchFamily="34" charset="-128"/>
                <a:ea typeface="Arial Unicode MS" pitchFamily="34" charset="-128"/>
                <a:cs typeface="Arial Unicode MS" pitchFamily="34" charset="-128"/>
              </a:rPr>
              <a:t>قواعد الدنا النيتروجينية هي الأدنين (</a:t>
            </a:r>
            <a:r>
              <a:rPr lang="en-GB" sz="2400" dirty="0" smtClean="0">
                <a:latin typeface="Arial Unicode MS" pitchFamily="34" charset="-128"/>
                <a:ea typeface="Arial Unicode MS" pitchFamily="34" charset="-128"/>
                <a:cs typeface="Arial Unicode MS" pitchFamily="34" charset="-128"/>
              </a:rPr>
              <a:t>A</a:t>
            </a:r>
            <a:r>
              <a:rPr lang="ar-SA" sz="2400" dirty="0" smtClean="0">
                <a:latin typeface="Arial Unicode MS" pitchFamily="34" charset="-128"/>
                <a:ea typeface="Arial Unicode MS" pitchFamily="34" charset="-128"/>
                <a:cs typeface="Arial Unicode MS" pitchFamily="34" charset="-128"/>
              </a:rPr>
              <a:t>) والثايمين (</a:t>
            </a:r>
            <a:r>
              <a:rPr lang="en-GB" sz="2400" dirty="0" smtClean="0">
                <a:latin typeface="Arial Unicode MS" pitchFamily="34" charset="-128"/>
                <a:ea typeface="Arial Unicode MS" pitchFamily="34" charset="-128"/>
                <a:cs typeface="Arial Unicode MS" pitchFamily="34" charset="-128"/>
              </a:rPr>
              <a:t>T</a:t>
            </a:r>
            <a:r>
              <a:rPr lang="ar-SA" sz="2400" dirty="0" smtClean="0">
                <a:latin typeface="Arial Unicode MS" pitchFamily="34" charset="-128"/>
                <a:ea typeface="Arial Unicode MS" pitchFamily="34" charset="-128"/>
                <a:cs typeface="Arial Unicode MS" pitchFamily="34" charset="-128"/>
              </a:rPr>
              <a:t>) والسايتوسين (</a:t>
            </a:r>
            <a:r>
              <a:rPr lang="en-GB" sz="2400" dirty="0" smtClean="0">
                <a:latin typeface="Arial Unicode MS" pitchFamily="34" charset="-128"/>
                <a:ea typeface="Arial Unicode MS" pitchFamily="34" charset="-128"/>
                <a:cs typeface="Arial Unicode MS" pitchFamily="34" charset="-128"/>
              </a:rPr>
              <a:t>C</a:t>
            </a:r>
            <a:r>
              <a:rPr lang="ar-SA" sz="2400" dirty="0" smtClean="0">
                <a:latin typeface="Arial Unicode MS" pitchFamily="34" charset="-128"/>
                <a:ea typeface="Arial Unicode MS" pitchFamily="34" charset="-128"/>
                <a:cs typeface="Arial Unicode MS" pitchFamily="34" charset="-128"/>
              </a:rPr>
              <a:t>) والجوانين (</a:t>
            </a:r>
            <a:r>
              <a:rPr lang="en-GB" sz="2400" dirty="0" smtClean="0">
                <a:latin typeface="Arial Unicode MS" pitchFamily="34" charset="-128"/>
                <a:ea typeface="Arial Unicode MS" pitchFamily="34" charset="-128"/>
                <a:cs typeface="Arial Unicode MS" pitchFamily="34" charset="-128"/>
              </a:rPr>
              <a:t>G</a:t>
            </a:r>
            <a:r>
              <a:rPr lang="ar-SA" sz="2400" dirty="0" smtClean="0">
                <a:latin typeface="Arial Unicode MS" pitchFamily="34" charset="-128"/>
                <a:ea typeface="Arial Unicode MS" pitchFamily="34" charset="-128"/>
                <a:cs typeface="Arial Unicode MS" pitchFamily="34" charset="-128"/>
              </a:rPr>
              <a:t>)</a:t>
            </a:r>
            <a:endParaRPr lang="en-US" sz="2400" dirty="0" smtClean="0">
              <a:latin typeface="Arial Unicode MS" pitchFamily="34" charset="-128"/>
              <a:ea typeface="Arial Unicode MS" pitchFamily="34" charset="-128"/>
              <a:cs typeface="Arial Unicode MS" pitchFamily="34" charset="-128"/>
            </a:endParaRPr>
          </a:p>
          <a:p>
            <a:pPr lvl="1" eaLnBrk="1" hangingPunct="1">
              <a:lnSpc>
                <a:spcPct val="150000"/>
              </a:lnSpc>
              <a:buFontTx/>
              <a:buChar char="–"/>
            </a:pPr>
            <a:r>
              <a:rPr lang="en-US" b="1" dirty="0" smtClean="0">
                <a:solidFill>
                  <a:srgbClr val="0060AF"/>
                </a:solidFill>
                <a:latin typeface="Arial Unicode MS" pitchFamily="34" charset="-128"/>
                <a:ea typeface="Arial Unicode MS" pitchFamily="34" charset="-128"/>
                <a:cs typeface="Arial Unicode MS" pitchFamily="34" charset="-128"/>
              </a:rPr>
              <a:t>RNA</a:t>
            </a:r>
            <a:r>
              <a:rPr lang="en-US" dirty="0" smtClean="0">
                <a:latin typeface="Arial Unicode MS" pitchFamily="34" charset="-128"/>
                <a:ea typeface="Arial Unicode MS" pitchFamily="34" charset="-128"/>
                <a:cs typeface="Arial Unicode MS" pitchFamily="34" charset="-128"/>
              </a:rPr>
              <a:t> also has </a:t>
            </a:r>
            <a:r>
              <a:rPr lang="en-US" b="1" dirty="0" smtClean="0">
                <a:latin typeface="Arial Unicode MS" pitchFamily="34" charset="-128"/>
                <a:ea typeface="Arial Unicode MS" pitchFamily="34" charset="-128"/>
                <a:cs typeface="Arial Unicode MS" pitchFamily="34" charset="-128"/>
              </a:rPr>
              <a:t>A</a:t>
            </a:r>
            <a:r>
              <a:rPr lang="en-US" dirty="0" smtClean="0">
                <a:latin typeface="Arial Unicode MS" pitchFamily="34" charset="-128"/>
                <a:ea typeface="Arial Unicode MS" pitchFamily="34" charset="-128"/>
                <a:cs typeface="Arial Unicode MS" pitchFamily="34" charset="-128"/>
              </a:rPr>
              <a:t>, </a:t>
            </a:r>
            <a:r>
              <a:rPr lang="en-US" b="1" dirty="0" smtClean="0">
                <a:latin typeface="Arial Unicode MS" pitchFamily="34" charset="-128"/>
                <a:ea typeface="Arial Unicode MS" pitchFamily="34" charset="-128"/>
                <a:cs typeface="Arial Unicode MS" pitchFamily="34" charset="-128"/>
              </a:rPr>
              <a:t>C</a:t>
            </a:r>
            <a:r>
              <a:rPr lang="en-US" dirty="0" smtClean="0">
                <a:latin typeface="Arial Unicode MS" pitchFamily="34" charset="-128"/>
                <a:ea typeface="Arial Unicode MS" pitchFamily="34" charset="-128"/>
                <a:cs typeface="Arial Unicode MS" pitchFamily="34" charset="-128"/>
              </a:rPr>
              <a:t>, and </a:t>
            </a:r>
            <a:r>
              <a:rPr lang="en-US" b="1" dirty="0" smtClean="0">
                <a:latin typeface="Arial Unicode MS" pitchFamily="34" charset="-128"/>
                <a:ea typeface="Arial Unicode MS" pitchFamily="34" charset="-128"/>
                <a:cs typeface="Arial Unicode MS" pitchFamily="34" charset="-128"/>
              </a:rPr>
              <a:t>G</a:t>
            </a:r>
            <a:r>
              <a:rPr lang="en-US" dirty="0" smtClean="0">
                <a:latin typeface="Arial Unicode MS" pitchFamily="34" charset="-128"/>
                <a:ea typeface="Arial Unicode MS" pitchFamily="34" charset="-128"/>
                <a:cs typeface="Arial Unicode MS" pitchFamily="34" charset="-128"/>
              </a:rPr>
              <a:t>, but instead of </a:t>
            </a:r>
            <a:r>
              <a:rPr lang="en-US" b="1" dirty="0" smtClean="0">
                <a:solidFill>
                  <a:srgbClr val="0060AF"/>
                </a:solidFill>
                <a:latin typeface="Arial Unicode MS" pitchFamily="34" charset="-128"/>
                <a:ea typeface="Arial Unicode MS" pitchFamily="34" charset="-128"/>
                <a:cs typeface="Arial Unicode MS" pitchFamily="34" charset="-128"/>
              </a:rPr>
              <a:t>T</a:t>
            </a:r>
            <a:r>
              <a:rPr lang="en-US" dirty="0" smtClean="0">
                <a:latin typeface="Arial Unicode MS" pitchFamily="34" charset="-128"/>
                <a:ea typeface="Arial Unicode MS" pitchFamily="34" charset="-128"/>
                <a:cs typeface="Arial Unicode MS" pitchFamily="34" charset="-128"/>
              </a:rPr>
              <a:t>, it has </a:t>
            </a:r>
            <a:r>
              <a:rPr lang="en-US" b="1" dirty="0" smtClean="0">
                <a:solidFill>
                  <a:srgbClr val="0070C0"/>
                </a:solidFill>
                <a:latin typeface="Arial Unicode MS" pitchFamily="34" charset="-128"/>
                <a:ea typeface="Arial Unicode MS" pitchFamily="34" charset="-128"/>
                <a:cs typeface="Arial Unicode MS" pitchFamily="34" charset="-128"/>
              </a:rPr>
              <a:t>Uracil</a:t>
            </a:r>
            <a:r>
              <a:rPr lang="en-US" dirty="0" smtClean="0">
                <a:latin typeface="Arial Unicode MS" pitchFamily="34" charset="-128"/>
                <a:ea typeface="Arial Unicode MS" pitchFamily="34" charset="-128"/>
                <a:cs typeface="Arial Unicode MS" pitchFamily="34" charset="-128"/>
              </a:rPr>
              <a:t> </a:t>
            </a:r>
            <a:r>
              <a:rPr lang="en-US" dirty="0" smtClean="0">
                <a:latin typeface="Arial Unicode MS" pitchFamily="34" charset="-128"/>
                <a:ea typeface="Arial Unicode MS" pitchFamily="34" charset="-128"/>
                <a:cs typeface="Arial Unicode MS" pitchFamily="34" charset="-128"/>
              </a:rPr>
              <a:t>(</a:t>
            </a:r>
            <a:r>
              <a:rPr lang="en-US" b="1" dirty="0" smtClean="0">
                <a:solidFill>
                  <a:srgbClr val="FF0000"/>
                </a:solidFill>
                <a:latin typeface="Arial Unicode MS" pitchFamily="34" charset="-128"/>
                <a:ea typeface="Arial Unicode MS" pitchFamily="34" charset="-128"/>
                <a:cs typeface="Arial Unicode MS" pitchFamily="34" charset="-128"/>
              </a:rPr>
              <a:t>U</a:t>
            </a:r>
            <a:r>
              <a:rPr lang="en-US" dirty="0" smtClean="0">
                <a:latin typeface="Arial Unicode MS" pitchFamily="34" charset="-128"/>
                <a:ea typeface="Arial Unicode MS" pitchFamily="34" charset="-128"/>
                <a:cs typeface="Arial Unicode MS" pitchFamily="34" charset="-128"/>
              </a:rPr>
              <a:t>)</a:t>
            </a:r>
            <a:endParaRPr lang="ar-SA" dirty="0" smtClean="0">
              <a:latin typeface="Arial Unicode MS" pitchFamily="34" charset="-128"/>
              <a:ea typeface="Arial Unicode MS" pitchFamily="34" charset="-128"/>
              <a:cs typeface="Arial Unicode MS" pitchFamily="34" charset="-128"/>
            </a:endParaRPr>
          </a:p>
          <a:p>
            <a:pPr lvl="1" algn="r" rtl="1" eaLnBrk="1" hangingPunct="1">
              <a:lnSpc>
                <a:spcPct val="150000"/>
              </a:lnSpc>
              <a:buFontTx/>
              <a:buChar char="–"/>
            </a:pPr>
            <a:r>
              <a:rPr lang="en-US" dirty="0" smtClean="0">
                <a:latin typeface="Arial Unicode MS" pitchFamily="34" charset="-128"/>
                <a:ea typeface="Arial Unicode MS" pitchFamily="34" charset="-128"/>
                <a:cs typeface="Arial Unicode MS" pitchFamily="34" charset="-128"/>
              </a:rPr>
              <a:t>RNA</a:t>
            </a:r>
            <a:r>
              <a:rPr lang="ar-SA" dirty="0" smtClean="0">
                <a:latin typeface="Arial Unicode MS" pitchFamily="34" charset="-128"/>
                <a:ea typeface="Arial Unicode MS" pitchFamily="34" charset="-128"/>
                <a:cs typeface="Arial Unicode MS" pitchFamily="34" charset="-128"/>
              </a:rPr>
              <a:t> أيضا يحتوى على (</a:t>
            </a:r>
            <a:r>
              <a:rPr lang="en-GB" dirty="0" smtClean="0">
                <a:latin typeface="Arial Unicode MS" pitchFamily="34" charset="-128"/>
                <a:ea typeface="Arial Unicode MS" pitchFamily="34" charset="-128"/>
                <a:cs typeface="Arial Unicode MS" pitchFamily="34" charset="-128"/>
              </a:rPr>
              <a:t>A</a:t>
            </a:r>
            <a:r>
              <a:rPr lang="ar-SA" dirty="0" smtClean="0">
                <a:latin typeface="Arial Unicode MS" pitchFamily="34" charset="-128"/>
                <a:ea typeface="Arial Unicode MS" pitchFamily="34" charset="-128"/>
                <a:cs typeface="Arial Unicode MS" pitchFamily="34" charset="-128"/>
              </a:rPr>
              <a:t>) و (</a:t>
            </a:r>
            <a:r>
              <a:rPr lang="en-GB" dirty="0" smtClean="0">
                <a:latin typeface="Arial Unicode MS" pitchFamily="34" charset="-128"/>
                <a:ea typeface="Arial Unicode MS" pitchFamily="34" charset="-128"/>
                <a:cs typeface="Arial Unicode MS" pitchFamily="34" charset="-128"/>
              </a:rPr>
              <a:t>C</a:t>
            </a:r>
            <a:r>
              <a:rPr lang="ar-SA" dirty="0" smtClean="0">
                <a:latin typeface="Arial Unicode MS" pitchFamily="34" charset="-128"/>
                <a:ea typeface="Arial Unicode MS" pitchFamily="34" charset="-128"/>
                <a:cs typeface="Arial Unicode MS" pitchFamily="34" charset="-128"/>
              </a:rPr>
              <a:t>) و (</a:t>
            </a:r>
            <a:r>
              <a:rPr lang="en-GB" dirty="0" smtClean="0">
                <a:latin typeface="Arial Unicode MS" pitchFamily="34" charset="-128"/>
                <a:ea typeface="Arial Unicode MS" pitchFamily="34" charset="-128"/>
                <a:cs typeface="Arial Unicode MS" pitchFamily="34" charset="-128"/>
              </a:rPr>
              <a:t>G</a:t>
            </a:r>
            <a:r>
              <a:rPr lang="ar-SA" dirty="0" smtClean="0">
                <a:latin typeface="Arial Unicode MS" pitchFamily="34" charset="-128"/>
                <a:ea typeface="Arial Unicode MS" pitchFamily="34" charset="-128"/>
                <a:cs typeface="Arial Unicode MS" pitchFamily="34" charset="-128"/>
              </a:rPr>
              <a:t>) ولكن لديه يوراسيل (</a:t>
            </a:r>
            <a:r>
              <a:rPr lang="en-GB" dirty="0" smtClean="0">
                <a:latin typeface="Arial Unicode MS" pitchFamily="34" charset="-128"/>
                <a:ea typeface="Arial Unicode MS" pitchFamily="34" charset="-128"/>
                <a:cs typeface="Arial Unicode MS" pitchFamily="34" charset="-128"/>
              </a:rPr>
              <a:t>U</a:t>
            </a:r>
            <a:r>
              <a:rPr lang="ar-SA" dirty="0" smtClean="0">
                <a:latin typeface="Arial Unicode MS" pitchFamily="34" charset="-128"/>
                <a:ea typeface="Arial Unicode MS" pitchFamily="34" charset="-128"/>
                <a:cs typeface="Arial Unicode MS" pitchFamily="34" charset="-128"/>
              </a:rPr>
              <a:t>) بدلاً من (</a:t>
            </a:r>
            <a:r>
              <a:rPr lang="en-GB" dirty="0" smtClean="0">
                <a:latin typeface="Arial Unicode MS" pitchFamily="34" charset="-128"/>
                <a:ea typeface="Arial Unicode MS" pitchFamily="34" charset="-128"/>
                <a:cs typeface="Arial Unicode MS" pitchFamily="34" charset="-128"/>
              </a:rPr>
              <a:t>T</a:t>
            </a:r>
            <a:r>
              <a:rPr lang="ar-SA" dirty="0" smtClean="0">
                <a:latin typeface="Arial Unicode MS" pitchFamily="34" charset="-128"/>
                <a:ea typeface="Arial Unicode MS" pitchFamily="34" charset="-128"/>
                <a:cs typeface="Arial Unicode MS" pitchFamily="34" charset="-128"/>
              </a:rPr>
              <a:t>)</a:t>
            </a:r>
            <a:endParaRPr lang="en-US" dirty="0" smtClean="0">
              <a:latin typeface="Arial Unicode MS" pitchFamily="34" charset="-128"/>
              <a:ea typeface="Arial Unicode MS" pitchFamily="34" charset="-128"/>
              <a:cs typeface="Arial Unicode MS" pitchFamily="34" charset="-128"/>
            </a:endParaRPr>
          </a:p>
        </p:txBody>
      </p:sp>
      <p:sp>
        <p:nvSpPr>
          <p:cNvPr id="54276" name="Line 5"/>
          <p:cNvSpPr>
            <a:spLocks noChangeShapeType="1"/>
          </p:cNvSpPr>
          <p:nvPr/>
        </p:nvSpPr>
        <p:spPr bwMode="auto">
          <a:xfrm>
            <a:off x="182563" y="65357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4277" name="Text Box 6"/>
          <p:cNvSpPr txBox="1">
            <a:spLocks noChangeArrowheads="1"/>
          </p:cNvSpPr>
          <p:nvPr/>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r>
              <a:rPr lang="en-US" sz="900" b="0" smtClean="0">
                <a:solidFill>
                  <a:srgbClr val="000000"/>
                </a:solidFill>
              </a:rPr>
              <a:t>Copyright © 2009 Pearson Education, Inc.</a:t>
            </a:r>
            <a:endParaRPr lang="en-US" b="0" smtClean="0">
              <a:solidFill>
                <a:srgbClr val="000000"/>
              </a:solidFill>
            </a:endParaRPr>
          </a:p>
        </p:txBody>
      </p:sp>
    </p:spTree>
    <p:extLst>
      <p:ext uri="{BB962C8B-B14F-4D97-AF65-F5344CB8AC3E}">
        <p14:creationId xmlns:p14="http://schemas.microsoft.com/office/powerpoint/2010/main" val="148844239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body" idx="1"/>
          </p:nvPr>
        </p:nvSpPr>
        <p:spPr>
          <a:xfrm>
            <a:off x="153988" y="76200"/>
            <a:ext cx="8534400" cy="3559175"/>
          </a:xfrm>
        </p:spPr>
        <p:txBody>
          <a:bodyPr/>
          <a:lstStyle/>
          <a:p>
            <a:pPr algn="just" eaLnBrk="1" hangingPunct="1">
              <a:lnSpc>
                <a:spcPct val="150000"/>
              </a:lnSpc>
            </a:pPr>
            <a:r>
              <a:rPr lang="en-US" sz="2000" dirty="0" smtClean="0">
                <a:latin typeface="Arial Unicode MS" pitchFamily="34" charset="-128"/>
                <a:ea typeface="Arial Unicode MS" pitchFamily="34" charset="-128"/>
                <a:cs typeface="Arial Unicode MS" pitchFamily="34" charset="-128"/>
              </a:rPr>
              <a:t>A nucleic acid polymer, a </a:t>
            </a:r>
            <a:r>
              <a:rPr lang="en-US" sz="2000" b="1" dirty="0" smtClean="0">
                <a:solidFill>
                  <a:srgbClr val="FF0000"/>
                </a:solidFill>
                <a:latin typeface="Arial Unicode MS" pitchFamily="34" charset="-128"/>
                <a:ea typeface="Arial Unicode MS" pitchFamily="34" charset="-128"/>
                <a:cs typeface="Arial Unicode MS" pitchFamily="34" charset="-128"/>
              </a:rPr>
              <a:t>polynucleotide</a:t>
            </a:r>
            <a:r>
              <a:rPr lang="en-US" sz="2000" dirty="0" smtClean="0">
                <a:latin typeface="Arial Unicode MS" pitchFamily="34" charset="-128"/>
                <a:ea typeface="Arial Unicode MS" pitchFamily="34" charset="-128"/>
                <a:cs typeface="Arial Unicode MS" pitchFamily="34" charset="-128"/>
              </a:rPr>
              <a:t>, forms from the nucleotide monomers when the phosphate of one nucleotide bonds to the sugar of the next </a:t>
            </a:r>
            <a:r>
              <a:rPr lang="en-US" sz="2000" dirty="0" smtClean="0">
                <a:latin typeface="Arial Unicode MS" pitchFamily="34" charset="-128"/>
                <a:ea typeface="Arial Unicode MS" pitchFamily="34" charset="-128"/>
                <a:cs typeface="Arial Unicode MS" pitchFamily="34" charset="-128"/>
              </a:rPr>
              <a:t>nucleotide.</a:t>
            </a:r>
            <a:endParaRPr lang="ar-SA" sz="2000" dirty="0" smtClean="0">
              <a:latin typeface="Arial Unicode MS" pitchFamily="34" charset="-128"/>
              <a:ea typeface="Arial Unicode MS" pitchFamily="34" charset="-128"/>
              <a:cs typeface="Arial Unicode MS" pitchFamily="34" charset="-128"/>
            </a:endParaRPr>
          </a:p>
          <a:p>
            <a:pPr algn="just" rtl="1" eaLnBrk="1" hangingPunct="1">
              <a:lnSpc>
                <a:spcPct val="150000"/>
              </a:lnSpc>
            </a:pPr>
            <a:r>
              <a:rPr lang="ar-SA" sz="2000" dirty="0" smtClean="0">
                <a:latin typeface="Arial Unicode MS" pitchFamily="34" charset="-128"/>
                <a:ea typeface="Arial Unicode MS" pitchFamily="34" charset="-128"/>
                <a:cs typeface="Arial Unicode MS" pitchFamily="34" charset="-128"/>
              </a:rPr>
              <a:t>يتكون مبلمر الحمض النووي الذي هو متعدد النيوكليوتيدات من مونيمرات نيوكليوتيدية حيث يرتبط مجموعة الفوسفات  لإحدى النيكليوتيدات بسكر النيكليوتيدة التالية</a:t>
            </a:r>
            <a:endParaRPr lang="en-US" sz="2000" dirty="0" smtClean="0">
              <a:latin typeface="Arial Unicode MS" pitchFamily="34" charset="-128"/>
              <a:ea typeface="Arial Unicode MS" pitchFamily="34" charset="-128"/>
              <a:cs typeface="Arial Unicode MS" pitchFamily="34" charset="-128"/>
            </a:endParaRPr>
          </a:p>
          <a:p>
            <a:pPr lvl="1" algn="just" eaLnBrk="1" hangingPunct="1">
              <a:lnSpc>
                <a:spcPct val="150000"/>
              </a:lnSpc>
              <a:buFontTx/>
              <a:buChar char="–"/>
            </a:pPr>
            <a:r>
              <a:rPr lang="en-US" sz="2000" dirty="0" smtClean="0">
                <a:latin typeface="Arial Unicode MS" pitchFamily="34" charset="-128"/>
                <a:ea typeface="Arial Unicode MS" pitchFamily="34" charset="-128"/>
                <a:cs typeface="Arial Unicode MS" pitchFamily="34" charset="-128"/>
              </a:rPr>
              <a:t>The result is a repeating sugar-phosphate backbone with protruding nitrogenous bases</a:t>
            </a:r>
            <a:endParaRPr lang="ar-SA" sz="2000" dirty="0" smtClean="0">
              <a:latin typeface="Arial Unicode MS" pitchFamily="34" charset="-128"/>
              <a:ea typeface="Arial Unicode MS" pitchFamily="34" charset="-128"/>
              <a:cs typeface="Arial Unicode MS" pitchFamily="34" charset="-128"/>
            </a:endParaRPr>
          </a:p>
          <a:p>
            <a:pPr lvl="1" algn="just" rtl="1" eaLnBrk="1" hangingPunct="1">
              <a:lnSpc>
                <a:spcPct val="150000"/>
              </a:lnSpc>
              <a:buFontTx/>
              <a:buChar char="–"/>
            </a:pPr>
            <a:r>
              <a:rPr lang="ar-SA" sz="2000" dirty="0" smtClean="0">
                <a:latin typeface="Arial Unicode MS" pitchFamily="34" charset="-128"/>
                <a:ea typeface="Arial Unicode MS" pitchFamily="34" charset="-128"/>
                <a:cs typeface="Arial Unicode MS" pitchFamily="34" charset="-128"/>
              </a:rPr>
              <a:t>ينتج عن ذلك هيكل من مكرر رابطة الفوسفات بالسكر يبرز على جانبه القواعد النيتروجينية</a:t>
            </a:r>
            <a:endParaRPr lang="en-US" sz="2000" dirty="0" smtClean="0">
              <a:latin typeface="Arial Unicode MS" pitchFamily="34" charset="-128"/>
              <a:ea typeface="Arial Unicode MS" pitchFamily="34" charset="-128"/>
              <a:cs typeface="Arial Unicode MS" pitchFamily="34" charset="-128"/>
            </a:endParaRPr>
          </a:p>
        </p:txBody>
      </p:sp>
      <p:sp>
        <p:nvSpPr>
          <p:cNvPr id="55300" name="Line 5"/>
          <p:cNvSpPr>
            <a:spLocks noChangeShapeType="1"/>
          </p:cNvSpPr>
          <p:nvPr/>
        </p:nvSpPr>
        <p:spPr bwMode="auto">
          <a:xfrm>
            <a:off x="182563" y="65357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5301" name="Text Box 6"/>
          <p:cNvSpPr txBox="1">
            <a:spLocks noChangeArrowheads="1"/>
          </p:cNvSpPr>
          <p:nvPr/>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r>
              <a:rPr lang="en-US" sz="900" b="0" smtClean="0">
                <a:solidFill>
                  <a:srgbClr val="000000"/>
                </a:solidFill>
              </a:rPr>
              <a:t>Copyright © 2009 Pearson Education, Inc.</a:t>
            </a:r>
            <a:endParaRPr lang="en-US" b="0" smtClean="0">
              <a:solidFill>
                <a:srgbClr val="000000"/>
              </a:solidFill>
            </a:endParaRPr>
          </a:p>
        </p:txBody>
      </p:sp>
    </p:spTree>
    <p:extLst>
      <p:ext uri="{BB962C8B-B14F-4D97-AF65-F5344CB8AC3E}">
        <p14:creationId xmlns:p14="http://schemas.microsoft.com/office/powerpoint/2010/main" val="403203290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0" descr="03_16bPartOfPoly-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8563" y="136525"/>
            <a:ext cx="4206875" cy="658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3" name="Text Box 11"/>
          <p:cNvSpPr txBox="1">
            <a:spLocks noChangeArrowheads="1"/>
          </p:cNvSpPr>
          <p:nvPr/>
        </p:nvSpPr>
        <p:spPr bwMode="auto">
          <a:xfrm>
            <a:off x="1444625" y="5889625"/>
            <a:ext cx="2778125"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algn="ctr" eaLnBrk="0" fontAlgn="base" hangingPunct="0">
              <a:lnSpc>
                <a:spcPct val="90000"/>
              </a:lnSpc>
              <a:spcBef>
                <a:spcPct val="0"/>
              </a:spcBef>
              <a:spcAft>
                <a:spcPct val="0"/>
              </a:spcAft>
            </a:pPr>
            <a:r>
              <a:rPr lang="en-US" smtClean="0">
                <a:solidFill>
                  <a:srgbClr val="000000"/>
                </a:solidFill>
              </a:rPr>
              <a:t>Sugar-phosphate</a:t>
            </a:r>
            <a:r>
              <a:rPr lang="ar-SA" smtClean="0">
                <a:solidFill>
                  <a:srgbClr val="000000"/>
                </a:solidFill>
                <a:cs typeface="Arial" charset="0"/>
              </a:rPr>
              <a:t> </a:t>
            </a:r>
            <a:r>
              <a:rPr lang="en-US" smtClean="0">
                <a:solidFill>
                  <a:srgbClr val="000000"/>
                </a:solidFill>
              </a:rPr>
              <a:t>backbone</a:t>
            </a:r>
            <a:endParaRPr lang="ar-SA" smtClean="0">
              <a:solidFill>
                <a:srgbClr val="000000"/>
              </a:solidFill>
              <a:cs typeface="Arial" charset="0"/>
            </a:endParaRPr>
          </a:p>
          <a:p>
            <a:pPr algn="ctr" eaLnBrk="0" fontAlgn="base" hangingPunct="0">
              <a:lnSpc>
                <a:spcPct val="90000"/>
              </a:lnSpc>
              <a:spcBef>
                <a:spcPct val="0"/>
              </a:spcBef>
              <a:spcAft>
                <a:spcPct val="0"/>
              </a:spcAft>
            </a:pPr>
            <a:r>
              <a:rPr lang="ar-SA" smtClean="0">
                <a:solidFill>
                  <a:srgbClr val="000000"/>
                </a:solidFill>
                <a:cs typeface="Arial" charset="0"/>
              </a:rPr>
              <a:t>هيكل مكرر رابطة الفوسفات بالسكر</a:t>
            </a:r>
            <a:endParaRPr lang="en-US" smtClean="0">
              <a:solidFill>
                <a:srgbClr val="000000"/>
              </a:solidFill>
              <a:cs typeface="Arial" charset="0"/>
            </a:endParaRPr>
          </a:p>
        </p:txBody>
      </p:sp>
      <p:sp>
        <p:nvSpPr>
          <p:cNvPr id="56324" name="Text Box 12"/>
          <p:cNvSpPr txBox="1">
            <a:spLocks noChangeArrowheads="1"/>
          </p:cNvSpPr>
          <p:nvPr/>
        </p:nvSpPr>
        <p:spPr bwMode="auto">
          <a:xfrm>
            <a:off x="5089525" y="936625"/>
            <a:ext cx="1736725"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lnSpc>
                <a:spcPct val="90000"/>
              </a:lnSpc>
              <a:spcBef>
                <a:spcPct val="0"/>
              </a:spcBef>
              <a:spcAft>
                <a:spcPct val="0"/>
              </a:spcAft>
            </a:pPr>
            <a:r>
              <a:rPr lang="en-US" smtClean="0">
                <a:solidFill>
                  <a:srgbClr val="000000"/>
                </a:solidFill>
              </a:rPr>
              <a:t>Nucleotide</a:t>
            </a:r>
            <a:r>
              <a:rPr lang="ar-SA" smtClean="0">
                <a:solidFill>
                  <a:srgbClr val="000000"/>
                </a:solidFill>
                <a:cs typeface="Arial" charset="0"/>
              </a:rPr>
              <a:t>نيوكليوتيدة </a:t>
            </a:r>
            <a:endParaRPr lang="en-US" smtClean="0">
              <a:solidFill>
                <a:srgbClr val="000000"/>
              </a:solidFill>
              <a:cs typeface="Arial" charset="0"/>
            </a:endParaRPr>
          </a:p>
        </p:txBody>
      </p:sp>
      <p:sp>
        <p:nvSpPr>
          <p:cNvPr id="56325" name="Line 13"/>
          <p:cNvSpPr>
            <a:spLocks noChangeShapeType="1"/>
          </p:cNvSpPr>
          <p:nvPr/>
        </p:nvSpPr>
        <p:spPr bwMode="auto">
          <a:xfrm>
            <a:off x="4702175" y="1095375"/>
            <a:ext cx="33972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6326" name="Line 14"/>
          <p:cNvSpPr>
            <a:spLocks noChangeShapeType="1"/>
          </p:cNvSpPr>
          <p:nvPr/>
        </p:nvSpPr>
        <p:spPr bwMode="auto">
          <a:xfrm>
            <a:off x="2838450" y="5613400"/>
            <a:ext cx="0" cy="3206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6327" name="Rectangle 16"/>
          <p:cNvSpPr>
            <a:spLocks noChangeArrowheads="1"/>
          </p:cNvSpPr>
          <p:nvPr/>
        </p:nvSpPr>
        <p:spPr bwMode="auto">
          <a:xfrm>
            <a:off x="5272088" y="5753100"/>
            <a:ext cx="3644900" cy="831850"/>
          </a:xfrm>
          <a:prstGeom prst="rect">
            <a:avLst/>
          </a:prstGeom>
          <a:noFill/>
          <a:ln w="9525">
            <a:solidFill>
              <a:srgbClr val="00808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algn="ctr" eaLnBrk="0" fontAlgn="base" hangingPunct="0">
              <a:spcBef>
                <a:spcPct val="0"/>
              </a:spcBef>
              <a:spcAft>
                <a:spcPct val="0"/>
              </a:spcAft>
            </a:pPr>
            <a:r>
              <a:rPr lang="en-US" sz="2400" b="1" smtClean="0">
                <a:solidFill>
                  <a:srgbClr val="009999"/>
                </a:solidFill>
                <a:latin typeface="Arial" charset="0"/>
                <a:ea typeface="Arial Unicode MS" pitchFamily="34" charset="-128"/>
                <a:cs typeface="Arial Unicode MS" pitchFamily="34" charset="-128"/>
              </a:rPr>
              <a:t>Part of a polynucleotide</a:t>
            </a:r>
          </a:p>
          <a:p>
            <a:pPr algn="ctr" eaLnBrk="0" fontAlgn="base" hangingPunct="0">
              <a:spcBef>
                <a:spcPct val="0"/>
              </a:spcBef>
              <a:spcAft>
                <a:spcPct val="0"/>
              </a:spcAft>
            </a:pPr>
            <a:r>
              <a:rPr lang="ar-SA" sz="2400" b="1" smtClean="0">
                <a:solidFill>
                  <a:srgbClr val="009999"/>
                </a:solidFill>
                <a:latin typeface="Arial" charset="0"/>
                <a:ea typeface="Arial Unicode MS" pitchFamily="34" charset="-128"/>
                <a:cs typeface="Arial Unicode MS" pitchFamily="34" charset="-128"/>
              </a:rPr>
              <a:t>جزء من متعدد النيوكليوتيدات</a:t>
            </a:r>
            <a:endParaRPr lang="en-US" sz="2400" b="1" smtClean="0">
              <a:solidFill>
                <a:srgbClr val="009999"/>
              </a:solidFill>
              <a:latin typeface="Arial" charset="0"/>
              <a:ea typeface="Arial Unicode MS" pitchFamily="34" charset="-128"/>
              <a:cs typeface="Arial Unicode MS" pitchFamily="34" charset="-128"/>
            </a:endParaRPr>
          </a:p>
        </p:txBody>
      </p:sp>
    </p:spTree>
    <p:extLst>
      <p:ext uri="{BB962C8B-B14F-4D97-AF65-F5344CB8AC3E}">
        <p14:creationId xmlns:p14="http://schemas.microsoft.com/office/powerpoint/2010/main" val="130529927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182563" y="152400"/>
            <a:ext cx="8775700" cy="4378325"/>
          </a:xfrm>
        </p:spPr>
        <p:txBody>
          <a:bodyPr/>
          <a:lstStyle/>
          <a:p>
            <a:pPr eaLnBrk="1" hangingPunct="1">
              <a:lnSpc>
                <a:spcPct val="150000"/>
              </a:lnSpc>
            </a:pPr>
            <a:r>
              <a:rPr lang="en-US" sz="2000" dirty="0" smtClean="0">
                <a:latin typeface="Arial Unicode MS" pitchFamily="34" charset="-128"/>
                <a:ea typeface="Arial Unicode MS" pitchFamily="34" charset="-128"/>
                <a:cs typeface="Arial Unicode MS" pitchFamily="34" charset="-128"/>
              </a:rPr>
              <a:t>1- </a:t>
            </a:r>
            <a:r>
              <a:rPr lang="en-US" sz="2000" dirty="0" smtClean="0">
                <a:solidFill>
                  <a:srgbClr val="0060AF"/>
                </a:solidFill>
                <a:latin typeface="Arial Unicode MS" pitchFamily="34" charset="-128"/>
                <a:ea typeface="Arial Unicode MS" pitchFamily="34" charset="-128"/>
                <a:cs typeface="Arial Unicode MS" pitchFamily="34" charset="-128"/>
              </a:rPr>
              <a:t>Two polynucleotide </a:t>
            </a:r>
            <a:r>
              <a:rPr lang="en-US" sz="2000" dirty="0" smtClean="0">
                <a:latin typeface="Arial Unicode MS" pitchFamily="34" charset="-128"/>
                <a:ea typeface="Arial Unicode MS" pitchFamily="34" charset="-128"/>
                <a:cs typeface="Arial Unicode MS" pitchFamily="34" charset="-128"/>
              </a:rPr>
              <a:t>strands wrap around each other to form a </a:t>
            </a:r>
            <a:r>
              <a:rPr lang="en-US" sz="2000" b="1" dirty="0" smtClean="0">
                <a:solidFill>
                  <a:srgbClr val="0060AF"/>
                </a:solidFill>
                <a:latin typeface="Arial Unicode MS" pitchFamily="34" charset="-128"/>
                <a:ea typeface="Arial Unicode MS" pitchFamily="34" charset="-128"/>
                <a:cs typeface="Arial Unicode MS" pitchFamily="34" charset="-128"/>
              </a:rPr>
              <a:t>DNA</a:t>
            </a:r>
            <a:r>
              <a:rPr lang="en-US" sz="2000" b="1" dirty="0" smtClean="0">
                <a:latin typeface="Arial Unicode MS" pitchFamily="34" charset="-128"/>
                <a:ea typeface="Arial Unicode MS" pitchFamily="34" charset="-128"/>
                <a:cs typeface="Arial Unicode MS" pitchFamily="34" charset="-128"/>
              </a:rPr>
              <a:t> </a:t>
            </a:r>
            <a:r>
              <a:rPr lang="en-US" sz="2000" b="1" dirty="0" smtClean="0">
                <a:solidFill>
                  <a:srgbClr val="FF0000"/>
                </a:solidFill>
                <a:latin typeface="Arial Unicode MS" pitchFamily="34" charset="-128"/>
                <a:ea typeface="Arial Unicode MS" pitchFamily="34" charset="-128"/>
                <a:cs typeface="Arial Unicode MS" pitchFamily="34" charset="-128"/>
              </a:rPr>
              <a:t>double </a:t>
            </a:r>
            <a:r>
              <a:rPr lang="en-US" sz="2000" b="1" dirty="0" smtClean="0">
                <a:solidFill>
                  <a:srgbClr val="FF0000"/>
                </a:solidFill>
                <a:latin typeface="Arial Unicode MS" pitchFamily="34" charset="-128"/>
                <a:ea typeface="Arial Unicode MS" pitchFamily="34" charset="-128"/>
                <a:cs typeface="Arial Unicode MS" pitchFamily="34" charset="-128"/>
              </a:rPr>
              <a:t>helix</a:t>
            </a:r>
            <a:r>
              <a:rPr lang="en-US" sz="2000" b="1" dirty="0" smtClean="0">
                <a:latin typeface="Arial Unicode MS" pitchFamily="34" charset="-128"/>
                <a:ea typeface="Arial Unicode MS" pitchFamily="34" charset="-128"/>
                <a:cs typeface="Arial Unicode MS" pitchFamily="34" charset="-128"/>
              </a:rPr>
              <a:t>.</a:t>
            </a:r>
            <a:endParaRPr lang="ar-SA" sz="2000" b="1" dirty="0" smtClean="0">
              <a:latin typeface="Arial Unicode MS" pitchFamily="34" charset="-128"/>
              <a:ea typeface="Arial Unicode MS" pitchFamily="34" charset="-128"/>
              <a:cs typeface="Arial Unicode MS" pitchFamily="34" charset="-128"/>
            </a:endParaRPr>
          </a:p>
          <a:p>
            <a:pPr algn="r" rtl="1" eaLnBrk="1" hangingPunct="1">
              <a:lnSpc>
                <a:spcPct val="150000"/>
              </a:lnSpc>
            </a:pPr>
            <a:r>
              <a:rPr lang="ar-SA" sz="2000" dirty="0" smtClean="0">
                <a:latin typeface="Arial Unicode MS" pitchFamily="34" charset="-128"/>
                <a:ea typeface="Arial Unicode MS" pitchFamily="34" charset="-128"/>
                <a:cs typeface="Arial Unicode MS" pitchFamily="34" charset="-128"/>
              </a:rPr>
              <a:t>يلتف خيطان من متعدد النيوكليوتيدات حول بعضيهما ليكونا </a:t>
            </a:r>
            <a:r>
              <a:rPr lang="ar-SA" sz="2000" b="1" dirty="0" smtClean="0">
                <a:latin typeface="Arial Unicode MS" pitchFamily="34" charset="-128"/>
                <a:ea typeface="Arial Unicode MS" pitchFamily="34" charset="-128"/>
                <a:cs typeface="Arial Unicode MS" pitchFamily="34" charset="-128"/>
              </a:rPr>
              <a:t>حلزون الدنا المزدوج</a:t>
            </a:r>
            <a:endParaRPr lang="en-US" sz="2000" dirty="0" smtClean="0">
              <a:latin typeface="Arial Unicode MS" pitchFamily="34" charset="-128"/>
              <a:ea typeface="Arial Unicode MS" pitchFamily="34" charset="-128"/>
              <a:cs typeface="Arial Unicode MS" pitchFamily="34" charset="-128"/>
            </a:endParaRPr>
          </a:p>
          <a:p>
            <a:pPr lvl="1" eaLnBrk="1" hangingPunct="1">
              <a:lnSpc>
                <a:spcPct val="150000"/>
              </a:lnSpc>
              <a:buFontTx/>
              <a:buChar char="–"/>
            </a:pPr>
            <a:r>
              <a:rPr lang="en-US" sz="1800" dirty="0" smtClean="0">
                <a:latin typeface="Arial Unicode MS" pitchFamily="34" charset="-128"/>
                <a:ea typeface="Arial Unicode MS" pitchFamily="34" charset="-128"/>
                <a:cs typeface="Arial Unicode MS" pitchFamily="34" charset="-128"/>
              </a:rPr>
              <a:t>The two strands are associated because particular bases always hydrogen bond to one another</a:t>
            </a:r>
            <a:endParaRPr lang="ar-SA" sz="1800" dirty="0" smtClean="0">
              <a:latin typeface="Arial Unicode MS" pitchFamily="34" charset="-128"/>
              <a:ea typeface="Arial Unicode MS" pitchFamily="34" charset="-128"/>
              <a:cs typeface="Arial Unicode MS" pitchFamily="34" charset="-128"/>
            </a:endParaRPr>
          </a:p>
          <a:p>
            <a:pPr lvl="1" algn="r" rtl="1" eaLnBrk="1" hangingPunct="1">
              <a:lnSpc>
                <a:spcPct val="150000"/>
              </a:lnSpc>
              <a:buFontTx/>
              <a:buChar char="–"/>
            </a:pPr>
            <a:r>
              <a:rPr lang="ar-SA" sz="1800" dirty="0" smtClean="0">
                <a:latin typeface="Arial Unicode MS" pitchFamily="34" charset="-128"/>
                <a:ea typeface="Arial Unicode MS" pitchFamily="34" charset="-128"/>
                <a:cs typeface="Arial Unicode MS" pitchFamily="34" charset="-128"/>
              </a:rPr>
              <a:t>يرتبط الخيطان ببعضيهما لوجود روابط هيدروجينية تربط بين القواعد بطريقة معينة</a:t>
            </a:r>
            <a:endParaRPr lang="en-US" sz="1800" dirty="0" smtClean="0">
              <a:latin typeface="Arial Unicode MS" pitchFamily="34" charset="-128"/>
              <a:ea typeface="Arial Unicode MS" pitchFamily="34" charset="-128"/>
              <a:cs typeface="Arial Unicode MS" pitchFamily="34" charset="-128"/>
            </a:endParaRPr>
          </a:p>
          <a:p>
            <a:pPr lvl="1" eaLnBrk="1" hangingPunct="1">
              <a:lnSpc>
                <a:spcPct val="150000"/>
              </a:lnSpc>
              <a:buFontTx/>
              <a:buChar char="–"/>
            </a:pPr>
            <a:r>
              <a:rPr lang="en-US" sz="1800" dirty="0" smtClean="0">
                <a:latin typeface="Arial Unicode MS" pitchFamily="34" charset="-128"/>
                <a:ea typeface="Arial Unicode MS" pitchFamily="34" charset="-128"/>
                <a:cs typeface="Arial Unicode MS" pitchFamily="34" charset="-128"/>
              </a:rPr>
              <a:t>A pairs with T, and C pairs with G, producing </a:t>
            </a:r>
            <a:r>
              <a:rPr lang="en-US" sz="1800" b="1" dirty="0" smtClean="0">
                <a:latin typeface="Arial Unicode MS" pitchFamily="34" charset="-128"/>
                <a:ea typeface="Arial Unicode MS" pitchFamily="34" charset="-128"/>
                <a:cs typeface="Arial Unicode MS" pitchFamily="34" charset="-128"/>
              </a:rPr>
              <a:t>base pairs</a:t>
            </a:r>
            <a:endParaRPr lang="ar-SA" sz="1800" b="1" dirty="0" smtClean="0">
              <a:latin typeface="Arial Unicode MS" pitchFamily="34" charset="-128"/>
              <a:ea typeface="Arial Unicode MS" pitchFamily="34" charset="-128"/>
              <a:cs typeface="Arial Unicode MS" pitchFamily="34" charset="-128"/>
            </a:endParaRPr>
          </a:p>
          <a:p>
            <a:pPr lvl="1" algn="r" rtl="1" eaLnBrk="1" hangingPunct="1">
              <a:lnSpc>
                <a:spcPct val="150000"/>
              </a:lnSpc>
              <a:buFontTx/>
              <a:buChar char="–"/>
            </a:pPr>
            <a:r>
              <a:rPr lang="ar-SA" sz="1800" dirty="0" smtClean="0">
                <a:latin typeface="Arial Unicode MS" pitchFamily="34" charset="-128"/>
                <a:ea typeface="Arial Unicode MS" pitchFamily="34" charset="-128"/>
                <a:cs typeface="Arial Unicode MS" pitchFamily="34" charset="-128"/>
              </a:rPr>
              <a:t>يرتبط الأدنين من أحد الخيطين بالثيامين من الخيط الآخر وكذا السايتوسين بالجوانين لينتج عن ذلك </a:t>
            </a:r>
            <a:r>
              <a:rPr lang="ar-SA" sz="1800" b="1" dirty="0" smtClean="0">
                <a:latin typeface="Arial Unicode MS" pitchFamily="34" charset="-128"/>
                <a:ea typeface="Arial Unicode MS" pitchFamily="34" charset="-128"/>
                <a:cs typeface="Arial Unicode MS" pitchFamily="34" charset="-128"/>
              </a:rPr>
              <a:t>تزاوجاً قاعدياً </a:t>
            </a:r>
            <a:r>
              <a:rPr lang="ar-SA" sz="1800" dirty="0" smtClean="0">
                <a:latin typeface="Arial Unicode MS" pitchFamily="34" charset="-128"/>
                <a:ea typeface="Arial Unicode MS" pitchFamily="34" charset="-128"/>
                <a:cs typeface="Arial Unicode MS" pitchFamily="34" charset="-128"/>
              </a:rPr>
              <a:t>على هذا النحو</a:t>
            </a:r>
            <a:endParaRPr lang="en-US" sz="1800" b="1" dirty="0" smtClean="0">
              <a:latin typeface="Arial Unicode MS" pitchFamily="34" charset="-128"/>
              <a:ea typeface="Arial Unicode MS" pitchFamily="34" charset="-128"/>
              <a:cs typeface="Arial Unicode MS" pitchFamily="34" charset="-128"/>
            </a:endParaRPr>
          </a:p>
          <a:p>
            <a:pPr eaLnBrk="1" hangingPunct="1">
              <a:lnSpc>
                <a:spcPct val="150000"/>
              </a:lnSpc>
            </a:pPr>
            <a:r>
              <a:rPr lang="en-US" sz="2000" dirty="0" smtClean="0">
                <a:latin typeface="Arial Unicode MS" pitchFamily="34" charset="-128"/>
                <a:ea typeface="Arial Unicode MS" pitchFamily="34" charset="-128"/>
                <a:cs typeface="Arial Unicode MS" pitchFamily="34" charset="-128"/>
              </a:rPr>
              <a:t>2- </a:t>
            </a:r>
            <a:r>
              <a:rPr lang="en-US" sz="2000" b="1" dirty="0" smtClean="0">
                <a:solidFill>
                  <a:srgbClr val="0060AF"/>
                </a:solidFill>
                <a:latin typeface="Arial Unicode MS" pitchFamily="34" charset="-128"/>
                <a:ea typeface="Arial Unicode MS" pitchFamily="34" charset="-128"/>
                <a:cs typeface="Arial Unicode MS" pitchFamily="34" charset="-128"/>
              </a:rPr>
              <a:t>RNA</a:t>
            </a:r>
            <a:r>
              <a:rPr lang="en-US" sz="2000" dirty="0" smtClean="0">
                <a:latin typeface="Arial Unicode MS" pitchFamily="34" charset="-128"/>
                <a:ea typeface="Arial Unicode MS" pitchFamily="34" charset="-128"/>
                <a:cs typeface="Arial Unicode MS" pitchFamily="34" charset="-128"/>
              </a:rPr>
              <a:t> is usually </a:t>
            </a:r>
            <a:r>
              <a:rPr lang="en-US" sz="2000" dirty="0" smtClean="0">
                <a:solidFill>
                  <a:srgbClr val="FF0000"/>
                </a:solidFill>
                <a:latin typeface="Arial Unicode MS" pitchFamily="34" charset="-128"/>
                <a:ea typeface="Arial Unicode MS" pitchFamily="34" charset="-128"/>
                <a:cs typeface="Arial Unicode MS" pitchFamily="34" charset="-128"/>
              </a:rPr>
              <a:t>a single polynucleotide strand</a:t>
            </a:r>
            <a:endParaRPr lang="ar-SA" sz="2000" dirty="0" smtClean="0">
              <a:solidFill>
                <a:srgbClr val="FF0000"/>
              </a:solidFill>
              <a:latin typeface="Arial Unicode MS" pitchFamily="34" charset="-128"/>
              <a:ea typeface="Arial Unicode MS" pitchFamily="34" charset="-128"/>
              <a:cs typeface="Arial Unicode MS" pitchFamily="34" charset="-128"/>
            </a:endParaRPr>
          </a:p>
          <a:p>
            <a:pPr algn="r" rtl="1" eaLnBrk="1" hangingPunct="1">
              <a:lnSpc>
                <a:spcPct val="150000"/>
              </a:lnSpc>
            </a:pPr>
            <a:r>
              <a:rPr lang="ar-SA" sz="2000" dirty="0" smtClean="0">
                <a:latin typeface="Arial Unicode MS" pitchFamily="34" charset="-128"/>
                <a:ea typeface="Arial Unicode MS" pitchFamily="34" charset="-128"/>
                <a:cs typeface="Arial Unicode MS" pitchFamily="34" charset="-128"/>
              </a:rPr>
              <a:t>عادة ما يكون الرنا خيطاً واحداً من متعدد النيوكليوتيدات</a:t>
            </a:r>
            <a:endParaRPr lang="en-US" sz="2000" dirty="0" smtClean="0">
              <a:latin typeface="Arial Unicode MS" pitchFamily="34" charset="-128"/>
              <a:ea typeface="Arial Unicode MS" pitchFamily="34" charset="-128"/>
              <a:cs typeface="Arial Unicode MS" pitchFamily="34" charset="-128"/>
            </a:endParaRPr>
          </a:p>
          <a:p>
            <a:pPr eaLnBrk="1" hangingPunct="1">
              <a:lnSpc>
                <a:spcPct val="150000"/>
              </a:lnSpc>
            </a:pPr>
            <a:endParaRPr lang="en-US" sz="2000" b="1" dirty="0" smtClean="0">
              <a:latin typeface="Arial Unicode MS" pitchFamily="34" charset="-128"/>
              <a:ea typeface="Arial Unicode MS" pitchFamily="34" charset="-128"/>
              <a:cs typeface="Arial Unicode MS" pitchFamily="34" charset="-128"/>
            </a:endParaRPr>
          </a:p>
        </p:txBody>
      </p:sp>
      <p:sp>
        <p:nvSpPr>
          <p:cNvPr id="57349" name="Line 5"/>
          <p:cNvSpPr>
            <a:spLocks noChangeShapeType="1"/>
          </p:cNvSpPr>
          <p:nvPr/>
        </p:nvSpPr>
        <p:spPr bwMode="auto">
          <a:xfrm>
            <a:off x="182563" y="65357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7350" name="Text Box 6"/>
          <p:cNvSpPr txBox="1">
            <a:spLocks noChangeArrowheads="1"/>
          </p:cNvSpPr>
          <p:nvPr/>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r>
              <a:rPr lang="en-US" sz="900" b="0" smtClean="0">
                <a:solidFill>
                  <a:srgbClr val="000000"/>
                </a:solidFill>
              </a:rPr>
              <a:t>Copyright © 2009 Pearson Education, Inc.</a:t>
            </a:r>
            <a:endParaRPr lang="en-US" b="0" smtClean="0">
              <a:solidFill>
                <a:srgbClr val="000000"/>
              </a:solidFill>
            </a:endParaRPr>
          </a:p>
        </p:txBody>
      </p:sp>
    </p:spTree>
    <p:extLst>
      <p:ext uri="{BB962C8B-B14F-4D97-AF65-F5344CB8AC3E}">
        <p14:creationId xmlns:p14="http://schemas.microsoft.com/office/powerpoint/2010/main" val="10867548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0" descr="03_16cDNAdoubleHelix-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888" y="136525"/>
            <a:ext cx="2816225" cy="658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Text Box 11"/>
          <p:cNvSpPr txBox="1">
            <a:spLocks noChangeArrowheads="1"/>
          </p:cNvSpPr>
          <p:nvPr/>
        </p:nvSpPr>
        <p:spPr bwMode="auto">
          <a:xfrm>
            <a:off x="2738438" y="3856038"/>
            <a:ext cx="933450" cy="75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algn="ctr" eaLnBrk="0" fontAlgn="base" hangingPunct="0">
              <a:lnSpc>
                <a:spcPct val="80000"/>
              </a:lnSpc>
              <a:spcBef>
                <a:spcPct val="0"/>
              </a:spcBef>
              <a:spcAft>
                <a:spcPct val="0"/>
              </a:spcAft>
            </a:pPr>
            <a:r>
              <a:rPr lang="en-US" smtClean="0">
                <a:solidFill>
                  <a:srgbClr val="000000"/>
                </a:solidFill>
              </a:rPr>
              <a:t>Base</a:t>
            </a:r>
            <a:r>
              <a:rPr lang="ar-SA" smtClean="0">
                <a:solidFill>
                  <a:srgbClr val="000000"/>
                </a:solidFill>
                <a:cs typeface="Arial" charset="0"/>
              </a:rPr>
              <a:t> </a:t>
            </a:r>
            <a:r>
              <a:rPr lang="en-US" smtClean="0">
                <a:solidFill>
                  <a:srgbClr val="000000"/>
                </a:solidFill>
              </a:rPr>
              <a:t>pair</a:t>
            </a:r>
            <a:endParaRPr lang="ar-SA" smtClean="0">
              <a:solidFill>
                <a:srgbClr val="000000"/>
              </a:solidFill>
              <a:cs typeface="Arial" charset="0"/>
            </a:endParaRPr>
          </a:p>
          <a:p>
            <a:pPr algn="ctr" eaLnBrk="0" fontAlgn="base" hangingPunct="0">
              <a:lnSpc>
                <a:spcPct val="80000"/>
              </a:lnSpc>
              <a:spcBef>
                <a:spcPct val="0"/>
              </a:spcBef>
              <a:spcAft>
                <a:spcPct val="0"/>
              </a:spcAft>
            </a:pPr>
            <a:r>
              <a:rPr lang="ar-SA" smtClean="0">
                <a:solidFill>
                  <a:srgbClr val="000000"/>
                </a:solidFill>
                <a:cs typeface="Arial" charset="0"/>
              </a:rPr>
              <a:t>زوج قاعدي</a:t>
            </a:r>
            <a:endParaRPr lang="en-US" smtClean="0">
              <a:solidFill>
                <a:srgbClr val="000000"/>
              </a:solidFill>
              <a:cs typeface="Arial" charset="0"/>
            </a:endParaRPr>
          </a:p>
        </p:txBody>
      </p:sp>
      <p:sp>
        <p:nvSpPr>
          <p:cNvPr id="58372" name="Line 12"/>
          <p:cNvSpPr>
            <a:spLocks noChangeShapeType="1"/>
          </p:cNvSpPr>
          <p:nvPr/>
        </p:nvSpPr>
        <p:spPr bwMode="auto">
          <a:xfrm flipV="1">
            <a:off x="3984625" y="3651250"/>
            <a:ext cx="619125" cy="3333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8373" name="Rectangle 13"/>
          <p:cNvSpPr>
            <a:spLocks noChangeArrowheads="1"/>
          </p:cNvSpPr>
          <p:nvPr/>
        </p:nvSpPr>
        <p:spPr bwMode="auto">
          <a:xfrm>
            <a:off x="6007100" y="5683250"/>
            <a:ext cx="2946400" cy="955675"/>
          </a:xfrm>
          <a:prstGeom prst="rect">
            <a:avLst/>
          </a:prstGeom>
          <a:noFill/>
          <a:ln w="9525">
            <a:solidFill>
              <a:srgbClr val="00808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algn="ctr" eaLnBrk="0" fontAlgn="base" hangingPunct="0">
              <a:spcBef>
                <a:spcPct val="0"/>
              </a:spcBef>
              <a:spcAft>
                <a:spcPct val="0"/>
              </a:spcAft>
            </a:pPr>
            <a:r>
              <a:rPr lang="en-US" sz="2800" smtClean="0">
                <a:solidFill>
                  <a:srgbClr val="009999"/>
                </a:solidFill>
                <a:latin typeface="Arial" charset="0"/>
                <a:ea typeface="Arial Unicode MS" pitchFamily="34" charset="-128"/>
                <a:cs typeface="Arial Unicode MS" pitchFamily="34" charset="-128"/>
              </a:rPr>
              <a:t>DNA double helix</a:t>
            </a:r>
            <a:endParaRPr lang="ar-SA" sz="2800" smtClean="0">
              <a:solidFill>
                <a:srgbClr val="009999"/>
              </a:solidFill>
              <a:latin typeface="Arial" charset="0"/>
              <a:ea typeface="Arial Unicode MS" pitchFamily="34" charset="-128"/>
            </a:endParaRPr>
          </a:p>
          <a:p>
            <a:pPr algn="ctr" eaLnBrk="0" fontAlgn="base" hangingPunct="0">
              <a:spcBef>
                <a:spcPct val="0"/>
              </a:spcBef>
              <a:spcAft>
                <a:spcPct val="0"/>
              </a:spcAft>
            </a:pPr>
            <a:r>
              <a:rPr lang="ar-SA" sz="2800" smtClean="0">
                <a:solidFill>
                  <a:srgbClr val="009999"/>
                </a:solidFill>
                <a:latin typeface="Arial" charset="0"/>
                <a:ea typeface="Arial Unicode MS" pitchFamily="34" charset="-128"/>
              </a:rPr>
              <a:t>حلزون الدنا المزدوج</a:t>
            </a:r>
            <a:endParaRPr lang="en-US" sz="2800" smtClean="0">
              <a:solidFill>
                <a:srgbClr val="009999"/>
              </a:solidFill>
              <a:latin typeface="Arial" charset="0"/>
              <a:ea typeface="Arial Unicode MS" pitchFamily="34" charset="-128"/>
            </a:endParaRPr>
          </a:p>
        </p:txBody>
      </p:sp>
    </p:spTree>
    <p:extLst>
      <p:ext uri="{BB962C8B-B14F-4D97-AF65-F5344CB8AC3E}">
        <p14:creationId xmlns:p14="http://schemas.microsoft.com/office/powerpoint/2010/main" val="355434706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body" idx="1"/>
          </p:nvPr>
        </p:nvSpPr>
        <p:spPr>
          <a:xfrm>
            <a:off x="153988" y="152400"/>
            <a:ext cx="8804275" cy="3333750"/>
          </a:xfrm>
        </p:spPr>
        <p:txBody>
          <a:bodyPr/>
          <a:lstStyle/>
          <a:p>
            <a:pPr eaLnBrk="1" hangingPunct="1">
              <a:lnSpc>
                <a:spcPct val="150000"/>
              </a:lnSpc>
            </a:pPr>
            <a:r>
              <a:rPr lang="en-US" sz="2000" b="1" dirty="0" smtClean="0">
                <a:solidFill>
                  <a:srgbClr val="0060AF"/>
                </a:solidFill>
                <a:latin typeface="Arial Unicode MS" pitchFamily="34" charset="-128"/>
                <a:ea typeface="Arial Unicode MS" pitchFamily="34" charset="-128"/>
                <a:cs typeface="Arial Unicode MS" pitchFamily="34" charset="-128"/>
              </a:rPr>
              <a:t>A particular nucleotide sequence </a:t>
            </a:r>
            <a:r>
              <a:rPr lang="en-US" sz="2000" dirty="0" smtClean="0">
                <a:latin typeface="Arial Unicode MS" pitchFamily="34" charset="-128"/>
                <a:ea typeface="Arial Unicode MS" pitchFamily="34" charset="-128"/>
                <a:cs typeface="Arial Unicode MS" pitchFamily="34" charset="-128"/>
              </a:rPr>
              <a:t>that can instruct the formation of a polypeptide is called a </a:t>
            </a:r>
            <a:r>
              <a:rPr lang="en-US" sz="2000" b="1" dirty="0" smtClean="0">
                <a:solidFill>
                  <a:srgbClr val="FF0000"/>
                </a:solidFill>
                <a:latin typeface="Arial Unicode MS" pitchFamily="34" charset="-128"/>
                <a:ea typeface="Arial Unicode MS" pitchFamily="34" charset="-128"/>
                <a:cs typeface="Arial Unicode MS" pitchFamily="34" charset="-128"/>
              </a:rPr>
              <a:t>gene</a:t>
            </a:r>
            <a:endParaRPr lang="ar-SA" sz="2000" b="1" dirty="0" smtClean="0">
              <a:solidFill>
                <a:srgbClr val="FF0000"/>
              </a:solidFill>
              <a:latin typeface="Arial Unicode MS" pitchFamily="34" charset="-128"/>
              <a:ea typeface="Arial Unicode MS" pitchFamily="34" charset="-128"/>
              <a:cs typeface="Arial Unicode MS" pitchFamily="34" charset="-128"/>
            </a:endParaRPr>
          </a:p>
          <a:p>
            <a:pPr algn="r" rtl="1" eaLnBrk="1" hangingPunct="1">
              <a:lnSpc>
                <a:spcPct val="150000"/>
              </a:lnSpc>
            </a:pPr>
            <a:r>
              <a:rPr lang="ar-SA" sz="2000" dirty="0" smtClean="0">
                <a:latin typeface="Arial Unicode MS" pitchFamily="34" charset="-128"/>
                <a:ea typeface="Arial Unicode MS" pitchFamily="34" charset="-128"/>
                <a:cs typeface="Arial Unicode MS" pitchFamily="34" charset="-128"/>
              </a:rPr>
              <a:t>تطلق كلمة </a:t>
            </a:r>
            <a:r>
              <a:rPr lang="ar-SA" sz="2000" b="1" dirty="0" smtClean="0">
                <a:latin typeface="Arial Unicode MS" pitchFamily="34" charset="-128"/>
                <a:ea typeface="Arial Unicode MS" pitchFamily="34" charset="-128"/>
                <a:cs typeface="Arial Unicode MS" pitchFamily="34" charset="-128"/>
              </a:rPr>
              <a:t>الجين</a:t>
            </a:r>
            <a:r>
              <a:rPr lang="ar-SA" sz="2000" dirty="0" smtClean="0">
                <a:latin typeface="Arial Unicode MS" pitchFamily="34" charset="-128"/>
                <a:ea typeface="Arial Unicode MS" pitchFamily="34" charset="-128"/>
                <a:cs typeface="Arial Unicode MS" pitchFamily="34" charset="-128"/>
              </a:rPr>
              <a:t> على أى تسلسل نيوكليوتيدي معين قادر على توجيه بناء متعدد البيبتيدات</a:t>
            </a:r>
            <a:endParaRPr lang="en-US" sz="2000" b="1" dirty="0" smtClean="0">
              <a:latin typeface="Arial Unicode MS" pitchFamily="34" charset="-128"/>
              <a:ea typeface="Arial Unicode MS" pitchFamily="34" charset="-128"/>
              <a:cs typeface="Arial Unicode MS" pitchFamily="34" charset="-128"/>
            </a:endParaRPr>
          </a:p>
          <a:p>
            <a:pPr lvl="1" eaLnBrk="1" hangingPunct="1">
              <a:lnSpc>
                <a:spcPct val="150000"/>
              </a:lnSpc>
              <a:buFontTx/>
              <a:buChar char="–"/>
            </a:pPr>
            <a:r>
              <a:rPr lang="en-US" sz="2000" dirty="0" smtClean="0">
                <a:latin typeface="Arial Unicode MS" pitchFamily="34" charset="-128"/>
                <a:ea typeface="Arial Unicode MS" pitchFamily="34" charset="-128"/>
                <a:cs typeface="Arial Unicode MS" pitchFamily="34" charset="-128"/>
              </a:rPr>
              <a:t>Most DNA molecules consist of millions of base pairs and, consequently, many genes</a:t>
            </a:r>
            <a:endParaRPr lang="ar-SA" sz="2000" dirty="0" smtClean="0">
              <a:latin typeface="Arial Unicode MS" pitchFamily="34" charset="-128"/>
              <a:ea typeface="Arial Unicode MS" pitchFamily="34" charset="-128"/>
              <a:cs typeface="Arial Unicode MS" pitchFamily="34" charset="-128"/>
            </a:endParaRPr>
          </a:p>
          <a:p>
            <a:pPr lvl="1" algn="r" rtl="1" eaLnBrk="1" hangingPunct="1">
              <a:lnSpc>
                <a:spcPct val="150000"/>
              </a:lnSpc>
              <a:buFontTx/>
              <a:buChar char="–"/>
            </a:pPr>
            <a:r>
              <a:rPr lang="ar-SA" sz="2000" dirty="0" smtClean="0">
                <a:latin typeface="Arial Unicode MS" pitchFamily="34" charset="-128"/>
                <a:ea typeface="Arial Unicode MS" pitchFamily="34" charset="-128"/>
                <a:cs typeface="Arial Unicode MS" pitchFamily="34" charset="-128"/>
              </a:rPr>
              <a:t>تتكون معظم جزيئات الدنا من ملايين الأزواج القاعدية وبالتالي العديد من </a:t>
            </a:r>
            <a:r>
              <a:rPr lang="ar-SA" sz="2000" dirty="0" smtClean="0">
                <a:latin typeface="Arial Unicode MS" pitchFamily="34" charset="-128"/>
                <a:ea typeface="Arial Unicode MS" pitchFamily="34" charset="-128"/>
                <a:cs typeface="Arial Unicode MS" pitchFamily="34" charset="-128"/>
              </a:rPr>
              <a:t>الجينات</a:t>
            </a:r>
            <a:endParaRPr lang="en-US" sz="2000" dirty="0" smtClean="0">
              <a:latin typeface="Arial Unicode MS" pitchFamily="34" charset="-128"/>
              <a:ea typeface="Arial Unicode MS" pitchFamily="34" charset="-128"/>
              <a:cs typeface="Arial Unicode MS" pitchFamily="34" charset="-128"/>
            </a:endParaRPr>
          </a:p>
        </p:txBody>
      </p:sp>
      <p:sp>
        <p:nvSpPr>
          <p:cNvPr id="59397" name="Line 5"/>
          <p:cNvSpPr>
            <a:spLocks noChangeShapeType="1"/>
          </p:cNvSpPr>
          <p:nvPr/>
        </p:nvSpPr>
        <p:spPr bwMode="auto">
          <a:xfrm>
            <a:off x="182563" y="6573838"/>
            <a:ext cx="87757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r" eaLnBrk="0" fontAlgn="base" hangingPunct="0">
              <a:spcBef>
                <a:spcPct val="0"/>
              </a:spcBef>
              <a:spcAft>
                <a:spcPct val="0"/>
              </a:spcAft>
            </a:pPr>
            <a:endParaRPr lang="en-US" sz="2400" b="1" smtClean="0">
              <a:solidFill>
                <a:srgbClr val="000000"/>
              </a:solidFill>
              <a:latin typeface="Arial" charset="0"/>
              <a:ea typeface="Arial Unicode MS" pitchFamily="34" charset="-128"/>
              <a:cs typeface="Arial Unicode MS" pitchFamily="34" charset="-128"/>
            </a:endParaRPr>
          </a:p>
        </p:txBody>
      </p:sp>
      <p:sp>
        <p:nvSpPr>
          <p:cNvPr id="59398" name="Text Box 6"/>
          <p:cNvSpPr txBox="1">
            <a:spLocks noChangeArrowheads="1"/>
          </p:cNvSpPr>
          <p:nvPr/>
        </p:nvSpPr>
        <p:spPr bwMode="auto">
          <a:xfrm>
            <a:off x="182563" y="6626225"/>
            <a:ext cx="87757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sz="2400" b="1">
                <a:solidFill>
                  <a:schemeClr val="tx1"/>
                </a:solidFill>
                <a:latin typeface="Arial" charset="0"/>
                <a:ea typeface="Arial Unicode MS" pitchFamily="34" charset="-128"/>
                <a:cs typeface="Arial Unicode MS" pitchFamily="34" charset="-128"/>
              </a:defRPr>
            </a:lvl1pPr>
            <a:lvl2pPr marL="742950" indent="-285750">
              <a:defRPr sz="2400" b="1">
                <a:solidFill>
                  <a:schemeClr val="tx1"/>
                </a:solidFill>
                <a:latin typeface="Arial" charset="0"/>
                <a:ea typeface="Arial Unicode MS" pitchFamily="34" charset="-128"/>
                <a:cs typeface="Arial Unicode MS" pitchFamily="34" charset="-128"/>
              </a:defRPr>
            </a:lvl2pPr>
            <a:lvl3pPr marL="1143000" indent="-228600">
              <a:defRPr sz="2400" b="1">
                <a:solidFill>
                  <a:schemeClr val="tx1"/>
                </a:solidFill>
                <a:latin typeface="Arial" charset="0"/>
                <a:ea typeface="Arial Unicode MS" pitchFamily="34" charset="-128"/>
                <a:cs typeface="Arial Unicode MS" pitchFamily="34" charset="-128"/>
              </a:defRPr>
            </a:lvl3pPr>
            <a:lvl4pPr marL="1600200" indent="-228600">
              <a:defRPr sz="2400" b="1">
                <a:solidFill>
                  <a:schemeClr val="tx1"/>
                </a:solidFill>
                <a:latin typeface="Arial" charset="0"/>
                <a:ea typeface="Arial Unicode MS" pitchFamily="34" charset="-128"/>
                <a:cs typeface="Arial Unicode MS" pitchFamily="34" charset="-128"/>
              </a:defRPr>
            </a:lvl4pPr>
            <a:lvl5pPr marL="2057400" indent="-228600">
              <a:defRPr sz="2400" b="1">
                <a:solidFill>
                  <a:schemeClr val="tx1"/>
                </a:solidFill>
                <a:latin typeface="Arial" charset="0"/>
                <a:ea typeface="Arial Unicode MS" pitchFamily="34" charset="-128"/>
                <a:cs typeface="Arial Unicode MS" pitchFamily="34" charset="-128"/>
              </a:defRPr>
            </a:lvl5pPr>
            <a:lvl6pPr marL="25146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6pPr>
            <a:lvl7pPr marL="29718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7pPr>
            <a:lvl8pPr marL="34290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8pPr>
            <a:lvl9pPr marL="3886200" indent="-228600" algn="r" eaLnBrk="0" fontAlgn="base" hangingPunct="0">
              <a:spcBef>
                <a:spcPct val="0"/>
              </a:spcBef>
              <a:spcAft>
                <a:spcPct val="0"/>
              </a:spcAft>
              <a:defRPr sz="2400" b="1">
                <a:solidFill>
                  <a:schemeClr val="tx1"/>
                </a:solidFill>
                <a:latin typeface="Arial" charset="0"/>
                <a:ea typeface="Arial Unicode MS" pitchFamily="34" charset="-128"/>
                <a:cs typeface="Arial Unicode MS" pitchFamily="34" charset="-128"/>
              </a:defRPr>
            </a:lvl9pPr>
          </a:lstStyle>
          <a:p>
            <a:pPr eaLnBrk="0" fontAlgn="base" hangingPunct="0">
              <a:spcBef>
                <a:spcPct val="50000"/>
              </a:spcBef>
              <a:spcAft>
                <a:spcPct val="0"/>
              </a:spcAft>
            </a:pPr>
            <a:r>
              <a:rPr lang="en-US" sz="900" b="0" smtClean="0">
                <a:solidFill>
                  <a:srgbClr val="000000"/>
                </a:solidFill>
              </a:rPr>
              <a:t>Copyright © 2009 Pearson Education, Inc.</a:t>
            </a:r>
            <a:endParaRPr lang="en-US" b="0" smtClean="0">
              <a:solidFill>
                <a:srgbClr val="000000"/>
              </a:solidFill>
            </a:endParaRPr>
          </a:p>
        </p:txBody>
      </p:sp>
    </p:spTree>
    <p:extLst>
      <p:ext uri="{BB962C8B-B14F-4D97-AF65-F5344CB8AC3E}">
        <p14:creationId xmlns:p14="http://schemas.microsoft.com/office/powerpoint/2010/main" val="90849860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C4eActiveLectureQuestions">
  <a:themeElements>
    <a:clrScheme name="2_CC4eActiveLectureQuestions 15">
      <a:dk1>
        <a:srgbClr val="000000"/>
      </a:dk1>
      <a:lt1>
        <a:srgbClr val="FFFFFF"/>
      </a:lt1>
      <a:dk2>
        <a:srgbClr val="0060AF"/>
      </a:dk2>
      <a:lt2>
        <a:srgbClr val="000000"/>
      </a:lt2>
      <a:accent1>
        <a:srgbClr val="F7955A"/>
      </a:accent1>
      <a:accent2>
        <a:srgbClr val="009247"/>
      </a:accent2>
      <a:accent3>
        <a:srgbClr val="FFFFFF"/>
      </a:accent3>
      <a:accent4>
        <a:srgbClr val="000000"/>
      </a:accent4>
      <a:accent5>
        <a:srgbClr val="FAC8B5"/>
      </a:accent5>
      <a:accent6>
        <a:srgbClr val="00843F"/>
      </a:accent6>
      <a:hlink>
        <a:srgbClr val="009999"/>
      </a:hlink>
      <a:folHlink>
        <a:srgbClr val="99CC00"/>
      </a:folHlink>
    </a:clrScheme>
    <a:fontScheme name="2_CC4eActiveLectureQuestions">
      <a:majorFont>
        <a:latin typeface="Times New Roman"/>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pitchFamily="34" charset="0"/>
            <a:ea typeface="Arial Unicode MS" pitchFamily="34" charset="-128"/>
            <a:cs typeface="Arial Unicode MS" pitchFamily="34" charset="-128"/>
          </a:defRPr>
        </a:defPPr>
      </a:lstStyle>
    </a:lnDef>
  </a:objectDefaults>
  <a:extraClrSchemeLst>
    <a:extraClrScheme>
      <a:clrScheme name="2_CC4eActiveLectureQues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C4eActiveLectureQues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C4eActiveLectureQues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C4eActiveLectureQues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C4eActiveLectureQues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C4eActiveLectureQues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C4eActiveLectureQuestions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C4eActiveLectureQues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C4eActiveLectureQues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C4eActiveLectureQues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C4eActiveLectureQues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C4eActiveLectureQues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CC4eActiveLectureQuestions 13">
        <a:dk1>
          <a:srgbClr val="000000"/>
        </a:dk1>
        <a:lt1>
          <a:srgbClr val="FFFFFF"/>
        </a:lt1>
        <a:dk2>
          <a:srgbClr val="005472"/>
        </a:dk2>
        <a:lt2>
          <a:srgbClr val="00000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C4eActiveLectureQuestions 14">
        <a:dk1>
          <a:srgbClr val="000000"/>
        </a:dk1>
        <a:lt1>
          <a:srgbClr val="FFFFFF"/>
        </a:lt1>
        <a:dk2>
          <a:srgbClr val="333399"/>
        </a:dk2>
        <a:lt2>
          <a:srgbClr val="000000"/>
        </a:lt2>
        <a:accent1>
          <a:srgbClr val="B7DAB8"/>
        </a:accent1>
        <a:accent2>
          <a:srgbClr val="005472"/>
        </a:accent2>
        <a:accent3>
          <a:srgbClr val="FFFFFF"/>
        </a:accent3>
        <a:accent4>
          <a:srgbClr val="000000"/>
        </a:accent4>
        <a:accent5>
          <a:srgbClr val="D8EAD8"/>
        </a:accent5>
        <a:accent6>
          <a:srgbClr val="004B67"/>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C4eActiveLectureQuestions 15">
        <a:dk1>
          <a:srgbClr val="000000"/>
        </a:dk1>
        <a:lt1>
          <a:srgbClr val="FFFFFF"/>
        </a:lt1>
        <a:dk2>
          <a:srgbClr val="0060AF"/>
        </a:dk2>
        <a:lt2>
          <a:srgbClr val="000000"/>
        </a:lt2>
        <a:accent1>
          <a:srgbClr val="F7955A"/>
        </a:accent1>
        <a:accent2>
          <a:srgbClr val="009247"/>
        </a:accent2>
        <a:accent3>
          <a:srgbClr val="FFFFFF"/>
        </a:accent3>
        <a:accent4>
          <a:srgbClr val="000000"/>
        </a:accent4>
        <a:accent5>
          <a:srgbClr val="FAC8B5"/>
        </a:accent5>
        <a:accent6>
          <a:srgbClr val="00843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1620</TotalTime>
  <Words>6352</Words>
  <Application>Microsoft Office PowerPoint</Application>
  <PresentationFormat>On-screen Show (4:3)</PresentationFormat>
  <Paragraphs>388</Paragraphs>
  <Slides>56</Slides>
  <Notes>14</Notes>
  <HiddenSlides>0</HiddenSlides>
  <MMClips>0</MMClips>
  <ScaleCrop>false</ScaleCrop>
  <HeadingPairs>
    <vt:vector size="4" baseType="variant">
      <vt:variant>
        <vt:lpstr>Theme</vt:lpstr>
      </vt:variant>
      <vt:variant>
        <vt:i4>2</vt:i4>
      </vt:variant>
      <vt:variant>
        <vt:lpstr>Slide Titles</vt:lpstr>
      </vt:variant>
      <vt:variant>
        <vt:i4>56</vt:i4>
      </vt:variant>
    </vt:vector>
  </HeadingPairs>
  <TitlesOfParts>
    <vt:vector size="58" baseType="lpstr">
      <vt:lpstr>Office Theme</vt:lpstr>
      <vt:lpstr>2_CC4eActiveLectureQuestions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Proteins are essential to the structures and functions of life البروتينات هامة للتراكيب الحيوية ووظائفها</vt:lpstr>
      <vt:lpstr>PowerPoint Presentation</vt:lpstr>
      <vt:lpstr>PowerPoint Presentation</vt:lpstr>
      <vt:lpstr>PowerPoint Presentation</vt:lpstr>
      <vt:lpstr>PowerPoint Presentation</vt:lpstr>
      <vt:lpstr>Nucleic acids are information-rich polymers of nucleotides: الأحماض النووية هي مبلمرات من النيوكليوتيدات الغنية بالمعلومات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177</cp:revision>
  <dcterms:created xsi:type="dcterms:W3CDTF">2023-12-17T18:15:49Z</dcterms:created>
  <dcterms:modified xsi:type="dcterms:W3CDTF">2024-01-12T21:17:21Z</dcterms:modified>
</cp:coreProperties>
</file>